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61" r:id="rId2"/>
    <p:sldId id="363" r:id="rId3"/>
    <p:sldId id="292" r:id="rId4"/>
    <p:sldId id="361" r:id="rId5"/>
    <p:sldId id="286" r:id="rId6"/>
    <p:sldId id="426" r:id="rId7"/>
    <p:sldId id="402" r:id="rId8"/>
    <p:sldId id="288" r:id="rId9"/>
    <p:sldId id="289" r:id="rId10"/>
    <p:sldId id="290" r:id="rId11"/>
    <p:sldId id="441" r:id="rId12"/>
    <p:sldId id="440" r:id="rId13"/>
    <p:sldId id="427" r:id="rId14"/>
    <p:sldId id="291" r:id="rId15"/>
    <p:sldId id="293" r:id="rId16"/>
    <p:sldId id="294" r:id="rId17"/>
    <p:sldId id="295" r:id="rId18"/>
    <p:sldId id="367" r:id="rId19"/>
    <p:sldId id="368" r:id="rId20"/>
    <p:sldId id="369" r:id="rId21"/>
    <p:sldId id="370" r:id="rId22"/>
    <p:sldId id="371" r:id="rId23"/>
    <p:sldId id="381" r:id="rId24"/>
    <p:sldId id="380" r:id="rId25"/>
    <p:sldId id="388" r:id="rId26"/>
    <p:sldId id="389" r:id="rId27"/>
    <p:sldId id="399" r:id="rId28"/>
    <p:sldId id="428" r:id="rId29"/>
    <p:sldId id="442" r:id="rId30"/>
    <p:sldId id="435" r:id="rId31"/>
    <p:sldId id="438" r:id="rId32"/>
    <p:sldId id="34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ana Mijatović" initials="IM" lastIdx="1" clrIdx="0">
    <p:extLst>
      <p:ext uri="{19B8F6BF-5375-455C-9EA6-DF929625EA0E}">
        <p15:presenceInfo xmlns:p15="http://schemas.microsoft.com/office/powerpoint/2012/main" userId="b32feea9fb995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136"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46DC42-2F51-4EE1-9215-2109EEB722D1}" type="datetimeFigureOut">
              <a:rPr lang="en-GB" smtClean="0"/>
              <a:t>03/07/2021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CC0AA3-A21B-4867-9437-ADF54627987F}" type="slidenum">
              <a:rPr lang="en-GB" smtClean="0"/>
              <a:t>‹#›</a:t>
            </a:fld>
            <a:endParaRPr lang="en-GB"/>
          </a:p>
        </p:txBody>
      </p:sp>
    </p:spTree>
    <p:extLst>
      <p:ext uri="{BB962C8B-B14F-4D97-AF65-F5344CB8AC3E}">
        <p14:creationId xmlns:p14="http://schemas.microsoft.com/office/powerpoint/2010/main" val="1691078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D01A914-838C-4E48-8E8C-9835575FDA21}" type="slidenum">
              <a:rPr lang="de-DE" smtClean="0"/>
              <a:t>1</a:t>
            </a:fld>
            <a:endParaRPr lang="de-DE"/>
          </a:p>
        </p:txBody>
      </p:sp>
    </p:spTree>
    <p:extLst>
      <p:ext uri="{BB962C8B-B14F-4D97-AF65-F5344CB8AC3E}">
        <p14:creationId xmlns:p14="http://schemas.microsoft.com/office/powerpoint/2010/main" val="73454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2</a:t>
            </a:fld>
            <a:endParaRPr lang="en-GB"/>
          </a:p>
        </p:txBody>
      </p:sp>
    </p:spTree>
    <p:extLst>
      <p:ext uri="{BB962C8B-B14F-4D97-AF65-F5344CB8AC3E}">
        <p14:creationId xmlns:p14="http://schemas.microsoft.com/office/powerpoint/2010/main" val="2617669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3</a:t>
            </a:fld>
            <a:endParaRPr lang="en-GB"/>
          </a:p>
        </p:txBody>
      </p:sp>
    </p:spTree>
    <p:extLst>
      <p:ext uri="{BB962C8B-B14F-4D97-AF65-F5344CB8AC3E}">
        <p14:creationId xmlns:p14="http://schemas.microsoft.com/office/powerpoint/2010/main" val="2617669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Arial" panose="020B0604020202020204" pitchFamily="34" charset="0"/>
              </a:rPr>
              <a:t>Overview of reporting and reviews for Annex I and non- Annex I countries under the Convention/Kyoto Protocol vs developed and developing countries under the convention and the ETF.</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7</a:t>
            </a:fld>
            <a:endParaRPr lang="en-GB"/>
          </a:p>
        </p:txBody>
      </p:sp>
    </p:spTree>
    <p:extLst>
      <p:ext uri="{BB962C8B-B14F-4D97-AF65-F5344CB8AC3E}">
        <p14:creationId xmlns:p14="http://schemas.microsoft.com/office/powerpoint/2010/main" val="7864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900" dirty="0">
                <a:solidFill>
                  <a:srgbClr val="000000"/>
                </a:solidFill>
                <a:latin typeface="EUAlbertina"/>
              </a:rPr>
              <a:t>7.The Commission shall adopt delegated acts in accordance with Article 43 in order to supplement this Regulation by setting out rules concerning the requirements on the establishment, operation and functioning of the Union inventory system. In proposing such delegated acts, the Commission shall take into account any relevant decisions adopted by the bodies of the UNFCCC or of the Paris Agreement. </a:t>
            </a:r>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24</a:t>
            </a:fld>
            <a:endParaRPr lang="en-GB"/>
          </a:p>
        </p:txBody>
      </p:sp>
    </p:spTree>
    <p:extLst>
      <p:ext uri="{BB962C8B-B14F-4D97-AF65-F5344CB8AC3E}">
        <p14:creationId xmlns:p14="http://schemas.microsoft.com/office/powerpoint/2010/main" val="183273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30</a:t>
            </a:fld>
            <a:endParaRPr lang="en-GB"/>
          </a:p>
        </p:txBody>
      </p:sp>
    </p:spTree>
    <p:extLst>
      <p:ext uri="{BB962C8B-B14F-4D97-AF65-F5344CB8AC3E}">
        <p14:creationId xmlns:p14="http://schemas.microsoft.com/office/powerpoint/2010/main" val="342818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31</a:t>
            </a:fld>
            <a:endParaRPr lang="en-GB"/>
          </a:p>
        </p:txBody>
      </p:sp>
    </p:spTree>
    <p:extLst>
      <p:ext uri="{BB962C8B-B14F-4D97-AF65-F5344CB8AC3E}">
        <p14:creationId xmlns:p14="http://schemas.microsoft.com/office/powerpoint/2010/main" val="2305478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8264-45A8-4FFF-B7F5-D4A3EC2E05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642A0B-CC31-423E-AA63-8AF37F185D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E07163C-1884-4E95-884B-35CCCE605B29}"/>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5" name="Footer Placeholder 4">
            <a:extLst>
              <a:ext uri="{FF2B5EF4-FFF2-40B4-BE49-F238E27FC236}">
                <a16:creationId xmlns:a16="http://schemas.microsoft.com/office/drawing/2014/main" id="{971C7C1E-B2D8-471D-AFD6-F639547260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421998-7066-4ACF-A640-636B32E5DBF8}"/>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330688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C785-E249-4211-B608-9A6774283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1A5B55-F540-4C08-88BC-2F60C47A5D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D99248-46EC-4FAA-843C-C56DB3F26128}"/>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5" name="Footer Placeholder 4">
            <a:extLst>
              <a:ext uri="{FF2B5EF4-FFF2-40B4-BE49-F238E27FC236}">
                <a16:creationId xmlns:a16="http://schemas.microsoft.com/office/drawing/2014/main" id="{2CC00D6D-257F-4A1F-979B-65FCE86A09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45AD02-35A8-412C-8C79-C3E800D332DD}"/>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381555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764616-8931-4A36-B03D-1BD4809ECC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A70A05-BB54-4321-98E7-29CDAB50BC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7D1865-094F-4D73-ACAE-C35C30100821}"/>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5" name="Footer Placeholder 4">
            <a:extLst>
              <a:ext uri="{FF2B5EF4-FFF2-40B4-BE49-F238E27FC236}">
                <a16:creationId xmlns:a16="http://schemas.microsoft.com/office/drawing/2014/main" id="{3093EC00-B7F6-4417-A811-995B29EAA0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34826B-4886-4201-8C07-DFB3ADEEA9B2}"/>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3039214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folie mit Foto">
    <p:spTree>
      <p:nvGrpSpPr>
        <p:cNvPr id="1" name=""/>
        <p:cNvGrpSpPr/>
        <p:nvPr/>
      </p:nvGrpSpPr>
      <p:grpSpPr>
        <a:xfrm>
          <a:off x="0" y="0"/>
          <a:ext cx="0" cy="0"/>
          <a:chOff x="0" y="0"/>
          <a:chExt cx="0" cy="0"/>
        </a:xfrm>
      </p:grpSpPr>
      <p:sp>
        <p:nvSpPr>
          <p:cNvPr id="2" name="Titel 1"/>
          <p:cNvSpPr>
            <a:spLocks noGrp="1"/>
          </p:cNvSpPr>
          <p:nvPr>
            <p:ph type="title"/>
          </p:nvPr>
        </p:nvSpPr>
        <p:spPr>
          <a:xfrm>
            <a:off x="583325" y="4691773"/>
            <a:ext cx="11021775" cy="580619"/>
          </a:xfrm>
        </p:spPr>
        <p:txBody>
          <a:bodyPr anchor="t" anchorCtr="0"/>
          <a:lstStyle>
            <a:lvl1pPr>
              <a:defRPr cap="all" baseline="0"/>
            </a:lvl1pPr>
          </a:lstStyle>
          <a:p>
            <a:r>
              <a:rPr lang="en-US"/>
              <a:t>Click to edit Master title style</a:t>
            </a:r>
            <a:endParaRPr lang="de-DE" dirty="0"/>
          </a:p>
        </p:txBody>
      </p:sp>
      <p:sp>
        <p:nvSpPr>
          <p:cNvPr id="7" name="Textplatzhalter 6"/>
          <p:cNvSpPr>
            <a:spLocks noGrp="1"/>
          </p:cNvSpPr>
          <p:nvPr>
            <p:ph type="body" sz="quarter" idx="10"/>
          </p:nvPr>
        </p:nvSpPr>
        <p:spPr>
          <a:xfrm>
            <a:off x="582613" y="5326227"/>
            <a:ext cx="7484755" cy="463351"/>
          </a:xfrm>
          <a:prstGeom prst="rect">
            <a:avLst/>
          </a:prstGeom>
        </p:spPr>
        <p:txBody>
          <a:bodyPr lIns="0" tIns="0" rIns="0" bIns="0"/>
          <a:lstStyle>
            <a:lvl1pPr marL="0" indent="0">
              <a:buFontTx/>
              <a:buNone/>
              <a:defRPr cap="all" baseline="0"/>
            </a:lvl1pPr>
          </a:lstStyle>
          <a:p>
            <a:pPr lvl="0"/>
            <a:r>
              <a:rPr lang="en-US"/>
              <a:t>Click to edit Master text styles</a:t>
            </a:r>
          </a:p>
        </p:txBody>
      </p:sp>
      <p:sp>
        <p:nvSpPr>
          <p:cNvPr id="4" name="Bildplatzhalter 3"/>
          <p:cNvSpPr>
            <a:spLocks noGrp="1" noChangeAspect="1"/>
          </p:cNvSpPr>
          <p:nvPr>
            <p:ph type="pic" sz="quarter" idx="11"/>
          </p:nvPr>
        </p:nvSpPr>
        <p:spPr>
          <a:xfrm>
            <a:off x="0" y="0"/>
            <a:ext cx="12192000" cy="4320000"/>
          </a:xfrm>
          <a:prstGeom prst="rect">
            <a:avLst/>
          </a:prstGeom>
        </p:spPr>
        <p:txBody>
          <a:bodyPr lIns="68580" tIns="34290" rIns="68580" bIns="34290"/>
          <a:lstStyle>
            <a:lvl1pPr marL="0" indent="0">
              <a:buNone/>
              <a:defRPr/>
            </a:lvl1pPr>
          </a:lstStyle>
          <a:p>
            <a:r>
              <a:rPr lang="en-US"/>
              <a:t>Click icon to add picture</a:t>
            </a:r>
            <a:endParaRPr lang="de-DE" dirty="0"/>
          </a:p>
        </p:txBody>
      </p:sp>
      <p:sp>
        <p:nvSpPr>
          <p:cNvPr id="5" name="Textplatzhalter 4"/>
          <p:cNvSpPr>
            <a:spLocks noGrp="1"/>
          </p:cNvSpPr>
          <p:nvPr>
            <p:ph type="body" sz="quarter" idx="12" hasCustomPrompt="1"/>
          </p:nvPr>
        </p:nvSpPr>
        <p:spPr>
          <a:xfrm>
            <a:off x="7768890" y="4320001"/>
            <a:ext cx="3836209" cy="201388"/>
          </a:xfrm>
          <a:prstGeom prst="rect">
            <a:avLst/>
          </a:prstGeom>
        </p:spPr>
        <p:txBody>
          <a:bodyPr wrap="none" lIns="13500" tIns="40500" rIns="13500" bIns="40500" anchor="ctr" anchorCtr="0"/>
          <a:lstStyle>
            <a:lvl1pPr marL="0" indent="0" algn="r">
              <a:buNone/>
              <a:defRPr sz="667">
                <a:solidFill>
                  <a:schemeClr val="bg1">
                    <a:lumMod val="50000"/>
                  </a:schemeClr>
                </a:solidFill>
              </a:defRPr>
            </a:lvl1pPr>
          </a:lstStyle>
          <a:p>
            <a:pPr lvl="0"/>
            <a:r>
              <a:rPr lang="de-AT"/>
              <a:t>© Copyright ……!!!</a:t>
            </a:r>
          </a:p>
        </p:txBody>
      </p:sp>
    </p:spTree>
    <p:extLst>
      <p:ext uri="{BB962C8B-B14F-4D97-AF65-F5344CB8AC3E}">
        <p14:creationId xmlns:p14="http://schemas.microsoft.com/office/powerpoint/2010/main" val="966734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amp; Text (ein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83325" y="758757"/>
            <a:ext cx="9192355" cy="931931"/>
          </a:xfrm>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5" name="Textplatzhalter 9"/>
          <p:cNvSpPr>
            <a:spLocks noGrp="1"/>
          </p:cNvSpPr>
          <p:nvPr>
            <p:ph type="body" sz="quarter" idx="16"/>
          </p:nvPr>
        </p:nvSpPr>
        <p:spPr>
          <a:xfrm>
            <a:off x="584200" y="1936751"/>
            <a:ext cx="11020899" cy="4142316"/>
          </a:xfrm>
          <a:prstGeom prst="rect">
            <a:avLst/>
          </a:prstGeom>
        </p:spPr>
        <p:txBody>
          <a:bodyPr lIns="0" tIns="0" rIns="0" bIns="0">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pic>
        <p:nvPicPr>
          <p:cNvPr id="2051" name="Grafik 6"/>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r="81522"/>
          <a:stretch>
            <a:fillRect/>
          </a:stretch>
        </p:blipFill>
        <p:spPr bwMode="auto">
          <a:xfrm>
            <a:off x="9911353" y="901064"/>
            <a:ext cx="469900" cy="5588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Grafik 7" descr="Ein Bild, das Tisch enthält.&#10;&#10;Automatisch generierte Beschreibu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16926" y="824864"/>
            <a:ext cx="647700" cy="7112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8"/>
          <p:cNvPicPr>
            <a:picLocks noChangeAspect="1" noChangeArrowheads="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11300299" y="862964"/>
            <a:ext cx="304800" cy="63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75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11308-048D-4C80-ADD4-785F5199E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62D7D3-4EA2-4CEF-989E-B6FABE0712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3D98C-12FB-41F7-860F-B908A0034478}"/>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5" name="Footer Placeholder 4">
            <a:extLst>
              <a:ext uri="{FF2B5EF4-FFF2-40B4-BE49-F238E27FC236}">
                <a16:creationId xmlns:a16="http://schemas.microsoft.com/office/drawing/2014/main" id="{B37D1AB3-8112-48EC-9778-9F9E910D88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EB0D6A-D7F3-42D1-9B49-B3D17F908B1A}"/>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841241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874BF-0C00-459C-905C-B1AB7D8326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049851-4C04-4852-B33C-4DD724854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BDF15D-301B-4515-9622-92640B81764F}"/>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5" name="Footer Placeholder 4">
            <a:extLst>
              <a:ext uri="{FF2B5EF4-FFF2-40B4-BE49-F238E27FC236}">
                <a16:creationId xmlns:a16="http://schemas.microsoft.com/office/drawing/2014/main" id="{2A00634E-A640-4B54-AAAD-160CA84CAC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682D35-5839-4362-946E-5398117FE3B9}"/>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4146265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7AFD9-F550-4088-ADFC-D82D0FF69F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0D943A-FA99-498E-B02D-DF453AF634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926320-6DB3-486A-967F-DD7C42B596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9244AD-020C-4934-BF7A-0B2B92B7B042}"/>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6" name="Footer Placeholder 5">
            <a:extLst>
              <a:ext uri="{FF2B5EF4-FFF2-40B4-BE49-F238E27FC236}">
                <a16:creationId xmlns:a16="http://schemas.microsoft.com/office/drawing/2014/main" id="{B7476B6F-E7D1-4BD3-90BE-57D2BA7085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01B8C9-3BDB-47D4-8D0E-7EDE0D4BA369}"/>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3130884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8284C-6FBB-469A-B024-3573835983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0E40F4-F9CA-4FA0-B62A-62098557A8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B22DFB-759B-495D-A380-C55A103341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3334DC-40E9-4982-955D-8B9FF1D4EA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F7A1D0-61A4-46D2-9959-D861DC1835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07AAD7B-91F5-40AD-A5BC-8415EB2CC445}"/>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8" name="Footer Placeholder 7">
            <a:extLst>
              <a:ext uri="{FF2B5EF4-FFF2-40B4-BE49-F238E27FC236}">
                <a16:creationId xmlns:a16="http://schemas.microsoft.com/office/drawing/2014/main" id="{FED21D29-31E0-4A12-9CDC-D82A5194647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3082196-4996-47C7-A3AF-3F904FF56E2F}"/>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34032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7C0AF-C8AA-450B-9F7B-AC0E668198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13A51F4-9951-4918-BFBA-5BF142A1FF25}"/>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4" name="Footer Placeholder 3">
            <a:extLst>
              <a:ext uri="{FF2B5EF4-FFF2-40B4-BE49-F238E27FC236}">
                <a16:creationId xmlns:a16="http://schemas.microsoft.com/office/drawing/2014/main" id="{55417548-3AF0-4C02-9E33-FD1437A959D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A45F8A-1201-4293-9109-D20571664803}"/>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296297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B22E2E-DD41-4CF9-B466-5638F3B6DEA9}"/>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3" name="Footer Placeholder 2">
            <a:extLst>
              <a:ext uri="{FF2B5EF4-FFF2-40B4-BE49-F238E27FC236}">
                <a16:creationId xmlns:a16="http://schemas.microsoft.com/office/drawing/2014/main" id="{D96A9E73-9D92-43F2-AA70-554060E98F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251F88C-07F7-4BC0-AB44-F533B4AAFF03}"/>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211601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DC0B8-262B-4746-9CB3-A62FA772E3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1533C9-DCD9-4538-94FA-5568B3CE48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4A5427-273E-41C4-8270-D2E0AAEEC0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ABF661-588B-4B60-9D34-6DC57CA6808C}"/>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6" name="Footer Placeholder 5">
            <a:extLst>
              <a:ext uri="{FF2B5EF4-FFF2-40B4-BE49-F238E27FC236}">
                <a16:creationId xmlns:a16="http://schemas.microsoft.com/office/drawing/2014/main" id="{3F791A1B-A818-4887-B52B-0681896286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68F9E5-017C-4409-89DD-27BBA9DD89DF}"/>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289828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707EA-14DA-4CF5-8AEA-38839E2E4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216AA3F-7984-49F9-973F-B8F5DB0527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835B21-93FA-4A1C-BE60-7636FE8D2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5FBECF-E650-4A34-BB42-5B4638B7F668}"/>
              </a:ext>
            </a:extLst>
          </p:cNvPr>
          <p:cNvSpPr>
            <a:spLocks noGrp="1"/>
          </p:cNvSpPr>
          <p:nvPr>
            <p:ph type="dt" sz="half" idx="10"/>
          </p:nvPr>
        </p:nvSpPr>
        <p:spPr/>
        <p:txBody>
          <a:bodyPr/>
          <a:lstStyle/>
          <a:p>
            <a:fld id="{30CAA4F6-25CC-44D5-A2C8-68CC53EDEBF1}" type="datetimeFigureOut">
              <a:rPr lang="en-GB" smtClean="0"/>
              <a:t>03/07/2021</a:t>
            </a:fld>
            <a:endParaRPr lang="en-GB"/>
          </a:p>
        </p:txBody>
      </p:sp>
      <p:sp>
        <p:nvSpPr>
          <p:cNvPr id="6" name="Footer Placeholder 5">
            <a:extLst>
              <a:ext uri="{FF2B5EF4-FFF2-40B4-BE49-F238E27FC236}">
                <a16:creationId xmlns:a16="http://schemas.microsoft.com/office/drawing/2014/main" id="{F9B07BA5-A785-4203-A16A-B111F6845F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659840-7C52-490C-98CC-7E136EF15ED1}"/>
              </a:ext>
            </a:extLst>
          </p:cNvPr>
          <p:cNvSpPr>
            <a:spLocks noGrp="1"/>
          </p:cNvSpPr>
          <p:nvPr>
            <p:ph type="sldNum" sz="quarter" idx="12"/>
          </p:nvPr>
        </p:nvSpPr>
        <p:spPr/>
        <p:txBody>
          <a:bodyPr/>
          <a:lstStyle/>
          <a:p>
            <a:fld id="{10A56CC9-E660-4B1A-97C8-10AF47BF4A60}" type="slidenum">
              <a:rPr lang="en-GB" smtClean="0"/>
              <a:t>‹#›</a:t>
            </a:fld>
            <a:endParaRPr lang="en-GB"/>
          </a:p>
        </p:txBody>
      </p:sp>
    </p:spTree>
    <p:extLst>
      <p:ext uri="{BB962C8B-B14F-4D97-AF65-F5344CB8AC3E}">
        <p14:creationId xmlns:p14="http://schemas.microsoft.com/office/powerpoint/2010/main" val="262094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29A51C-542D-416C-84C1-6DCE17A82E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2768AD-8FE1-47F4-B82E-9D92B97422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B8CB18-6C3E-4E49-8084-52C368A3FA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AA4F6-25CC-44D5-A2C8-68CC53EDEBF1}" type="datetimeFigureOut">
              <a:rPr lang="en-GB" smtClean="0"/>
              <a:t>03/07/2021</a:t>
            </a:fld>
            <a:endParaRPr lang="en-GB"/>
          </a:p>
        </p:txBody>
      </p:sp>
      <p:sp>
        <p:nvSpPr>
          <p:cNvPr id="5" name="Footer Placeholder 4">
            <a:extLst>
              <a:ext uri="{FF2B5EF4-FFF2-40B4-BE49-F238E27FC236}">
                <a16:creationId xmlns:a16="http://schemas.microsoft.com/office/drawing/2014/main" id="{D6654531-7AF9-4C85-A986-F82E54A58A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9765425-C11A-437B-A42E-EF6D7EC030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56CC9-E660-4B1A-97C8-10AF47BF4A60}" type="slidenum">
              <a:rPr lang="en-GB" smtClean="0"/>
              <a:t>‹#›</a:t>
            </a:fld>
            <a:endParaRPr lang="en-GB"/>
          </a:p>
        </p:txBody>
      </p:sp>
    </p:spTree>
    <p:extLst>
      <p:ext uri="{BB962C8B-B14F-4D97-AF65-F5344CB8AC3E}">
        <p14:creationId xmlns:p14="http://schemas.microsoft.com/office/powerpoint/2010/main" val="3426861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unfccc.int/documents/279099" TargetMode="External"/><Relationship Id="rId2" Type="http://schemas.openxmlformats.org/officeDocument/2006/relationships/hyperlink" Target="https://unfccc.int/documents/279026" TargetMode="External"/><Relationship Id="rId1" Type="http://schemas.openxmlformats.org/officeDocument/2006/relationships/slideLayout" Target="../slideLayouts/slideLayout13.xml"/><Relationship Id="rId5" Type="http://schemas.openxmlformats.org/officeDocument/2006/relationships/hyperlink" Target="https://unfccc.int/documents/279028" TargetMode="External"/><Relationship Id="rId4" Type="http://schemas.openxmlformats.org/officeDocument/2006/relationships/hyperlink" Target="https://unfccc.int/documents/279027"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3325" y="4561490"/>
            <a:ext cx="11021775" cy="734966"/>
          </a:xfrm>
        </p:spPr>
        <p:txBody>
          <a:bodyPr>
            <a:normAutofit fontScale="90000"/>
          </a:bodyPr>
          <a:lstStyle/>
          <a:p>
            <a:r>
              <a:rPr lang="de-AT" sz="2400" b="1" dirty="0">
                <a:solidFill>
                  <a:srgbClr val="0070C0"/>
                </a:solidFill>
              </a:rPr>
              <a:t>Establishing transparency framework for the republic of Serbia – training on ghg inventory module of mrv it system, UNFCCC and EU Reporting requirements </a:t>
            </a:r>
            <a:br>
              <a:rPr lang="de-AT" sz="2400" b="1" dirty="0">
                <a:solidFill>
                  <a:srgbClr val="0070C0"/>
                </a:solidFill>
              </a:rPr>
            </a:br>
            <a:br>
              <a:rPr lang="en-GB" sz="2133" dirty="0"/>
            </a:br>
            <a:br>
              <a:rPr lang="en-GB" sz="2133" dirty="0"/>
            </a:br>
            <a:br>
              <a:rPr lang="en-GB" dirty="0"/>
            </a:br>
            <a:endParaRPr lang="de-AT" dirty="0"/>
          </a:p>
        </p:txBody>
      </p:sp>
      <p:sp>
        <p:nvSpPr>
          <p:cNvPr id="3" name="Textplatzhalter 2"/>
          <p:cNvSpPr>
            <a:spLocks noGrp="1"/>
          </p:cNvSpPr>
          <p:nvPr>
            <p:ph type="body" sz="quarter" idx="10"/>
          </p:nvPr>
        </p:nvSpPr>
        <p:spPr>
          <a:xfrm>
            <a:off x="606607" y="5296456"/>
            <a:ext cx="11022487" cy="585091"/>
          </a:xfrm>
        </p:spPr>
        <p:txBody>
          <a:bodyPr/>
          <a:lstStyle/>
          <a:p>
            <a:pPr algn="r"/>
            <a:r>
              <a:rPr lang="en-US" sz="1467" b="1" dirty="0"/>
              <a:t>5 July 2021</a:t>
            </a:r>
          </a:p>
        </p:txBody>
      </p:sp>
      <p:pic>
        <p:nvPicPr>
          <p:cNvPr id="6" name="Bildplatzhalter 5"/>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8720" t="22149" r="-61745" b="25815"/>
          <a:stretch/>
        </p:blipFill>
        <p:spPr/>
      </p:pic>
      <p:pic>
        <p:nvPicPr>
          <p:cNvPr id="1030" name="Grafik 2"/>
          <p:cNvPicPr>
            <a:picLocks noChangeAspect="1" noChangeArrowheads="1"/>
          </p:cNvPicPr>
          <p:nvPr/>
        </p:nvPicPr>
        <p:blipFill>
          <a:blip r:embed="rId4">
            <a:extLst>
              <a:ext uri="{28A0092B-C50C-407E-A947-70E740481C1C}">
                <a14:useLocalDpi xmlns:a14="http://schemas.microsoft.com/office/drawing/2010/main" val="0"/>
              </a:ext>
            </a:extLst>
          </a:blip>
          <a:srcRect r="81522"/>
          <a:stretch>
            <a:fillRect/>
          </a:stretch>
        </p:blipFill>
        <p:spPr bwMode="auto">
          <a:xfrm>
            <a:off x="7349787" y="1561545"/>
            <a:ext cx="1117600" cy="1320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Grafik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6599" y="1442451"/>
            <a:ext cx="698500" cy="1435100"/>
          </a:xfrm>
          <a:prstGeom prst="rect">
            <a:avLst/>
          </a:prstGeom>
          <a:noFill/>
          <a:extLst>
            <a:ext uri="{909E8E84-426E-40DD-AFC4-6F175D3DCCD1}">
              <a14:hiddenFill xmlns:a14="http://schemas.microsoft.com/office/drawing/2010/main">
                <a:solidFill>
                  <a:srgbClr val="FFFFFF"/>
                </a:solidFill>
              </a14:hiddenFill>
            </a:ext>
          </a:extLst>
        </p:spPr>
      </p:pic>
      <p:sp>
        <p:nvSpPr>
          <p:cNvPr id="9" name="Textplatzhalter 2"/>
          <p:cNvSpPr>
            <a:spLocks noGrp="1"/>
          </p:cNvSpPr>
          <p:nvPr>
            <p:ph type="body" sz="quarter" idx="10"/>
          </p:nvPr>
        </p:nvSpPr>
        <p:spPr>
          <a:xfrm>
            <a:off x="7226869" y="3353986"/>
            <a:ext cx="4378231" cy="463351"/>
          </a:xfrm>
        </p:spPr>
        <p:txBody>
          <a:bodyPr>
            <a:normAutofit fontScale="92500" lnSpcReduction="20000"/>
          </a:bodyPr>
          <a:lstStyle/>
          <a:p>
            <a:pPr algn="ctr"/>
            <a:r>
              <a:rPr lang="en-US" sz="1467" spc="400" dirty="0"/>
              <a:t>Development of Climate Change Monitoring, Reporting and Verification (MRV) System</a:t>
            </a:r>
          </a:p>
        </p:txBody>
      </p:sp>
      <p:pic>
        <p:nvPicPr>
          <p:cNvPr id="10" name="Picture 9">
            <a:extLst>
              <a:ext uri="{FF2B5EF4-FFF2-40B4-BE49-F238E27FC236}">
                <a16:creationId xmlns:a16="http://schemas.microsoft.com/office/drawing/2014/main" id="{55FED7B0-4579-4EAD-8A49-43B36FE596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67386" y="1480882"/>
            <a:ext cx="2353015" cy="1435100"/>
          </a:xfrm>
          <a:prstGeom prst="rect">
            <a:avLst/>
          </a:prstGeom>
        </p:spPr>
      </p:pic>
    </p:spTree>
    <p:extLst>
      <p:ext uri="{BB962C8B-B14F-4D97-AF65-F5344CB8AC3E}">
        <p14:creationId xmlns:p14="http://schemas.microsoft.com/office/powerpoint/2010/main" val="464731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Light" panose="020F0302020204030204"/>
              </a:rPr>
              <a:t>Paris Agreement and transparency requirements </a:t>
            </a:r>
            <a:endParaRPr lang="en-GB" b="1" dirty="0">
              <a:solidFill>
                <a:srgbClr val="0070C0"/>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10</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724212"/>
          </a:xfrm>
        </p:spPr>
        <p:txBody>
          <a:bodyPr>
            <a:normAutofit fontScale="92500" lnSpcReduction="20000"/>
          </a:bodyPr>
          <a:lstStyle/>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The MPGs do not replace the National Communication (NC) reporting guidelines for Annex I and non-Annex I Parties under the Convention. NCs must continue to be submitted by developed and developing countries. Parties may choose to submit a single BTR/NC report in the years an NC is due, following the guidance in the MPGs for BTRs and including supplemental chapters only found in NCs (For instance: research and systematic observations (RSO) and education/training and public awareness).</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Currently, details of the MPGs are being further elaborated and negotiated under the UNFCCC. This particularly refers to </a:t>
            </a:r>
            <a:r>
              <a:rPr lang="en-GB" sz="1800" u="sng" dirty="0">
                <a:effectLst/>
                <a:latin typeface="Arial" panose="020B0604020202020204" pitchFamily="34" charset="0"/>
                <a:ea typeface="Calibri" panose="020F0502020204030204" pitchFamily="34" charset="0"/>
                <a:cs typeface="Arial" panose="020B0604020202020204" pitchFamily="34" charset="0"/>
              </a:rPr>
              <a:t>Common reporting tables (CRTs)</a:t>
            </a:r>
            <a:r>
              <a:rPr lang="en-GB" sz="1800" dirty="0">
                <a:effectLst/>
                <a:latin typeface="Arial" panose="020B0604020202020204" pitchFamily="34" charset="0"/>
                <a:ea typeface="Calibri" panose="020F0502020204030204" pitchFamily="34" charset="0"/>
                <a:cs typeface="Arial" panose="020B0604020202020204" pitchFamily="34" charset="0"/>
              </a:rPr>
              <a:t> for national inventory reports ; </a:t>
            </a:r>
            <a:r>
              <a:rPr lang="en-GB" sz="1800" u="sng" dirty="0">
                <a:effectLst/>
                <a:latin typeface="Arial" panose="020B0604020202020204" pitchFamily="34" charset="0"/>
                <a:ea typeface="Calibri" panose="020F0502020204030204" pitchFamily="34" charset="0"/>
                <a:cs typeface="Arial" panose="020B0604020202020204" pitchFamily="34" charset="0"/>
              </a:rPr>
              <a:t>Common tabular formats (CTFs)</a:t>
            </a:r>
            <a:r>
              <a:rPr lang="en-GB" sz="1800" dirty="0">
                <a:effectLst/>
                <a:latin typeface="Arial" panose="020B0604020202020204" pitchFamily="34" charset="0"/>
                <a:ea typeface="Calibri" panose="020F0502020204030204" pitchFamily="34" charset="0"/>
                <a:cs typeface="Arial" panose="020B0604020202020204" pitchFamily="34" charset="0"/>
              </a:rPr>
              <a:t> for tracking progress made in implementing and achieving the NDCs and Common tabular formats (CTFs) for support provided and mobilised, as well as support needed and received. </a:t>
            </a: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Outlines of the biennial transparency report (B</a:t>
            </a:r>
            <a:r>
              <a:rPr lang="en-GB"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T</a:t>
            </a:r>
            <a:r>
              <a:rPr lang="en-GB" sz="1800" dirty="0">
                <a:effectLst/>
                <a:latin typeface="Arial" panose="020B0604020202020204" pitchFamily="34" charset="0"/>
                <a:ea typeface="Calibri" panose="020F0502020204030204" pitchFamily="34" charset="0"/>
                <a:cs typeface="Arial" panose="020B0604020202020204" pitchFamily="34" charset="0"/>
              </a:rPr>
              <a:t>R), national inventory document (NID) and technical expert review report (TERR) are also discussed. </a:t>
            </a: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It is planned to agree on the above-mentioned details of the ETF at COP 26 in Glasgow in 2021.</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2200" y="5658459"/>
            <a:ext cx="1349256" cy="697891"/>
          </a:xfrm>
          <a:prstGeom prst="rect">
            <a:avLst/>
          </a:prstGeom>
        </p:spPr>
      </p:pic>
    </p:spTree>
    <p:extLst>
      <p:ext uri="{BB962C8B-B14F-4D97-AF65-F5344CB8AC3E}">
        <p14:creationId xmlns:p14="http://schemas.microsoft.com/office/powerpoint/2010/main" val="186517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Light" panose="020F0302020204030204"/>
              </a:rPr>
              <a:t>Paris Agreement and transparency requirements </a:t>
            </a:r>
            <a:endParaRPr lang="en-GB" b="1" dirty="0">
              <a:solidFill>
                <a:srgbClr val="0070C0"/>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11</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724212"/>
          </a:xfrm>
        </p:spPr>
        <p:txBody>
          <a:bodyPr>
            <a:normAutofit/>
          </a:bodyPr>
          <a:lstStyle/>
          <a:p>
            <a:r>
              <a:rPr lang="en-GB" sz="1800" dirty="0">
                <a:effectLst/>
                <a:latin typeface="Arial" panose="020B0604020202020204" pitchFamily="34" charset="0"/>
                <a:ea typeface="Calibri" panose="020F0502020204030204" pitchFamily="34" charset="0"/>
              </a:rPr>
              <a:t>The MRV system under the UNFCCC so far will be superseded by the ETF for the period after 2024.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775060" y="2382526"/>
            <a:ext cx="8134350" cy="3676650"/>
          </a:xfrm>
          <a:prstGeom prst="rect">
            <a:avLst/>
          </a:prstGeom>
          <a:ln>
            <a:solidFill>
              <a:schemeClr val="tx1"/>
            </a:solidFill>
          </a:ln>
        </p:spPr>
      </p:pic>
      <p:sp>
        <p:nvSpPr>
          <p:cNvPr id="6" name="Rectangle 5"/>
          <p:cNvSpPr/>
          <p:nvPr/>
        </p:nvSpPr>
        <p:spPr>
          <a:xfrm>
            <a:off x="775060" y="6144590"/>
            <a:ext cx="9495883" cy="369332"/>
          </a:xfrm>
          <a:prstGeom prst="rect">
            <a:avLst/>
          </a:prstGeom>
        </p:spPr>
        <p:txBody>
          <a:bodyPr wrap="square">
            <a:spAutoFit/>
          </a:bodyPr>
          <a:lstStyle/>
          <a:p>
            <a:r>
              <a:rPr lang="de-AT" sz="900" dirty="0"/>
              <a:t>Source: UNEP DTU Partnership (2019): </a:t>
            </a:r>
            <a:r>
              <a:rPr lang="en-US" sz="900" dirty="0"/>
              <a:t>Unfolding the reporting requirements for Developing Countries under the Paris Agreement’s Enhanced Transparency Framework. </a:t>
            </a:r>
          </a:p>
          <a:p>
            <a:pPr marL="180975" lvl="1"/>
            <a:r>
              <a:rPr lang="en-US" sz="900" dirty="0"/>
              <a:t>Figure 1. Timeline for the introduction of the BTR, with the deadlines for BTR and NDC submissions</a:t>
            </a:r>
            <a:endParaRPr lang="fr-FR" sz="900" dirty="0"/>
          </a:p>
        </p:txBody>
      </p:sp>
    </p:spTree>
    <p:extLst>
      <p:ext uri="{BB962C8B-B14F-4D97-AF65-F5344CB8AC3E}">
        <p14:creationId xmlns:p14="http://schemas.microsoft.com/office/powerpoint/2010/main" val="999984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Light" panose="020F0302020204030204"/>
              </a:rPr>
              <a:t>Paris Agreement and transparency requirements </a:t>
            </a:r>
            <a:endParaRPr lang="en-GB" b="1" dirty="0">
              <a:solidFill>
                <a:srgbClr val="0070C0"/>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12</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724212"/>
          </a:xfrm>
        </p:spPr>
        <p:txBody>
          <a:bodyPr>
            <a:normAutofit/>
          </a:bodyPr>
          <a:lstStyle/>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Currently, details of the MPGs are being further elaborated and negotiated under the UNFCCC. </a:t>
            </a:r>
          </a:p>
          <a:p>
            <a:pPr>
              <a:lnSpc>
                <a:spcPct val="150000"/>
              </a:lnSpc>
            </a:pPr>
            <a:r>
              <a:rPr lang="en-GB" sz="1800" u="sng" dirty="0">
                <a:effectLst/>
                <a:latin typeface="Arial" panose="020B0604020202020204" pitchFamily="34" charset="0"/>
                <a:ea typeface="Calibri" panose="020F0502020204030204" pitchFamily="34" charset="0"/>
                <a:cs typeface="Arial" panose="020B0604020202020204" pitchFamily="34" charset="0"/>
              </a:rPr>
              <a:t>Common reporting tables (CRTs)</a:t>
            </a:r>
            <a:r>
              <a:rPr lang="en-GB" sz="1800" dirty="0">
                <a:effectLst/>
                <a:latin typeface="Arial" panose="020B0604020202020204" pitchFamily="34" charset="0"/>
                <a:ea typeface="Calibri" panose="020F0502020204030204" pitchFamily="34" charset="0"/>
                <a:cs typeface="Arial" panose="020B0604020202020204" pitchFamily="34" charset="0"/>
              </a:rPr>
              <a:t> for national inventory reports</a:t>
            </a:r>
            <a:r>
              <a:rPr lang="en-GB" sz="1800" dirty="0">
                <a:latin typeface="Arial" panose="020B0604020202020204" pitchFamily="34" charset="0"/>
                <a:ea typeface="Calibri" panose="020F0502020204030204" pitchFamily="34" charset="0"/>
                <a:cs typeface="Arial" panose="020B0604020202020204" pitchFamily="34" charset="0"/>
              </a:rPr>
              <a:t>: </a:t>
            </a:r>
            <a:r>
              <a:rPr lang="en-GB" sz="1800" dirty="0">
                <a:latin typeface="Arial" panose="020B0604020202020204" pitchFamily="34" charset="0"/>
                <a:ea typeface="Calibri" panose="020F0502020204030204" pitchFamily="34" charset="0"/>
                <a:cs typeface="Arial" panose="020B0604020202020204" pitchFamily="34" charset="0"/>
                <a:hlinkClick r:id="rId2"/>
              </a:rPr>
              <a:t>https://unfccc.int/documents/279026</a:t>
            </a:r>
            <a:endParaRPr lang="en-GB" sz="1800" dirty="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GB" sz="1800" u="sng" dirty="0">
                <a:effectLst/>
                <a:latin typeface="Arial" panose="020B0604020202020204" pitchFamily="34" charset="0"/>
                <a:ea typeface="Calibri" panose="020F0502020204030204" pitchFamily="34" charset="0"/>
                <a:cs typeface="Arial" panose="020B0604020202020204" pitchFamily="34" charset="0"/>
              </a:rPr>
              <a:t>Common tabular formats (CTFs)</a:t>
            </a:r>
            <a:r>
              <a:rPr lang="en-GB" sz="1800" dirty="0">
                <a:effectLst/>
                <a:latin typeface="Arial" panose="020B0604020202020204" pitchFamily="34" charset="0"/>
                <a:ea typeface="Calibri" panose="020F0502020204030204" pitchFamily="34" charset="0"/>
                <a:cs typeface="Arial" panose="020B0604020202020204" pitchFamily="34" charset="0"/>
              </a:rPr>
              <a:t> for tracking progress made in implementing and achieving the NDCs and Common tabular formats (CTFs) for support provided and mobilised, as well as support needed and </a:t>
            </a:r>
            <a:r>
              <a:rPr lang="en-GB" sz="1800" dirty="0">
                <a:latin typeface="Arial" panose="020B0604020202020204" pitchFamily="34" charset="0"/>
                <a:ea typeface="Calibri" panose="020F0502020204030204" pitchFamily="34" charset="0"/>
                <a:cs typeface="Arial" panose="020B0604020202020204" pitchFamily="34" charset="0"/>
              </a:rPr>
              <a:t>received: </a:t>
            </a:r>
            <a:r>
              <a:rPr lang="en-GB" sz="1800" dirty="0">
                <a:latin typeface="Arial" panose="020B0604020202020204" pitchFamily="34" charset="0"/>
                <a:ea typeface="Calibri" panose="020F0502020204030204" pitchFamily="34" charset="0"/>
                <a:cs typeface="Arial" panose="020B0604020202020204" pitchFamily="34" charset="0"/>
                <a:hlinkClick r:id="rId3"/>
              </a:rPr>
              <a:t>https://unfccc.int/documents/279099</a:t>
            </a:r>
            <a:r>
              <a:rPr lang="en-GB" sz="1800" dirty="0">
                <a:latin typeface="Arial" panose="020B0604020202020204" pitchFamily="34" charset="0"/>
                <a:ea typeface="Calibri" panose="020F0502020204030204" pitchFamily="34" charset="0"/>
                <a:cs typeface="Arial" panose="020B0604020202020204" pitchFamily="34" charset="0"/>
              </a:rPr>
              <a:t> and </a:t>
            </a: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Outlines of the biennial transparency report (B</a:t>
            </a:r>
            <a:r>
              <a:rPr lang="en-GB"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T</a:t>
            </a:r>
            <a:r>
              <a:rPr lang="en-GB" sz="1800" dirty="0">
                <a:effectLst/>
                <a:latin typeface="Arial" panose="020B0604020202020204" pitchFamily="34" charset="0"/>
                <a:ea typeface="Calibri" panose="020F0502020204030204" pitchFamily="34" charset="0"/>
                <a:cs typeface="Arial" panose="020B0604020202020204" pitchFamily="34" charset="0"/>
              </a:rPr>
              <a:t>R</a:t>
            </a:r>
            <a:r>
              <a:rPr lang="en-GB" sz="1800" dirty="0">
                <a:latin typeface="Arial" panose="020B0604020202020204" pitchFamily="34" charset="0"/>
                <a:ea typeface="Calibri" panose="020F0502020204030204" pitchFamily="34" charset="0"/>
                <a:cs typeface="Arial" panose="020B0604020202020204" pitchFamily="34" charset="0"/>
              </a:rPr>
              <a:t>)</a:t>
            </a:r>
            <a:r>
              <a:rPr lang="en-GB" sz="1800" dirty="0">
                <a:effectLst/>
                <a:latin typeface="Arial" panose="020B0604020202020204" pitchFamily="34" charset="0"/>
                <a:ea typeface="Calibri" panose="020F0502020204030204" pitchFamily="34" charset="0"/>
                <a:cs typeface="Arial" panose="020B0604020202020204" pitchFamily="34" charset="0"/>
              </a:rPr>
              <a:t>, national inventory document (NID) </a:t>
            </a:r>
            <a:r>
              <a:rPr lang="en-GB" sz="1800" dirty="0">
                <a:latin typeface="Arial" panose="020B0604020202020204" pitchFamily="34" charset="0"/>
                <a:ea typeface="Calibri" panose="020F0502020204030204" pitchFamily="34" charset="0"/>
                <a:cs typeface="Arial" panose="020B0604020202020204" pitchFamily="34" charset="0"/>
                <a:hlinkClick r:id="rId4"/>
              </a:rPr>
              <a:t>https://unfccc.int/documents/279027</a:t>
            </a:r>
            <a:r>
              <a:rPr lang="en-GB" sz="1800" dirty="0">
                <a:latin typeface="Arial" panose="020B0604020202020204" pitchFamily="34" charset="0"/>
                <a:ea typeface="Calibri" panose="020F0502020204030204" pitchFamily="34" charset="0"/>
                <a:cs typeface="Arial" panose="020B0604020202020204" pitchFamily="34" charset="0"/>
              </a:rPr>
              <a:t> </a:t>
            </a: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Technical expert review report (TERR): </a:t>
            </a:r>
            <a:r>
              <a:rPr lang="en-GB" sz="1800" dirty="0">
                <a:latin typeface="Arial" panose="020B0604020202020204" pitchFamily="34" charset="0"/>
                <a:ea typeface="Calibri" panose="020F0502020204030204" pitchFamily="34" charset="0"/>
                <a:cs typeface="Arial" panose="020B0604020202020204" pitchFamily="34" charset="0"/>
                <a:hlinkClick r:id="rId5"/>
              </a:rPr>
              <a:t>https://unfccc.int/documents/279028</a:t>
            </a:r>
            <a:r>
              <a:rPr lang="en-GB" sz="1800" dirty="0">
                <a:latin typeface="Arial" panose="020B0604020202020204" pitchFamily="34" charset="0"/>
                <a:ea typeface="Calibri" panose="020F0502020204030204" pitchFamily="34" charset="0"/>
                <a:cs typeface="Arial" panose="020B0604020202020204" pitchFamily="34" charset="0"/>
              </a:rPr>
              <a:t> </a:t>
            </a:r>
          </a:p>
          <a:p>
            <a:r>
              <a:rPr lang="en-GB" sz="1800" dirty="0">
                <a:effectLst/>
                <a:latin typeface="Arial" panose="020B0604020202020204" pitchFamily="34" charset="0"/>
                <a:ea typeface="Calibri" panose="020F0502020204030204" pitchFamily="34" charset="0"/>
              </a:rPr>
              <a:t>The MRV system under the UNFCCC so far will be superseded by the ETF for the period after 2024.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275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211E1-83E2-4150-9683-32F5FDA0CB0D}"/>
              </a:ext>
            </a:extLst>
          </p:cNvPr>
          <p:cNvSpPr>
            <a:spLocks noGrp="1"/>
          </p:cNvSpPr>
          <p:nvPr>
            <p:ph type="title"/>
          </p:nvPr>
        </p:nvSpPr>
        <p:spPr/>
        <p:txBody>
          <a:bodyPr/>
          <a:lstStyle/>
          <a:p>
            <a:r>
              <a:rPr kumimoji="0" lang="en-GB" sz="4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Decision 18/CMA.1</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152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65037" y="758757"/>
            <a:ext cx="9192355" cy="931931"/>
          </a:xfrm>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Decision 18/CMA.1 – </a:t>
            </a:r>
            <a:r>
              <a:rPr kumimoji="0" lang="en-GB" sz="2400" i="0" u="none" strike="noStrike" kern="1200" cap="none" spc="0" normalizeH="0" baseline="0" noProof="0" dirty="0">
                <a:ln>
                  <a:noFill/>
                </a:ln>
                <a:solidFill>
                  <a:srgbClr val="0070C0"/>
                </a:solidFill>
                <a:uLnTx/>
                <a:uFillTx/>
                <a:latin typeface="Arial" panose="020B0604020202020204" pitchFamily="34" charset="0"/>
                <a:cs typeface="Arial" panose="020B0604020202020204" pitchFamily="34" charset="0"/>
              </a:rPr>
              <a:t>framework for transparency of action, in line with Art. 13 of Paris Agreement</a:t>
            </a:r>
            <a:endParaRPr lang="en-GB" sz="2000" dirty="0">
              <a:solidFill>
                <a:srgbClr val="0070C0"/>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14</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309533"/>
          </a:xfrm>
        </p:spPr>
        <p:txBody>
          <a:bodyPr>
            <a:normAutofit/>
          </a:bodyPr>
          <a:lstStyle/>
          <a:p>
            <a:pPr>
              <a:lnSpc>
                <a:spcPct val="150000"/>
              </a:lnSpc>
            </a:pPr>
            <a:r>
              <a:rPr lang="en-GB" sz="1800" b="1" u="sng" dirty="0">
                <a:solidFill>
                  <a:schemeClr val="accent1">
                    <a:lumMod val="75000"/>
                  </a:schemeClr>
                </a:solidFill>
                <a:effectLst/>
                <a:latin typeface="Arial" panose="020B0604020202020204" pitchFamily="34" charset="0"/>
                <a:ea typeface="Calibri" panose="020F0502020204030204" pitchFamily="34" charset="0"/>
                <a:cs typeface="Times New Roman" panose="02020603050405020304" pitchFamily="18" charset="0"/>
              </a:rPr>
              <a:t>Purpose:</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to provide a clear understanding of climate change action, including clarity and tracking progress towards achieving Parties’ individual nationally determined contributions (NDCs) under Article 4, and Parties’ adaptation actions under Article 7, including good practices, priorities, needs and gaps, to inform the global stocktake under Article 14.</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to provide clarity, in line with Article 13 on support provided and received by relevant individual Parties in the context of climate change actions under Articles 4, 7, 9, 10 and 11, and to provide a full overview of aggregate financial support provided, to inform global stocktake under Article 14.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96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65037" y="758757"/>
            <a:ext cx="9192355" cy="931931"/>
          </a:xfrm>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Light" panose="020F0302020204030204"/>
              </a:rPr>
              <a:t>Decision 18/CMA.1 – </a:t>
            </a:r>
            <a:r>
              <a:rPr kumimoji="0" lang="en-GB" sz="2400" i="0" u="none" strike="noStrike" kern="1200" cap="none" spc="0" normalizeH="0" baseline="0" noProof="0" dirty="0">
                <a:ln>
                  <a:noFill/>
                </a:ln>
                <a:solidFill>
                  <a:srgbClr val="0070C0"/>
                </a:solidFill>
                <a:uLnTx/>
                <a:uFillTx/>
                <a:latin typeface="Calibri Light" panose="020F0302020204030204"/>
              </a:rPr>
              <a:t>framework for transparency of action, in line with Art. 13 of Paris Agreement</a:t>
            </a:r>
            <a:endParaRPr lang="en-GB" sz="2000" dirty="0">
              <a:solidFill>
                <a:srgbClr val="0070C0"/>
              </a:solidFill>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15</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309533"/>
          </a:xfrm>
        </p:spPr>
        <p:txBody>
          <a:bodyPr>
            <a:normAutofit fontScale="85000" lnSpcReduction="20000"/>
          </a:bodyPr>
          <a:lstStyle/>
          <a:p>
            <a:pPr>
              <a:lnSpc>
                <a:spcPct val="150000"/>
              </a:lnSpc>
            </a:pPr>
            <a:r>
              <a:rPr lang="en-GB" sz="1800" b="1" u="sng" dirty="0">
                <a:solidFill>
                  <a:schemeClr val="accent1">
                    <a:lumMod val="75000"/>
                  </a:schemeClr>
                </a:solidFill>
                <a:effectLst/>
                <a:latin typeface="Arial" panose="020B0604020202020204" pitchFamily="34" charset="0"/>
                <a:ea typeface="Calibri" panose="020F0502020204030204" pitchFamily="34" charset="0"/>
                <a:cs typeface="Times New Roman" panose="02020603050405020304" pitchFamily="18" charset="0"/>
              </a:rPr>
              <a:t>Guiding principles:</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Building on and enhancing the transparency arrangements under the Convention, recognising the special circumstances of the least developed countries and small island developing states, and implementing the transparency framework in a facilitative, non-intrusive, non-punitive manner, respecting national sovereignty and avoiding placing undue burden on Parties;</a:t>
            </a:r>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Facilitating improved reporting and transparency over time;</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Providing flexibility to those who need it;</a:t>
            </a:r>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Promoting transparency, accuracy, completeness, consistency and comparability,</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Avoiding duplication of work and undue burden;</a:t>
            </a:r>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Ensuring that Parties maintain at least the frequency and quality of reporting in line with their obligations;</a:t>
            </a:r>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Ensuring that double counting is avoided;</a:t>
            </a:r>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Ensuring environmental integrity.</a:t>
            </a:r>
          </a:p>
          <a:p>
            <a:pPr>
              <a:lnSpc>
                <a:spcPct val="150000"/>
              </a:lnSpc>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040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65037" y="758757"/>
            <a:ext cx="9192355" cy="931931"/>
          </a:xfrm>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Light" panose="020F0302020204030204"/>
              </a:rPr>
              <a:t>Decision 18/CMA.1 – what is reported</a:t>
            </a:r>
            <a:endParaRPr lang="en-GB" sz="2000" dirty="0">
              <a:solidFill>
                <a:srgbClr val="0070C0"/>
              </a:solidFill>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16</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309533"/>
          </a:xfrm>
        </p:spPr>
        <p:txBody>
          <a:bodyPr>
            <a:normAutofit/>
          </a:bodyPr>
          <a:lstStyle/>
          <a:p>
            <a:pPr marL="25794" indent="0">
              <a:lnSpc>
                <a:spcPct val="150000"/>
              </a:lnSpc>
              <a:buNone/>
            </a:pPr>
            <a:r>
              <a:rPr lang="en-GB" sz="1800" b="1" dirty="0">
                <a:effectLst/>
                <a:latin typeface="Arial" panose="020B0604020202020204" pitchFamily="34" charset="0"/>
                <a:ea typeface="Calibri" panose="020F0502020204030204" pitchFamily="34" charset="0"/>
                <a:cs typeface="Times New Roman" panose="02020603050405020304" pitchFamily="18" charset="0"/>
              </a:rPr>
              <a:t>II. </a:t>
            </a:r>
            <a:r>
              <a:rPr lang="en-GB" sz="1800" b="1" u="sng" dirty="0">
                <a:effectLst/>
                <a:latin typeface="Arial" panose="020B0604020202020204" pitchFamily="34" charset="0"/>
                <a:ea typeface="Calibri" panose="020F0502020204030204" pitchFamily="34" charset="0"/>
                <a:cs typeface="Times New Roman" panose="02020603050405020304" pitchFamily="18" charset="0"/>
              </a:rPr>
              <a:t>National inventory report</a:t>
            </a:r>
            <a:r>
              <a:rPr lang="en-GB" sz="1800" b="1" dirty="0">
                <a:effectLst/>
                <a:latin typeface="Arial" panose="020B0604020202020204" pitchFamily="34" charset="0"/>
                <a:ea typeface="Calibri" panose="020F0502020204030204" pitchFamily="34" charset="0"/>
                <a:cs typeface="Times New Roman" panose="02020603050405020304" pitchFamily="18" charset="0"/>
              </a:rPr>
              <a:t> of anthropogenic emissions by sources and removals by sinks of greenhouse gases (</a:t>
            </a:r>
            <a:r>
              <a:rPr lang="en-GB" sz="1800" b="1" u="sng" dirty="0">
                <a:effectLst/>
                <a:latin typeface="Arial" panose="020B0604020202020204" pitchFamily="34" charset="0"/>
                <a:ea typeface="Calibri" panose="020F0502020204030204" pitchFamily="34" charset="0"/>
                <a:cs typeface="Times New Roman" panose="02020603050405020304" pitchFamily="18" charset="0"/>
              </a:rPr>
              <a:t>para. 17-58</a:t>
            </a:r>
            <a:r>
              <a:rPr lang="en-GB" sz="1800" b="1" dirty="0">
                <a:effectLst/>
                <a:latin typeface="Arial" panose="020B0604020202020204" pitchFamily="34" charset="0"/>
                <a:ea typeface="Calibri" panose="020F0502020204030204" pitchFamily="34" charset="0"/>
                <a:cs typeface="Times New Roman" panose="02020603050405020304" pitchFamily="18" charset="0"/>
              </a:rPr>
              <a:t>)</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In line with Intergovernmental Panel on Climate Change (IPCC) 2006 Guidelines for National Greenhouse Gas Inventories)</a:t>
            </a:r>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Information on </a:t>
            </a:r>
            <a:r>
              <a:rPr lang="en-GB" sz="1800" b="1" dirty="0">
                <a:effectLst/>
                <a:latin typeface="Arial" panose="020B0604020202020204" pitchFamily="34" charset="0"/>
                <a:ea typeface="Calibri" panose="020F0502020204030204" pitchFamily="34" charset="0"/>
                <a:cs typeface="Times New Roman" panose="02020603050405020304" pitchFamily="18" charset="0"/>
              </a:rPr>
              <a:t>Methods</a:t>
            </a:r>
            <a:r>
              <a:rPr lang="en-GB" sz="1800" dirty="0">
                <a:effectLst/>
                <a:latin typeface="Arial" panose="020B0604020202020204" pitchFamily="34" charset="0"/>
                <a:ea typeface="Calibri" panose="020F0502020204030204" pitchFamily="34" charset="0"/>
                <a:cs typeface="Times New Roman" panose="02020603050405020304" pitchFamily="18" charset="0"/>
              </a:rPr>
              <a:t> – 1) methodologies, parameters and data, 2) Key category analysis, 3) Time-series and recalculations, 4) Uncertainty assessment, 5) Assessment of completeness and 6) Quality assurance/quality control.  </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Information on </a:t>
            </a:r>
            <a:r>
              <a:rPr lang="en-GB" sz="1800" b="1" dirty="0">
                <a:latin typeface="Arial" panose="020B0604020202020204" pitchFamily="34" charset="0"/>
                <a:ea typeface="Calibri" panose="020F0502020204030204" pitchFamily="34" charset="0"/>
                <a:cs typeface="Times New Roman" panose="02020603050405020304" pitchFamily="18" charset="0"/>
              </a:rPr>
              <a:t>Metrics</a:t>
            </a:r>
            <a:r>
              <a:rPr lang="en-GB" sz="1800" dirty="0">
                <a:latin typeface="Arial" panose="020B0604020202020204" pitchFamily="34" charset="0"/>
                <a:ea typeface="Calibri" panose="020F0502020204030204" pitchFamily="34" charset="0"/>
                <a:cs typeface="Times New Roman" panose="02020603050405020304" pitchFamily="18" charset="0"/>
              </a:rPr>
              <a:t> (100-year time-horizon global warming potential (GWP) values from IPCC 5</a:t>
            </a:r>
            <a:r>
              <a:rPr lang="en-GB" sz="1800" baseline="30000" dirty="0">
                <a:latin typeface="Arial" panose="020B0604020202020204" pitchFamily="34" charset="0"/>
                <a:ea typeface="Calibri" panose="020F0502020204030204" pitchFamily="34" charset="0"/>
                <a:cs typeface="Times New Roman" panose="02020603050405020304" pitchFamily="18" charset="0"/>
              </a:rPr>
              <a:t>th</a:t>
            </a:r>
            <a:r>
              <a:rPr lang="en-GB" sz="1800" dirty="0">
                <a:latin typeface="Arial" panose="020B0604020202020204" pitchFamily="34" charset="0"/>
                <a:ea typeface="Calibri" panose="020F0502020204030204" pitchFamily="34" charset="0"/>
                <a:cs typeface="Times New Roman" panose="02020603050405020304" pitchFamily="18" charset="0"/>
              </a:rPr>
              <a:t> Assessment Report</a:t>
            </a:r>
          </a:p>
        </p:txBody>
      </p:sp>
    </p:spTree>
    <p:extLst>
      <p:ext uri="{BB962C8B-B14F-4D97-AF65-F5344CB8AC3E}">
        <p14:creationId xmlns:p14="http://schemas.microsoft.com/office/powerpoint/2010/main" val="1332978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65037" y="758757"/>
            <a:ext cx="9192355" cy="931931"/>
          </a:xfrm>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Light" panose="020F0302020204030204"/>
              </a:rPr>
              <a:t>Decision 18/CMA.1 – what is reported</a:t>
            </a:r>
            <a:endParaRPr lang="en-GB" sz="2000" dirty="0">
              <a:solidFill>
                <a:srgbClr val="0070C0"/>
              </a:solidFill>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17</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309533"/>
          </a:xfrm>
        </p:spPr>
        <p:txBody>
          <a:bodyPr>
            <a:normAutofit/>
          </a:bodyPr>
          <a:lstStyle/>
          <a:p>
            <a:pPr>
              <a:lnSpc>
                <a:spcPct val="150000"/>
              </a:lnSpc>
            </a:pPr>
            <a:r>
              <a:rPr lang="en-GB" sz="1800" b="1" u="sng" dirty="0">
                <a:effectLst/>
                <a:latin typeface="Arial" panose="020B0604020202020204" pitchFamily="34" charset="0"/>
                <a:ea typeface="Calibri" panose="020F0502020204030204" pitchFamily="34" charset="0"/>
                <a:cs typeface="Times New Roman" panose="02020603050405020304" pitchFamily="18" charset="0"/>
              </a:rPr>
              <a:t>National inventory report </a:t>
            </a:r>
            <a:r>
              <a:rPr lang="en-GB" sz="1800" b="1" dirty="0">
                <a:effectLst/>
                <a:latin typeface="Arial" panose="020B0604020202020204" pitchFamily="34" charset="0"/>
                <a:ea typeface="Calibri" panose="020F0502020204030204" pitchFamily="34" charset="0"/>
                <a:cs typeface="Times New Roman" panose="02020603050405020304" pitchFamily="18" charset="0"/>
              </a:rPr>
              <a:t>of anthropogenic emissions by sources and removals by sinks of greenhouse gases </a:t>
            </a:r>
          </a:p>
          <a:p>
            <a:pPr marL="25794" indent="0">
              <a:lnSpc>
                <a:spcPct val="150000"/>
              </a:lnSpc>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Information on </a:t>
            </a:r>
            <a:r>
              <a:rPr lang="en-GB" sz="1800" b="1" dirty="0">
                <a:effectLst/>
                <a:latin typeface="Arial" panose="020B0604020202020204" pitchFamily="34" charset="0"/>
                <a:ea typeface="Calibri" panose="020F0502020204030204" pitchFamily="34" charset="0"/>
                <a:cs typeface="Times New Roman" panose="02020603050405020304" pitchFamily="18" charset="0"/>
              </a:rPr>
              <a:t>Reporting Guidance </a:t>
            </a:r>
            <a:r>
              <a:rPr lang="en-GB" sz="1800" dirty="0">
                <a:effectLst/>
                <a:latin typeface="Arial" panose="020B0604020202020204" pitchFamily="34" charset="0"/>
                <a:ea typeface="Calibri" panose="020F0502020204030204" pitchFamily="34" charset="0"/>
                <a:cs typeface="Times New Roman" panose="02020603050405020304" pitchFamily="18" charset="0"/>
              </a:rPr>
              <a:t>– national inventory report; a national inventory document and the common reporting tables, to include information from paragraphs 39-46 on;</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information on methods and cross-cutting elements</a:t>
            </a:r>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-sectors and gases (carbon dioxide (CO</a:t>
            </a:r>
            <a:r>
              <a:rPr lang="en-GB" sz="1800" baseline="-25000" dirty="0">
                <a:effectLst/>
                <a:latin typeface="Arial" panose="020B0604020202020204" pitchFamily="34" charset="0"/>
                <a:ea typeface="Calibri" panose="020F0502020204030204" pitchFamily="34" charset="0"/>
                <a:cs typeface="Times New Roman" panose="02020603050405020304" pitchFamily="18" charset="0"/>
              </a:rPr>
              <a:t>2</a:t>
            </a:r>
            <a:r>
              <a:rPr lang="en-GB" sz="1800" dirty="0">
                <a:effectLst/>
                <a:latin typeface="Arial" panose="020B0604020202020204" pitchFamily="34" charset="0"/>
                <a:ea typeface="Calibri" panose="020F0502020204030204" pitchFamily="34" charset="0"/>
                <a:cs typeface="Times New Roman" panose="02020603050405020304" pitchFamily="18" charset="0"/>
              </a:rPr>
              <a:t>), methane (CH</a:t>
            </a:r>
            <a:r>
              <a:rPr lang="en-GB" sz="1800" baseline="-25000" dirty="0">
                <a:effectLst/>
                <a:latin typeface="Arial" panose="020B0604020202020204" pitchFamily="34" charset="0"/>
                <a:ea typeface="Calibri" panose="020F0502020204030204" pitchFamily="34" charset="0"/>
                <a:cs typeface="Times New Roman" panose="02020603050405020304" pitchFamily="18" charset="0"/>
              </a:rPr>
              <a:t>4</a:t>
            </a:r>
            <a:r>
              <a:rPr lang="en-GB" sz="1800" dirty="0">
                <a:effectLst/>
                <a:latin typeface="Arial" panose="020B0604020202020204" pitchFamily="34" charset="0"/>
                <a:ea typeface="Calibri" panose="020F0502020204030204" pitchFamily="34" charset="0"/>
                <a:cs typeface="Times New Roman" panose="02020603050405020304" pitchFamily="18" charset="0"/>
              </a:rPr>
              <a:t>), nitrous oxide (N</a:t>
            </a:r>
            <a:r>
              <a:rPr lang="en-GB" sz="1800" baseline="-25000" dirty="0">
                <a:effectLst/>
                <a:latin typeface="Arial" panose="020B0604020202020204" pitchFamily="34" charset="0"/>
                <a:ea typeface="Calibri" panose="020F0502020204030204" pitchFamily="34" charset="0"/>
                <a:cs typeface="Times New Roman" panose="02020603050405020304" pitchFamily="18" charset="0"/>
              </a:rPr>
              <a:t>2</a:t>
            </a:r>
            <a:r>
              <a:rPr lang="en-GB" sz="1800" dirty="0">
                <a:effectLst/>
                <a:latin typeface="Arial" panose="020B0604020202020204" pitchFamily="34" charset="0"/>
                <a:ea typeface="Calibri" panose="020F0502020204030204" pitchFamily="34" charset="0"/>
                <a:cs typeface="Times New Roman" panose="02020603050405020304" pitchFamily="18" charset="0"/>
              </a:rPr>
              <a:t>O), hydrofluorocarbons (HFCs), perfluorocarbons (SF</a:t>
            </a:r>
            <a:r>
              <a:rPr lang="en-GB" sz="1800" baseline="-25000" dirty="0">
                <a:effectLst/>
                <a:latin typeface="Arial" panose="020B0604020202020204" pitchFamily="34" charset="0"/>
                <a:ea typeface="Calibri" panose="020F0502020204030204" pitchFamily="34" charset="0"/>
                <a:cs typeface="Times New Roman" panose="02020603050405020304" pitchFamily="18" charset="0"/>
              </a:rPr>
              <a:t>6</a:t>
            </a:r>
            <a:r>
              <a:rPr lang="en-GB" sz="1800" dirty="0">
                <a:effectLst/>
                <a:latin typeface="Arial" panose="020B0604020202020204" pitchFamily="34" charset="0"/>
                <a:ea typeface="Calibri" panose="020F0502020204030204" pitchFamily="34" charset="0"/>
                <a:cs typeface="Times New Roman" panose="02020603050405020304" pitchFamily="18" charset="0"/>
              </a:rPr>
              <a:t>) and nitrogen trifluoride (NF</a:t>
            </a:r>
            <a:r>
              <a:rPr lang="en-GB" sz="1800" baseline="-25000" dirty="0">
                <a:effectLst/>
                <a:latin typeface="Arial" panose="020B0604020202020204" pitchFamily="34" charset="0"/>
                <a:ea typeface="Calibri" panose="020F0502020204030204" pitchFamily="34" charset="0"/>
                <a:cs typeface="Times New Roman" panose="02020603050405020304" pitchFamily="18" charset="0"/>
              </a:rPr>
              <a:t>3</a:t>
            </a:r>
            <a:r>
              <a:rPr lang="en-GB" sz="1800" dirty="0">
                <a:effectLst/>
                <a:latin typeface="Arial" panose="020B0604020202020204" pitchFamily="34" charset="0"/>
                <a:ea typeface="Calibri" panose="020F0502020204030204" pitchFamily="34" charset="0"/>
                <a:cs typeface="Times New Roman" panose="02020603050405020304" pitchFamily="18" charset="0"/>
              </a:rPr>
              <a:t>)</a:t>
            </a:r>
          </a:p>
          <a:p>
            <a:pPr>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time series</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3461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62D86-B64E-47CA-9942-EA75CAFFC753}"/>
              </a:ext>
            </a:extLst>
          </p:cNvPr>
          <p:cNvSpPr>
            <a:spLocks noGrp="1"/>
          </p:cNvSpPr>
          <p:nvPr>
            <p:ph type="title"/>
          </p:nvPr>
        </p:nvSpPr>
        <p:spPr/>
        <p:txBody>
          <a:bodyPr>
            <a:normAutofit/>
          </a:bodyPr>
          <a:lstStyle/>
          <a:p>
            <a:r>
              <a:rPr lang="en-GB" sz="2800" b="1" dirty="0">
                <a:solidFill>
                  <a:srgbClr val="0070C0"/>
                </a:solidFill>
                <a:effectLst>
                  <a:outerShdw blurRad="38100" dist="38100" dir="2700000" algn="tl">
                    <a:srgbClr val="000000">
                      <a:alpha val="43137"/>
                    </a:srgbClr>
                  </a:outerShdw>
                </a:effectLst>
              </a:rPr>
              <a:t>Regulation (EU) 2018/1999 on the Governance of the Energy Union and Climate Action (to be amended by the European Climate Law Regulation)</a:t>
            </a:r>
          </a:p>
        </p:txBody>
      </p:sp>
    </p:spTree>
    <p:extLst>
      <p:ext uri="{BB962C8B-B14F-4D97-AF65-F5344CB8AC3E}">
        <p14:creationId xmlns:p14="http://schemas.microsoft.com/office/powerpoint/2010/main" val="1894896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EU Governance regulation of the Energy Union and Climate Action</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19</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309533"/>
          </a:xfrm>
        </p:spPr>
        <p:txBody>
          <a:bodyPr>
            <a:normAutofit fontScale="70000" lnSpcReduction="20000"/>
          </a:bodyPr>
          <a:lstStyle/>
          <a:p>
            <a:pPr marL="25794" indent="0">
              <a:buNone/>
            </a:pPr>
            <a:r>
              <a:rPr lang="en-GB" sz="2800" b="0" i="0" u="none" strike="noStrike" baseline="0" dirty="0">
                <a:solidFill>
                  <a:srgbClr val="000000"/>
                </a:solidFill>
                <a:latin typeface="Arial" panose="020B0604020202020204" pitchFamily="34" charset="0"/>
                <a:cs typeface="Arial" panose="020B0604020202020204" pitchFamily="34" charset="0"/>
              </a:rPr>
              <a:t>This Regulation establishes a governance mechanism to: </a:t>
            </a:r>
          </a:p>
          <a:p>
            <a:pPr marL="358775" indent="-333375">
              <a:buNone/>
            </a:pPr>
            <a:r>
              <a:rPr lang="en-GB" sz="2800" b="0" i="0" u="none" strike="noStrike" baseline="0" dirty="0">
                <a:solidFill>
                  <a:srgbClr val="000000"/>
                </a:solidFill>
                <a:latin typeface="Arial" panose="020B0604020202020204" pitchFamily="34" charset="0"/>
                <a:cs typeface="Arial" panose="020B0604020202020204" pitchFamily="34" charset="0"/>
              </a:rPr>
              <a:t>a) </a:t>
            </a:r>
            <a:r>
              <a:rPr lang="en-GB" sz="2800" b="1" i="0" u="none" strike="noStrike" baseline="0" dirty="0">
                <a:solidFill>
                  <a:srgbClr val="000000"/>
                </a:solidFill>
                <a:latin typeface="Arial" panose="020B0604020202020204" pitchFamily="34" charset="0"/>
                <a:cs typeface="Arial" panose="020B0604020202020204" pitchFamily="34" charset="0"/>
              </a:rPr>
              <a:t>implement strategies and measures designed to meet the objectives and targets </a:t>
            </a:r>
            <a:r>
              <a:rPr lang="en-GB" sz="2800" b="0" i="0" u="none" strike="noStrike" baseline="0" dirty="0">
                <a:solidFill>
                  <a:srgbClr val="000000"/>
                </a:solidFill>
                <a:latin typeface="Arial" panose="020B0604020202020204" pitchFamily="34" charset="0"/>
                <a:cs typeface="Arial" panose="020B0604020202020204" pitchFamily="34" charset="0"/>
              </a:rPr>
              <a:t>of the Energy Union and the long- term Union greenhouse gas emissions commitments consistent with </a:t>
            </a:r>
            <a:r>
              <a:rPr lang="en-GB" sz="2800" b="0" i="0" u="sng" strike="noStrike" baseline="0" dirty="0">
                <a:solidFill>
                  <a:srgbClr val="000000"/>
                </a:solidFill>
                <a:latin typeface="Arial" panose="020B0604020202020204" pitchFamily="34" charset="0"/>
                <a:cs typeface="Arial" panose="020B0604020202020204" pitchFamily="34" charset="0"/>
              </a:rPr>
              <a:t>the Paris Agreement</a:t>
            </a:r>
            <a:r>
              <a:rPr lang="en-GB" sz="2800" b="0" i="0" u="none" strike="noStrike" baseline="0" dirty="0">
                <a:solidFill>
                  <a:srgbClr val="000000"/>
                </a:solidFill>
                <a:latin typeface="Arial" panose="020B0604020202020204" pitchFamily="34" charset="0"/>
                <a:cs typeface="Arial" panose="020B0604020202020204" pitchFamily="34" charset="0"/>
              </a:rPr>
              <a:t>, and for the first ten-year period, from 2021 to 2030, in particular the Union's 2030 targets for energy and climate; </a:t>
            </a:r>
          </a:p>
          <a:p>
            <a:pPr marL="358775" indent="-333375">
              <a:buNone/>
            </a:pPr>
            <a:r>
              <a:rPr lang="en-GB" sz="2800" b="0" i="0" u="none" strike="noStrike" baseline="0" dirty="0">
                <a:solidFill>
                  <a:srgbClr val="000000"/>
                </a:solidFill>
                <a:latin typeface="Arial" panose="020B0604020202020204" pitchFamily="34" charset="0"/>
                <a:cs typeface="Arial" panose="020B0604020202020204" pitchFamily="34" charset="0"/>
              </a:rPr>
              <a:t>b) </a:t>
            </a:r>
            <a:r>
              <a:rPr lang="en-GB" sz="2800" b="1" i="0" u="none" strike="noStrike" baseline="0" dirty="0">
                <a:solidFill>
                  <a:srgbClr val="000000"/>
                </a:solidFill>
                <a:latin typeface="Arial" panose="020B0604020202020204" pitchFamily="34" charset="0"/>
                <a:cs typeface="Arial" panose="020B0604020202020204" pitchFamily="34" charset="0"/>
              </a:rPr>
              <a:t>stimulate cooperation between Member States</a:t>
            </a:r>
            <a:r>
              <a:rPr lang="en-GB" sz="2800" b="0" i="0" u="none" strike="noStrike" baseline="0" dirty="0">
                <a:solidFill>
                  <a:srgbClr val="000000"/>
                </a:solidFill>
                <a:latin typeface="Arial" panose="020B0604020202020204" pitchFamily="34" charset="0"/>
                <a:cs typeface="Arial" panose="020B0604020202020204" pitchFamily="34" charset="0"/>
              </a:rPr>
              <a:t>, including, where appropriate, at regional level, designed to achieve the objectives and targets of the Energy Union; </a:t>
            </a:r>
          </a:p>
          <a:p>
            <a:pPr marL="358775" indent="-333375">
              <a:buNone/>
            </a:pPr>
            <a:r>
              <a:rPr lang="en-GB" sz="2800" b="0" i="0" u="none" strike="noStrike" baseline="0" dirty="0">
                <a:solidFill>
                  <a:srgbClr val="000000"/>
                </a:solidFill>
                <a:latin typeface="Arial" panose="020B0604020202020204" pitchFamily="34" charset="0"/>
                <a:cs typeface="Arial" panose="020B0604020202020204" pitchFamily="34" charset="0"/>
              </a:rPr>
              <a:t>c) </a:t>
            </a:r>
            <a:r>
              <a:rPr lang="en-GB" sz="2800" b="1" i="0" u="none" strike="noStrike" baseline="0" dirty="0">
                <a:solidFill>
                  <a:srgbClr val="000000"/>
                </a:solidFill>
                <a:latin typeface="Arial" panose="020B0604020202020204" pitchFamily="34" charset="0"/>
                <a:cs typeface="Arial" panose="020B0604020202020204" pitchFamily="34" charset="0"/>
              </a:rPr>
              <a:t>ensure the timeliness, transparency, accuracy, consistency, comparability and completeness of reporting </a:t>
            </a:r>
            <a:r>
              <a:rPr lang="en-GB" sz="2800" b="0" i="0" u="none" strike="noStrike" baseline="0" dirty="0">
                <a:solidFill>
                  <a:srgbClr val="000000"/>
                </a:solidFill>
                <a:latin typeface="Arial" panose="020B0604020202020204" pitchFamily="34" charset="0"/>
                <a:cs typeface="Arial" panose="020B0604020202020204" pitchFamily="34" charset="0"/>
              </a:rPr>
              <a:t>by the Union and its Member States to the UNFCCC and Paris Agreement secretariat; </a:t>
            </a:r>
          </a:p>
          <a:p>
            <a:pPr marL="358775" indent="-333375">
              <a:buNone/>
            </a:pPr>
            <a:r>
              <a:rPr lang="en-GB" sz="2800" b="0" i="0" u="none" strike="noStrike" baseline="0" dirty="0">
                <a:solidFill>
                  <a:srgbClr val="000000"/>
                </a:solidFill>
                <a:latin typeface="Arial" panose="020B0604020202020204" pitchFamily="34" charset="0"/>
                <a:cs typeface="Arial" panose="020B0604020202020204" pitchFamily="34" charset="0"/>
              </a:rPr>
              <a:t>d) </a:t>
            </a:r>
            <a:r>
              <a:rPr lang="en-GB" sz="2800" b="1" i="0" u="none" strike="noStrike" baseline="0" dirty="0">
                <a:solidFill>
                  <a:srgbClr val="000000"/>
                </a:solidFill>
                <a:latin typeface="Arial" panose="020B0604020202020204" pitchFamily="34" charset="0"/>
                <a:cs typeface="Arial" panose="020B0604020202020204" pitchFamily="34" charset="0"/>
              </a:rPr>
              <a:t>contribute to greater regulatory certainty </a:t>
            </a:r>
            <a:r>
              <a:rPr lang="en-GB" sz="2800" b="0" i="0" u="none" strike="noStrike" baseline="0" dirty="0">
                <a:solidFill>
                  <a:srgbClr val="000000"/>
                </a:solidFill>
                <a:latin typeface="Arial" panose="020B0604020202020204" pitchFamily="34" charset="0"/>
                <a:cs typeface="Arial" panose="020B0604020202020204" pitchFamily="34" charset="0"/>
              </a:rPr>
              <a:t>as well as contribute to greater investor certainty and help take full advantage of opportunities for </a:t>
            </a:r>
            <a:r>
              <a:rPr lang="en-GB" sz="2800" b="0" i="0" u="sng" strike="noStrike" baseline="0" dirty="0">
                <a:solidFill>
                  <a:srgbClr val="000000"/>
                </a:solidFill>
                <a:latin typeface="Arial" panose="020B0604020202020204" pitchFamily="34" charset="0"/>
                <a:cs typeface="Arial" panose="020B0604020202020204" pitchFamily="34" charset="0"/>
              </a:rPr>
              <a:t>economic development, investment stimulation, job creation and social cohesion.</a:t>
            </a:r>
            <a:endParaRPr lang="en-GB"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727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83325" y="448057"/>
            <a:ext cx="9192355" cy="914399"/>
          </a:xfrm>
        </p:spPr>
        <p:txBody>
          <a:bodyPr/>
          <a:lstStyle/>
          <a:p>
            <a:r>
              <a:rPr kumimoji="0" lang="en-GB"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GHG Inventory Module – UNFCCC and EU reporting requirements</a:t>
            </a:r>
            <a:endParaRPr lang="en-GB"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2</a:t>
            </a:fld>
            <a:endParaRPr lang="de-DE" dirty="0"/>
          </a:p>
        </p:txBody>
      </p:sp>
      <p:sp>
        <p:nvSpPr>
          <p:cNvPr id="5" name="AutoShape 21"/>
          <p:cNvSpPr>
            <a:spLocks noChangeArrowheads="1"/>
          </p:cNvSpPr>
          <p:nvPr/>
        </p:nvSpPr>
        <p:spPr bwMode="auto">
          <a:xfrm>
            <a:off x="4227967" y="4362184"/>
            <a:ext cx="1024418" cy="583179"/>
          </a:xfrm>
          <a:prstGeom prst="upArrow">
            <a:avLst>
              <a:gd name="adj1" fmla="val 47731"/>
              <a:gd name="adj2" fmla="val 33718"/>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endParaRPr lang="de-DE" altLang="de-DE" sz="1400">
              <a:latin typeface="+mn-lt"/>
            </a:endParaRPr>
          </a:p>
        </p:txBody>
      </p:sp>
      <p:sp>
        <p:nvSpPr>
          <p:cNvPr id="8" name="AutoShape 20"/>
          <p:cNvSpPr>
            <a:spLocks noChangeArrowheads="1"/>
          </p:cNvSpPr>
          <p:nvPr/>
        </p:nvSpPr>
        <p:spPr bwMode="auto">
          <a:xfrm>
            <a:off x="751848" y="3200400"/>
            <a:ext cx="7994761" cy="1161784"/>
          </a:xfrm>
          <a:prstGeom prst="upArrowCallout">
            <a:avLst>
              <a:gd name="adj1" fmla="val 62915"/>
              <a:gd name="adj2" fmla="val 67380"/>
              <a:gd name="adj3" fmla="val 23584"/>
              <a:gd name="adj4" fmla="val 47362"/>
            </a:avLst>
          </a:prstGeom>
          <a:gradFill flip="none" rotWithShape="1">
            <a:gsLst>
              <a:gs pos="0">
                <a:srgbClr val="BA0109">
                  <a:tint val="66000"/>
                  <a:satMod val="160000"/>
                </a:srgbClr>
              </a:gs>
              <a:gs pos="50000">
                <a:srgbClr val="BA0109">
                  <a:tint val="44500"/>
                  <a:satMod val="160000"/>
                </a:srgbClr>
              </a:gs>
              <a:gs pos="100000">
                <a:srgbClr val="BA0109">
                  <a:tint val="23500"/>
                  <a:satMod val="160000"/>
                </a:srgbClr>
              </a:gs>
            </a:gsLst>
            <a:lin ang="16200000" scaled="1"/>
            <a:tileRect/>
          </a:gradFill>
          <a:ln>
            <a:noFill/>
          </a:ln>
        </p:spPr>
        <p:txBody>
          <a:bodyPr wrap="none" lIns="162000"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a:r>
              <a:rPr lang="en-GB" altLang="de-DE" sz="1600" b="1" dirty="0">
                <a:solidFill>
                  <a:schemeClr val="bg1"/>
                </a:solidFill>
                <a:latin typeface="+mn-lt"/>
              </a:rPr>
              <a:t>Ministry </a:t>
            </a:r>
          </a:p>
        </p:txBody>
      </p:sp>
      <p:sp>
        <p:nvSpPr>
          <p:cNvPr id="9" name="Text Box 13"/>
          <p:cNvSpPr txBox="1">
            <a:spLocks noChangeArrowheads="1"/>
          </p:cNvSpPr>
          <p:nvPr/>
        </p:nvSpPr>
        <p:spPr bwMode="auto">
          <a:xfrm>
            <a:off x="751848" y="4945362"/>
            <a:ext cx="8459654" cy="1410987"/>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softEdge rad="0"/>
          </a:effectLst>
        </p:spPr>
        <p:txBody>
          <a:bodyPr wrap="none" anchor="ctr"/>
          <a:lstStyle>
            <a:defPPr>
              <a:defRPr lang="en-US"/>
            </a:defPPr>
            <a:lvl1pPr>
              <a:defRPr sz="1400"/>
            </a:lvl1pPr>
            <a:lvl2pPr marL="742950" indent="-285750">
              <a:defRPr>
                <a:latin typeface="Verdana" pitchFamily="34" charset="0"/>
              </a:defRPr>
            </a:lvl2pPr>
            <a:lvl3pPr marL="1143000" indent="-228600">
              <a:defRPr>
                <a:latin typeface="Verdana" pitchFamily="34" charset="0"/>
              </a:defRPr>
            </a:lvl3pPr>
            <a:lvl4pPr marL="1600200" indent="-228600">
              <a:defRPr>
                <a:latin typeface="Verdana" pitchFamily="34" charset="0"/>
              </a:defRPr>
            </a:lvl4pPr>
            <a:lvl5pPr marL="2057400" indent="-228600">
              <a:defRPr>
                <a:latin typeface="Verdana" pitchFamily="34" charset="0"/>
              </a:defRPr>
            </a:lvl5pPr>
            <a:lvl6pPr marL="2514600" indent="-228600" fontAlgn="base">
              <a:spcBef>
                <a:spcPct val="0"/>
              </a:spcBef>
              <a:spcAft>
                <a:spcPct val="0"/>
              </a:spcAft>
              <a:defRPr>
                <a:latin typeface="Verdana" pitchFamily="34" charset="0"/>
              </a:defRPr>
            </a:lvl6pPr>
            <a:lvl7pPr marL="2971800" indent="-228600" fontAlgn="base">
              <a:spcBef>
                <a:spcPct val="0"/>
              </a:spcBef>
              <a:spcAft>
                <a:spcPct val="0"/>
              </a:spcAft>
              <a:defRPr>
                <a:latin typeface="Verdana" pitchFamily="34" charset="0"/>
              </a:defRPr>
            </a:lvl7pPr>
            <a:lvl8pPr marL="3429000" indent="-228600" fontAlgn="base">
              <a:spcBef>
                <a:spcPct val="0"/>
              </a:spcBef>
              <a:spcAft>
                <a:spcPct val="0"/>
              </a:spcAft>
              <a:defRPr>
                <a:latin typeface="Verdana" pitchFamily="34" charset="0"/>
              </a:defRPr>
            </a:lvl8pPr>
            <a:lvl9pPr marL="3886200" indent="-228600" fontAlgn="base">
              <a:spcBef>
                <a:spcPct val="0"/>
              </a:spcBef>
              <a:spcAft>
                <a:spcPct val="0"/>
              </a:spcAft>
              <a:defRPr>
                <a:latin typeface="Verdana" pitchFamily="34" charset="0"/>
              </a:defRPr>
            </a:lvl9pPr>
          </a:lstStyle>
          <a:p>
            <a:pPr algn="ctr">
              <a:spcAft>
                <a:spcPts val="600"/>
              </a:spcAft>
            </a:pPr>
            <a:r>
              <a:rPr lang="en-GB" altLang="de-DE" sz="1800" b="1" dirty="0"/>
              <a:t>National Greenhouse Gas Inventory</a:t>
            </a:r>
          </a:p>
          <a:p>
            <a:pPr algn="ctr"/>
            <a:r>
              <a:rPr lang="en-GB" altLang="de-DE" sz="1600" dirty="0">
                <a:sym typeface="Wingdings" panose="05000000000000000000" pitchFamily="2" charset="2"/>
              </a:rPr>
              <a:t>  </a:t>
            </a:r>
            <a:r>
              <a:rPr lang="en-GB" altLang="de-DE" sz="1600" dirty="0"/>
              <a:t>National Inventory Report (NIR) </a:t>
            </a:r>
          </a:p>
          <a:p>
            <a:pPr algn="ctr"/>
            <a:r>
              <a:rPr lang="en-GB" altLang="de-DE" sz="1600" dirty="0">
                <a:sym typeface="Wingdings" panose="05000000000000000000" pitchFamily="2" charset="2"/>
              </a:rPr>
              <a:t>  </a:t>
            </a:r>
            <a:r>
              <a:rPr lang="en-US" sz="1600" dirty="0"/>
              <a:t>Common Reporting Format (CRF) tables/</a:t>
            </a:r>
            <a:br>
              <a:rPr lang="en-US" sz="1600" dirty="0"/>
            </a:br>
            <a:r>
              <a:rPr lang="en-GB" altLang="de-DE" sz="1600" dirty="0">
                <a:sym typeface="Wingdings" panose="05000000000000000000" pitchFamily="2" charset="2"/>
              </a:rPr>
              <a:t>  </a:t>
            </a:r>
            <a:r>
              <a:rPr lang="de-AT" sz="1600" dirty="0"/>
              <a:t>Common Reporting Tables (CRT)</a:t>
            </a:r>
            <a:r>
              <a:rPr lang="en-GB" altLang="de-DE" sz="1600" dirty="0"/>
              <a:t> </a:t>
            </a:r>
          </a:p>
        </p:txBody>
      </p:sp>
      <p:sp>
        <p:nvSpPr>
          <p:cNvPr id="15" name="Flowchart: Alternate Process 14"/>
          <p:cNvSpPr/>
          <p:nvPr/>
        </p:nvSpPr>
        <p:spPr>
          <a:xfrm>
            <a:off x="708176" y="1969464"/>
            <a:ext cx="4032000" cy="780149"/>
          </a:xfrm>
          <a:prstGeom prst="flowChartAlternateProcess">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a:solidFill>
                  <a:schemeClr val="bg1"/>
                </a:solidFill>
              </a:rPr>
              <a:t>European Commision</a:t>
            </a:r>
          </a:p>
        </p:txBody>
      </p:sp>
      <p:sp>
        <p:nvSpPr>
          <p:cNvPr id="16" name="Flowchart: Alternate Process 15"/>
          <p:cNvSpPr/>
          <p:nvPr/>
        </p:nvSpPr>
        <p:spPr>
          <a:xfrm>
            <a:off x="5179502" y="1987307"/>
            <a:ext cx="4032000" cy="780149"/>
          </a:xfrm>
          <a:prstGeom prst="flowChartAlternateProcess">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de-DE" sz="1600" dirty="0">
                <a:solidFill>
                  <a:schemeClr val="bg1"/>
                </a:solidFill>
              </a:rPr>
              <a:t>UNFCCC</a:t>
            </a:r>
          </a:p>
          <a:p>
            <a:pPr marL="1200150" lvl="2" indent="-285750">
              <a:buFont typeface="Arial" panose="020B0604020202020204" pitchFamily="34" charset="0"/>
              <a:buChar char="•"/>
            </a:pPr>
            <a:r>
              <a:rPr lang="en-GB" altLang="de-DE" sz="1400" dirty="0">
                <a:solidFill>
                  <a:schemeClr val="bg1"/>
                </a:solidFill>
              </a:rPr>
              <a:t>under the convention</a:t>
            </a:r>
          </a:p>
          <a:p>
            <a:pPr marL="1200150" lvl="2" indent="-285750">
              <a:buFont typeface="Arial" panose="020B0604020202020204" pitchFamily="34" charset="0"/>
              <a:buChar char="•"/>
            </a:pPr>
            <a:r>
              <a:rPr lang="en-GB" altLang="de-DE" sz="1400" dirty="0">
                <a:solidFill>
                  <a:schemeClr val="bg1"/>
                </a:solidFill>
              </a:rPr>
              <a:t>under the Paris Agreement</a:t>
            </a:r>
          </a:p>
        </p:txBody>
      </p:sp>
    </p:spTree>
    <p:extLst>
      <p:ext uri="{BB962C8B-B14F-4D97-AF65-F5344CB8AC3E}">
        <p14:creationId xmlns:p14="http://schemas.microsoft.com/office/powerpoint/2010/main" val="294501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EU Governance regulation of the Energy Union and Climate Action</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20</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309533"/>
          </a:xfrm>
        </p:spPr>
        <p:txBody>
          <a:bodyPr>
            <a:normAutofit fontScale="85000" lnSpcReduction="20000"/>
          </a:bodyPr>
          <a:lstStyle/>
          <a:p>
            <a:pPr marL="25794" indent="0">
              <a:buNone/>
            </a:pPr>
            <a:r>
              <a:rPr lang="en-GB" sz="2800" b="0" i="0" u="none" strike="noStrike" baseline="0" dirty="0">
                <a:solidFill>
                  <a:srgbClr val="000000"/>
                </a:solidFill>
                <a:latin typeface="Arial" panose="020B0604020202020204" pitchFamily="34" charset="0"/>
                <a:cs typeface="Arial" panose="020B0604020202020204" pitchFamily="34" charset="0"/>
              </a:rPr>
              <a:t>Based on: </a:t>
            </a:r>
          </a:p>
          <a:p>
            <a:pPr>
              <a:buFontTx/>
              <a:buChar char="-"/>
            </a:pPr>
            <a:r>
              <a:rPr lang="en-GB" sz="2800" b="0" i="0" u="none" strike="noStrike" baseline="0" dirty="0">
                <a:solidFill>
                  <a:srgbClr val="000000"/>
                </a:solidFill>
                <a:latin typeface="Arial" panose="020B0604020202020204" pitchFamily="34" charset="0"/>
                <a:cs typeface="Arial" panose="020B0604020202020204" pitchFamily="34" charset="0"/>
              </a:rPr>
              <a:t>long-term strategies, </a:t>
            </a:r>
          </a:p>
          <a:p>
            <a:pPr>
              <a:buFontTx/>
              <a:buChar char="-"/>
            </a:pPr>
            <a:r>
              <a:rPr lang="en-GB" sz="2800" b="0" i="0" u="none" strike="noStrike" baseline="0" dirty="0">
                <a:solidFill>
                  <a:srgbClr val="000000"/>
                </a:solidFill>
                <a:latin typeface="Arial" panose="020B0604020202020204" pitchFamily="34" charset="0"/>
                <a:cs typeface="Arial" panose="020B0604020202020204" pitchFamily="34" charset="0"/>
              </a:rPr>
              <a:t>integrated national energy and climate plans covering ten-year periods starting from 2021 to 2030, </a:t>
            </a:r>
          </a:p>
          <a:p>
            <a:pPr>
              <a:buFontTx/>
              <a:buChar char="-"/>
            </a:pPr>
            <a:r>
              <a:rPr lang="en-GB" sz="2800" b="0" i="0" u="none" strike="noStrike" baseline="0" dirty="0">
                <a:solidFill>
                  <a:srgbClr val="000000"/>
                </a:solidFill>
                <a:latin typeface="Arial" panose="020B0604020202020204" pitchFamily="34" charset="0"/>
                <a:cs typeface="Arial" panose="020B0604020202020204" pitchFamily="34" charset="0"/>
              </a:rPr>
              <a:t>corresponding integrated national energy and climate progress reports by the Member States and integrated monitoring arrangements by the Commission. </a:t>
            </a:r>
          </a:p>
          <a:p>
            <a:pPr marL="25794" indent="0">
              <a:buNone/>
            </a:pPr>
            <a:r>
              <a:rPr lang="en-GB" dirty="0">
                <a:solidFill>
                  <a:srgbClr val="000000"/>
                </a:solidFill>
                <a:latin typeface="Arial" panose="020B0604020202020204" pitchFamily="34" charset="0"/>
                <a:cs typeface="Arial" panose="020B0604020202020204" pitchFamily="34" charset="0"/>
              </a:rPr>
              <a:t>Ensures: </a:t>
            </a:r>
          </a:p>
          <a:p>
            <a:pPr marL="263525" indent="-238125">
              <a:buNone/>
            </a:pPr>
            <a:r>
              <a:rPr lang="en-GB" sz="2800" b="0" i="0" u="none" strike="noStrike" baseline="0" dirty="0">
                <a:solidFill>
                  <a:srgbClr val="000000"/>
                </a:solidFill>
                <a:latin typeface="Arial" panose="020B0604020202020204" pitchFamily="34" charset="0"/>
                <a:cs typeface="Arial" panose="020B0604020202020204" pitchFamily="34" charset="0"/>
              </a:rPr>
              <a:t>- </a:t>
            </a:r>
            <a:r>
              <a:rPr lang="en-GB" dirty="0">
                <a:solidFill>
                  <a:srgbClr val="000000"/>
                </a:solidFill>
                <a:latin typeface="Arial" panose="020B0604020202020204" pitchFamily="34" charset="0"/>
                <a:cs typeface="Arial" panose="020B0604020202020204" pitchFamily="34" charset="0"/>
              </a:rPr>
              <a:t>effective</a:t>
            </a:r>
            <a:r>
              <a:rPr lang="en-GB" sz="2800" b="0" i="0" u="none" strike="noStrike" baseline="0" dirty="0">
                <a:solidFill>
                  <a:srgbClr val="000000"/>
                </a:solidFill>
                <a:latin typeface="Arial" panose="020B0604020202020204" pitchFamily="34" charset="0"/>
                <a:cs typeface="Arial" panose="020B0604020202020204" pitchFamily="34" charset="0"/>
              </a:rPr>
              <a:t> opportunities for the public to participate in the preparation of those national plans and those long-term strategies</a:t>
            </a:r>
          </a:p>
          <a:p>
            <a:pPr marL="25794" indent="0">
              <a:buNone/>
            </a:pPr>
            <a:r>
              <a:rPr lang="en-GB" sz="2800" b="0" i="0" u="none" strike="noStrike" baseline="0" dirty="0">
                <a:solidFill>
                  <a:srgbClr val="000000"/>
                </a:solidFill>
                <a:latin typeface="Arial" panose="020B0604020202020204" pitchFamily="34" charset="0"/>
                <a:cs typeface="Arial" panose="020B0604020202020204" pitchFamily="34" charset="0"/>
              </a:rPr>
              <a:t> </a:t>
            </a:r>
            <a:endParaRPr lang="en-GB"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2946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EU Governance regulation of the Energy Union and Climate Action</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21</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309533"/>
          </a:xfrm>
        </p:spPr>
        <p:txBody>
          <a:bodyPr>
            <a:normAutofit/>
          </a:bodyPr>
          <a:lstStyle/>
          <a:p>
            <a:pPr marL="25794" indent="0">
              <a:buNone/>
            </a:pPr>
            <a:r>
              <a:rPr lang="en-GB" sz="2800" b="0" i="0" u="none" strike="noStrike" baseline="0" dirty="0">
                <a:solidFill>
                  <a:srgbClr val="000000"/>
                </a:solidFill>
                <a:latin typeface="Arial" panose="020B0604020202020204" pitchFamily="34" charset="0"/>
                <a:cs typeface="Arial" panose="020B0604020202020204" pitchFamily="34" charset="0"/>
              </a:rPr>
              <a:t> Applies to the </a:t>
            </a:r>
            <a:r>
              <a:rPr lang="en-GB" sz="2800" b="0" i="0" u="sng" strike="noStrike" baseline="0" dirty="0">
                <a:solidFill>
                  <a:srgbClr val="000000"/>
                </a:solidFill>
                <a:latin typeface="Arial" panose="020B0604020202020204" pitchFamily="34" charset="0"/>
                <a:cs typeface="Arial" panose="020B0604020202020204" pitchFamily="34" charset="0"/>
              </a:rPr>
              <a:t>five dimensions of the Energy Union</a:t>
            </a:r>
            <a:r>
              <a:rPr lang="en-GB" sz="2800" b="0" i="0" u="none" strike="noStrike" baseline="0" dirty="0">
                <a:solidFill>
                  <a:srgbClr val="000000"/>
                </a:solidFill>
                <a:latin typeface="Arial" panose="020B0604020202020204" pitchFamily="34" charset="0"/>
                <a:cs typeface="Arial" panose="020B0604020202020204" pitchFamily="34" charset="0"/>
              </a:rPr>
              <a:t>, which are closely related and mutually reinforcing: </a:t>
            </a:r>
          </a:p>
          <a:p>
            <a:pPr marL="540144" indent="-514350">
              <a:buAutoNum type="alphaLcParenBoth"/>
            </a:pPr>
            <a:r>
              <a:rPr lang="en-GB" sz="2800" b="1" i="0" u="none" strike="noStrike" baseline="0" dirty="0">
                <a:solidFill>
                  <a:srgbClr val="000000"/>
                </a:solidFill>
                <a:latin typeface="Arial" panose="020B0604020202020204" pitchFamily="34" charset="0"/>
                <a:cs typeface="Arial" panose="020B0604020202020204" pitchFamily="34" charset="0"/>
              </a:rPr>
              <a:t>energy security</a:t>
            </a:r>
            <a:r>
              <a:rPr lang="en-GB" sz="2800" b="0" i="0" u="none" strike="noStrike" baseline="0" dirty="0">
                <a:solidFill>
                  <a:srgbClr val="000000"/>
                </a:solidFill>
                <a:latin typeface="Arial" panose="020B0604020202020204" pitchFamily="34" charset="0"/>
                <a:cs typeface="Arial" panose="020B0604020202020204" pitchFamily="34" charset="0"/>
              </a:rPr>
              <a:t>; </a:t>
            </a:r>
          </a:p>
          <a:p>
            <a:pPr marL="540144" indent="-514350">
              <a:buAutoNum type="alphaLcParenBoth"/>
            </a:pPr>
            <a:r>
              <a:rPr lang="en-GB" sz="2800" b="1" i="0" u="none" strike="noStrike" baseline="0" dirty="0">
                <a:solidFill>
                  <a:srgbClr val="000000"/>
                </a:solidFill>
                <a:latin typeface="Arial" panose="020B0604020202020204" pitchFamily="34" charset="0"/>
                <a:cs typeface="Arial" panose="020B0604020202020204" pitchFamily="34" charset="0"/>
              </a:rPr>
              <a:t>internal energy market</a:t>
            </a:r>
            <a:r>
              <a:rPr lang="en-GB" sz="2800" b="0" i="0" u="none" strike="noStrike" baseline="0" dirty="0">
                <a:solidFill>
                  <a:srgbClr val="000000"/>
                </a:solidFill>
                <a:latin typeface="Arial" panose="020B0604020202020204" pitchFamily="34" charset="0"/>
                <a:cs typeface="Arial" panose="020B0604020202020204" pitchFamily="34" charset="0"/>
              </a:rPr>
              <a:t>; </a:t>
            </a:r>
          </a:p>
          <a:p>
            <a:pPr marL="540144" indent="-514350">
              <a:buAutoNum type="alphaLcParenBoth"/>
            </a:pPr>
            <a:r>
              <a:rPr lang="en-GB" sz="2800" b="1" i="0" u="none" strike="noStrike" baseline="0" dirty="0">
                <a:solidFill>
                  <a:srgbClr val="000000"/>
                </a:solidFill>
                <a:latin typeface="Arial" panose="020B0604020202020204" pitchFamily="34" charset="0"/>
                <a:cs typeface="Arial" panose="020B0604020202020204" pitchFamily="34" charset="0"/>
              </a:rPr>
              <a:t>energy efficiency</a:t>
            </a:r>
            <a:r>
              <a:rPr lang="en-GB" sz="2800" b="0" i="0" u="none" strike="noStrike" baseline="0" dirty="0">
                <a:solidFill>
                  <a:srgbClr val="000000"/>
                </a:solidFill>
                <a:latin typeface="Arial" panose="020B0604020202020204" pitchFamily="34" charset="0"/>
                <a:cs typeface="Arial" panose="020B0604020202020204" pitchFamily="34" charset="0"/>
              </a:rPr>
              <a:t>; </a:t>
            </a:r>
          </a:p>
          <a:p>
            <a:pPr marL="540144" indent="-514350">
              <a:buAutoNum type="alphaLcParenBoth"/>
            </a:pPr>
            <a:r>
              <a:rPr lang="en-GB" sz="2800" b="1" i="0" u="none" strike="noStrike" baseline="0" dirty="0">
                <a:solidFill>
                  <a:srgbClr val="000000"/>
                </a:solidFill>
                <a:latin typeface="Arial" panose="020B0604020202020204" pitchFamily="34" charset="0"/>
                <a:cs typeface="Arial" panose="020B0604020202020204" pitchFamily="34" charset="0"/>
              </a:rPr>
              <a:t>decarbonisation</a:t>
            </a:r>
            <a:r>
              <a:rPr lang="en-GB" sz="2800" b="0" i="0" u="none" strike="noStrike" baseline="0" dirty="0">
                <a:solidFill>
                  <a:srgbClr val="000000"/>
                </a:solidFill>
                <a:latin typeface="Arial" panose="020B0604020202020204" pitchFamily="34" charset="0"/>
                <a:cs typeface="Arial" panose="020B0604020202020204" pitchFamily="34" charset="0"/>
              </a:rPr>
              <a:t>; and </a:t>
            </a:r>
          </a:p>
          <a:p>
            <a:pPr marL="540144" indent="-514350">
              <a:buAutoNum type="alphaLcParenBoth"/>
            </a:pPr>
            <a:r>
              <a:rPr lang="en-GB" sz="2800" b="1" i="0" u="none" strike="noStrike" baseline="0" dirty="0">
                <a:solidFill>
                  <a:srgbClr val="000000"/>
                </a:solidFill>
                <a:latin typeface="Arial" panose="020B0604020202020204" pitchFamily="34" charset="0"/>
                <a:cs typeface="Arial" panose="020B0604020202020204" pitchFamily="34" charset="0"/>
              </a:rPr>
              <a:t>research, innovation and competitiveness</a:t>
            </a:r>
            <a:r>
              <a:rPr lang="en-GB" sz="2800" b="0" i="0" u="none" strike="noStrike" baseline="0" dirty="0">
                <a:solidFill>
                  <a:srgbClr val="000000"/>
                </a:solidFill>
                <a:latin typeface="Arial" panose="020B0604020202020204" pitchFamily="34" charset="0"/>
                <a:cs typeface="Arial" panose="020B0604020202020204" pitchFamily="34" charset="0"/>
              </a:rPr>
              <a:t>. </a:t>
            </a:r>
            <a:endParaRPr lang="en-GB"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3125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EU Governance regulation of the Energy Union and Climate Action</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22</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309533"/>
          </a:xfrm>
        </p:spPr>
        <p:txBody>
          <a:bodyPr>
            <a:normAutofit fontScale="85000" lnSpcReduction="20000"/>
          </a:bodyPr>
          <a:lstStyle/>
          <a:p>
            <a:r>
              <a:rPr lang="en-GB" dirty="0">
                <a:latin typeface="Arial" panose="020B0604020202020204" pitchFamily="34" charset="0"/>
                <a:ea typeface="Calibri" panose="020F0502020204030204" pitchFamily="34" charset="0"/>
                <a:cs typeface="Arial" panose="020B0604020202020204" pitchFamily="34" charset="0"/>
              </a:rPr>
              <a:t>In light of the 2050 climate-neutrality objective, by 2030 greenhouse gas emissions should be reduced and removals enhanced, so that net greenhouse gas emissions, that is emissions after deduction of removals, </a:t>
            </a:r>
            <a:r>
              <a:rPr lang="en-GB" b="1" dirty="0">
                <a:latin typeface="Arial" panose="020B0604020202020204" pitchFamily="34" charset="0"/>
                <a:ea typeface="Calibri" panose="020F0502020204030204" pitchFamily="34" charset="0"/>
                <a:cs typeface="Arial" panose="020B0604020202020204" pitchFamily="34" charset="0"/>
              </a:rPr>
              <a:t>are reduced economy-wide and domestically by at least 55% by 2030 compared to 1990 levels</a:t>
            </a:r>
            <a:r>
              <a:rPr lang="en-GB" dirty="0">
                <a:latin typeface="Arial" panose="020B0604020202020204" pitchFamily="34" charset="0"/>
                <a:ea typeface="Calibri" panose="020F0502020204030204" pitchFamily="34" charset="0"/>
                <a:cs typeface="Arial" panose="020B0604020202020204" pitchFamily="34" charset="0"/>
              </a:rPr>
              <a:t>. </a:t>
            </a:r>
          </a:p>
          <a:p>
            <a:r>
              <a:rPr lang="en-GB" dirty="0">
                <a:latin typeface="Arial" panose="020B0604020202020204" pitchFamily="34" charset="0"/>
                <a:ea typeface="Calibri" panose="020F0502020204030204" pitchFamily="34" charset="0"/>
                <a:cs typeface="Arial" panose="020B0604020202020204" pitchFamily="34" charset="0"/>
              </a:rPr>
              <a:t>This new 2030 Union climate target is a subsequent target for the purposes of point (11) of Article 2 of Regulation (EU) 2018/1999, and therefore</a:t>
            </a:r>
            <a:r>
              <a:rPr lang="en-GB"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GB" dirty="0">
                <a:latin typeface="Arial" panose="020B0604020202020204" pitchFamily="34" charset="0"/>
                <a:ea typeface="Calibri" panose="020F0502020204030204" pitchFamily="34" charset="0"/>
                <a:cs typeface="Arial" panose="020B0604020202020204" pitchFamily="34" charset="0"/>
              </a:rPr>
              <a:t>replaces the 2030 Union-wide target for greenhouse gas emissions of 40% set out in that point.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is now enshrined in the amended proposal for a Regulation on establishing the framework for achieving climate neutrality (European Climate Law) and amended Regulation (EU) 2018/1999</a:t>
            </a:r>
          </a:p>
        </p:txBody>
      </p:sp>
    </p:spTree>
    <p:extLst>
      <p:ext uri="{BB962C8B-B14F-4D97-AF65-F5344CB8AC3E}">
        <p14:creationId xmlns:p14="http://schemas.microsoft.com/office/powerpoint/2010/main" val="705451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EU Governance regulation of the Energy Union and Climate Action</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23</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484120"/>
          </a:xfrm>
        </p:spPr>
        <p:txBody>
          <a:bodyPr>
            <a:normAutofit/>
          </a:bodyPr>
          <a:lstStyle/>
          <a:p>
            <a:pPr marL="25794" indent="0">
              <a:buNone/>
            </a:pPr>
            <a:r>
              <a:rPr lang="en-GB" sz="2200" b="0" u="none" strike="noStrike" baseline="0" dirty="0">
                <a:solidFill>
                  <a:srgbClr val="000000"/>
                </a:solidFill>
                <a:latin typeface="Arial" panose="020B0604020202020204" pitchFamily="34" charset="0"/>
                <a:cs typeface="Arial" panose="020B0604020202020204" pitchFamily="34" charset="0"/>
              </a:rPr>
              <a:t>Chapter 4 provides requirements for </a:t>
            </a:r>
            <a:r>
              <a:rPr lang="en-GB" sz="2200" b="1" u="none" strike="noStrike" baseline="0" dirty="0">
                <a:solidFill>
                  <a:srgbClr val="000000"/>
                </a:solidFill>
                <a:latin typeface="Arial" panose="020B0604020202020204" pitchFamily="34" charset="0"/>
                <a:cs typeface="Arial" panose="020B0604020202020204" pitchFamily="34" charset="0"/>
              </a:rPr>
              <a:t>Reporting</a:t>
            </a:r>
          </a:p>
          <a:p>
            <a:pPr marL="25794" indent="0">
              <a:buNone/>
            </a:pPr>
            <a:r>
              <a:rPr lang="en-GB" sz="1800" b="0" i="0" u="none" strike="noStrike" baseline="0" dirty="0">
                <a:solidFill>
                  <a:srgbClr val="000000"/>
                </a:solidFill>
                <a:latin typeface="Arial" panose="020B0604020202020204" pitchFamily="34" charset="0"/>
                <a:cs typeface="Arial" panose="020B0604020202020204" pitchFamily="34" charset="0"/>
              </a:rPr>
              <a:t>Section 1 </a:t>
            </a:r>
            <a:r>
              <a:rPr lang="en-GB" sz="1800" b="1" i="0" u="none" strike="noStrike" baseline="0" dirty="0">
                <a:solidFill>
                  <a:srgbClr val="000000"/>
                </a:solidFill>
                <a:latin typeface="Arial" panose="020B0604020202020204" pitchFamily="34" charset="0"/>
                <a:cs typeface="Arial" panose="020B0604020202020204" pitchFamily="34" charset="0"/>
              </a:rPr>
              <a:t>Biennial progress reports and their follow up </a:t>
            </a:r>
          </a:p>
          <a:p>
            <a:pPr marL="25794" indent="0">
              <a:buNone/>
            </a:pPr>
            <a:r>
              <a:rPr lang="en-GB" sz="1800" b="0" i="1" u="none" strike="noStrike" baseline="0" dirty="0">
                <a:solidFill>
                  <a:srgbClr val="000000"/>
                </a:solidFill>
                <a:latin typeface="Arial" panose="020B0604020202020204" pitchFamily="34" charset="0"/>
                <a:cs typeface="Arial" panose="020B0604020202020204" pitchFamily="34" charset="0"/>
              </a:rPr>
              <a:t>Article 17 </a:t>
            </a:r>
            <a:r>
              <a:rPr lang="en-GB" sz="1800" b="1" i="0" u="none" strike="noStrike" baseline="0" dirty="0">
                <a:solidFill>
                  <a:srgbClr val="000000"/>
                </a:solidFill>
                <a:latin typeface="Arial" panose="020B0604020202020204" pitchFamily="34" charset="0"/>
                <a:cs typeface="Arial" panose="020B0604020202020204" pitchFamily="34" charset="0"/>
              </a:rPr>
              <a:t>Integrated national energy and climate progress reports</a:t>
            </a:r>
          </a:p>
          <a:p>
            <a:pPr marL="25794" indent="0">
              <a:buNone/>
            </a:pPr>
            <a:r>
              <a:rPr lang="en-GB" sz="1800" b="0" i="0" u="none" strike="noStrike" baseline="0" dirty="0">
                <a:solidFill>
                  <a:srgbClr val="000000"/>
                </a:solidFill>
                <a:latin typeface="Arial" panose="020B0604020202020204" pitchFamily="34" charset="0"/>
                <a:cs typeface="Arial" panose="020B0604020202020204" pitchFamily="34" charset="0"/>
              </a:rPr>
              <a:t>1.Without prejudice to Article 26, by 15 March 2023, and every two years thereafter, each Member State shall report to the Commission on the status of implementation of its integrated national energy and climate plan by means of an integrated national energy and climate progress report covering all five dimensions of the Energy Union. </a:t>
            </a:r>
          </a:p>
          <a:p>
            <a:pPr marL="25794" indent="0">
              <a:buNone/>
            </a:pPr>
            <a:r>
              <a:rPr lang="en-GB" sz="1800" dirty="0">
                <a:solidFill>
                  <a:srgbClr val="000000"/>
                </a:solidFill>
                <a:latin typeface="Arial" panose="020B0604020202020204" pitchFamily="34" charset="0"/>
                <a:cs typeface="Arial" panose="020B0604020202020204" pitchFamily="34" charset="0"/>
              </a:rPr>
              <a:t>The Article 17 also covers all the necessary details that need to be contained in the integrated national energy and climate progress reports.</a:t>
            </a:r>
          </a:p>
        </p:txBody>
      </p:sp>
    </p:spTree>
    <p:extLst>
      <p:ext uri="{BB962C8B-B14F-4D97-AF65-F5344CB8AC3E}">
        <p14:creationId xmlns:p14="http://schemas.microsoft.com/office/powerpoint/2010/main" val="2447741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EU Governance regulation of the Energy Union and Climate Action</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24</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309533"/>
          </a:xfrm>
        </p:spPr>
        <p:txBody>
          <a:bodyPr>
            <a:normAutofit/>
          </a:bodyPr>
          <a:lstStyle/>
          <a:p>
            <a:pPr marL="25794" indent="0">
              <a:buNone/>
            </a:pPr>
            <a:r>
              <a:rPr lang="en-GB" sz="2200" b="0" u="none" strike="noStrike" baseline="0" dirty="0">
                <a:solidFill>
                  <a:srgbClr val="000000"/>
                </a:solidFill>
                <a:latin typeface="Arial" panose="020B0604020202020204" pitchFamily="34" charset="0"/>
                <a:cs typeface="Arial" panose="020B0604020202020204" pitchFamily="34" charset="0"/>
              </a:rPr>
              <a:t>Chapter 6 prescribes </a:t>
            </a:r>
            <a:r>
              <a:rPr lang="en-GB" sz="2000" b="0" u="none" strike="noStrike" baseline="0" dirty="0">
                <a:solidFill>
                  <a:srgbClr val="000000"/>
                </a:solidFill>
                <a:latin typeface="Arial" panose="020B0604020202020204" pitchFamily="34" charset="0"/>
                <a:cs typeface="Arial" panose="020B0604020202020204" pitchFamily="34" charset="0"/>
              </a:rPr>
              <a:t>the requirements for the </a:t>
            </a:r>
            <a:r>
              <a:rPr lang="en-GB" sz="2000" b="1" i="1" u="none" strike="noStrike" baseline="0" dirty="0">
                <a:solidFill>
                  <a:srgbClr val="000000"/>
                </a:solidFill>
                <a:latin typeface="Arial" panose="020B0604020202020204" pitchFamily="34" charset="0"/>
                <a:cs typeface="Arial" panose="020B0604020202020204" pitchFamily="34" charset="0"/>
              </a:rPr>
              <a:t>Union and national systems on greenhouse gas emissions and removals by sinks </a:t>
            </a:r>
          </a:p>
          <a:p>
            <a:pPr marL="25794" indent="0">
              <a:buNone/>
            </a:pPr>
            <a:r>
              <a:rPr lang="en-GB" sz="2000" b="0" i="1" u="none" strike="noStrike" baseline="0" dirty="0">
                <a:solidFill>
                  <a:srgbClr val="000000"/>
                </a:solidFill>
                <a:latin typeface="Arial" panose="020B0604020202020204" pitchFamily="34" charset="0"/>
                <a:cs typeface="Arial" panose="020B0604020202020204" pitchFamily="34" charset="0"/>
              </a:rPr>
              <a:t>Article 37 </a:t>
            </a:r>
            <a:r>
              <a:rPr lang="en-GB" sz="2000" b="1" i="0" u="none" strike="noStrike" baseline="0" dirty="0">
                <a:solidFill>
                  <a:srgbClr val="000000"/>
                </a:solidFill>
                <a:latin typeface="Arial" panose="020B0604020202020204" pitchFamily="34" charset="0"/>
                <a:cs typeface="Arial" panose="020B0604020202020204" pitchFamily="34" charset="0"/>
              </a:rPr>
              <a:t>Union and national inventory systems </a:t>
            </a:r>
          </a:p>
          <a:p>
            <a:pPr marL="25794" indent="0">
              <a:buNone/>
            </a:pPr>
            <a:r>
              <a:rPr lang="en-GB" sz="1800" b="0" i="0" u="none" strike="noStrike" baseline="0" dirty="0">
                <a:solidFill>
                  <a:srgbClr val="000000"/>
                </a:solidFill>
                <a:latin typeface="Arial" panose="020B0604020202020204" pitchFamily="34" charset="0"/>
                <a:cs typeface="Arial" panose="020B0604020202020204" pitchFamily="34" charset="0"/>
              </a:rPr>
              <a:t>1.</a:t>
            </a:r>
            <a:r>
              <a:rPr lang="en-GB" sz="1800" b="0" i="0" u="sng" strike="noStrike" baseline="0" dirty="0">
                <a:solidFill>
                  <a:srgbClr val="000000"/>
                </a:solidFill>
                <a:latin typeface="Arial" panose="020B0604020202020204" pitchFamily="34" charset="0"/>
                <a:cs typeface="Arial" panose="020B0604020202020204" pitchFamily="34" charset="0"/>
              </a:rPr>
              <a:t>By 1 January 2021</a:t>
            </a:r>
            <a:r>
              <a:rPr lang="en-GB" sz="1800" b="0" i="0" u="none" strike="noStrike" baseline="0" dirty="0">
                <a:solidFill>
                  <a:srgbClr val="000000"/>
                </a:solidFill>
                <a:latin typeface="Arial" panose="020B0604020202020204" pitchFamily="34" charset="0"/>
                <a:cs typeface="Arial" panose="020B0604020202020204" pitchFamily="34" charset="0"/>
              </a:rPr>
              <a:t>, Member States shall establish, operate and seek to continuously improve national inventory systems to estimate anthropogenic emissions by sources and removals by sinks of greenhouse gases listed in </a:t>
            </a:r>
            <a:r>
              <a:rPr lang="en-GB" sz="1800" b="0" i="0" u="sng" strike="noStrike" baseline="0" dirty="0">
                <a:solidFill>
                  <a:srgbClr val="000000"/>
                </a:solidFill>
                <a:latin typeface="Arial" panose="020B0604020202020204" pitchFamily="34" charset="0"/>
                <a:cs typeface="Arial" panose="020B0604020202020204" pitchFamily="34" charset="0"/>
              </a:rPr>
              <a:t>Part 2 of Annex V </a:t>
            </a:r>
            <a:r>
              <a:rPr lang="en-GB" sz="1800" b="0" i="0" u="none" strike="noStrike" baseline="0" dirty="0">
                <a:solidFill>
                  <a:srgbClr val="000000"/>
                </a:solidFill>
                <a:latin typeface="Arial" panose="020B0604020202020204" pitchFamily="34" charset="0"/>
                <a:cs typeface="Arial" panose="020B0604020202020204" pitchFamily="34" charset="0"/>
              </a:rPr>
              <a:t>and to ensure the timeliness, transparency, accuracy, consistency, comparability and completeness of their greenhouse gas inventories. </a:t>
            </a:r>
          </a:p>
          <a:p>
            <a:pPr marL="25794" indent="0">
              <a:buNone/>
            </a:pPr>
            <a:r>
              <a:rPr lang="en-GB" sz="1800" b="0" i="0" u="none" strike="noStrike" baseline="0" dirty="0">
                <a:solidFill>
                  <a:srgbClr val="000000"/>
                </a:solidFill>
                <a:latin typeface="Arial" panose="020B0604020202020204" pitchFamily="34" charset="0"/>
                <a:cs typeface="Arial" panose="020B0604020202020204" pitchFamily="34" charset="0"/>
              </a:rPr>
              <a:t>2.Member States shall ensure that their competent inventory authorities have access to the information </a:t>
            </a:r>
            <a:r>
              <a:rPr lang="en-GB" sz="1800" b="0" i="0" u="sng" strike="noStrike" baseline="0" dirty="0">
                <a:solidFill>
                  <a:srgbClr val="000000"/>
                </a:solidFill>
                <a:latin typeface="Arial" panose="020B0604020202020204" pitchFamily="34" charset="0"/>
                <a:cs typeface="Arial" panose="020B0604020202020204" pitchFamily="34" charset="0"/>
              </a:rPr>
              <a:t>specified in Annex XII to this Regulation</a:t>
            </a:r>
            <a:r>
              <a:rPr lang="en-GB" sz="1800" b="0" i="0" u="none" strike="noStrike" baseline="0" dirty="0">
                <a:solidFill>
                  <a:srgbClr val="000000"/>
                </a:solidFill>
                <a:latin typeface="Arial" panose="020B0604020202020204" pitchFamily="34" charset="0"/>
                <a:cs typeface="Arial" panose="020B0604020202020204" pitchFamily="34" charset="0"/>
              </a:rPr>
              <a:t>, make use of reporting systems established pursuant to Article 20 of Regulation (EU) No 517/2014 to improve the estimate of fluorinated gases in the national greenhouse gas inventories and are able to undertake the annual consistency checks referred to in points (</a:t>
            </a:r>
            <a:r>
              <a:rPr lang="en-GB" sz="1800" b="0" i="0" u="none" strike="noStrike" baseline="0" dirty="0" err="1">
                <a:solidFill>
                  <a:srgbClr val="000000"/>
                </a:solidFill>
                <a:latin typeface="Arial" panose="020B0604020202020204" pitchFamily="34" charset="0"/>
                <a:cs typeface="Arial" panose="020B0604020202020204" pitchFamily="34" charset="0"/>
              </a:rPr>
              <a:t>i</a:t>
            </a:r>
            <a:r>
              <a:rPr lang="en-GB" sz="1800" b="0" i="0" u="none" strike="noStrike" baseline="0" dirty="0">
                <a:solidFill>
                  <a:srgbClr val="000000"/>
                </a:solidFill>
                <a:latin typeface="Arial" panose="020B0604020202020204" pitchFamily="34" charset="0"/>
                <a:cs typeface="Arial" panose="020B0604020202020204" pitchFamily="34" charset="0"/>
              </a:rPr>
              <a:t>) and (j) of Part 1 of </a:t>
            </a:r>
            <a:r>
              <a:rPr lang="en-GB" sz="1800" b="0" i="0" u="sng" strike="noStrike" baseline="0" dirty="0">
                <a:solidFill>
                  <a:srgbClr val="000000"/>
                </a:solidFill>
                <a:latin typeface="Arial" panose="020B0604020202020204" pitchFamily="34" charset="0"/>
                <a:cs typeface="Arial" panose="020B0604020202020204" pitchFamily="34" charset="0"/>
              </a:rPr>
              <a:t>Annex V</a:t>
            </a:r>
            <a:r>
              <a:rPr lang="en-GB" sz="1800" b="0" i="0" u="none" strike="noStrike" baseline="0" dirty="0">
                <a:solidFill>
                  <a:srgbClr val="000000"/>
                </a:solidFill>
                <a:latin typeface="Arial" panose="020B0604020202020204" pitchFamily="34" charset="0"/>
                <a:cs typeface="Arial" panose="020B0604020202020204" pitchFamily="34" charset="0"/>
              </a:rPr>
              <a:t> to this Regulation. </a:t>
            </a:r>
            <a:endParaRPr lang="en-GB" sz="2000" b="1"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799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EU Governance regulation of the Energy Union and Climate Action</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25</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309533"/>
          </a:xfrm>
        </p:spPr>
        <p:txBody>
          <a:bodyPr>
            <a:normAutofit lnSpcReduction="10000"/>
          </a:bodyPr>
          <a:lstStyle/>
          <a:p>
            <a:pPr marL="25794" indent="0">
              <a:buNone/>
            </a:pPr>
            <a:r>
              <a:rPr lang="en-GB" sz="2200" b="0" u="none" strike="noStrike" baseline="0" dirty="0">
                <a:solidFill>
                  <a:srgbClr val="000000"/>
                </a:solidFill>
                <a:latin typeface="Arial" panose="020B0604020202020204" pitchFamily="34" charset="0"/>
                <a:cs typeface="Arial" panose="020B0604020202020204" pitchFamily="34" charset="0"/>
              </a:rPr>
              <a:t>Chapter 6 prescribes </a:t>
            </a:r>
            <a:r>
              <a:rPr lang="en-GB" sz="2000" b="0" u="none" strike="noStrike" baseline="0" dirty="0">
                <a:solidFill>
                  <a:srgbClr val="000000"/>
                </a:solidFill>
                <a:latin typeface="Arial" panose="020B0604020202020204" pitchFamily="34" charset="0"/>
                <a:cs typeface="Arial" panose="020B0604020202020204" pitchFamily="34" charset="0"/>
              </a:rPr>
              <a:t>the requirements for the </a:t>
            </a:r>
            <a:r>
              <a:rPr lang="en-GB" sz="2000" b="1" i="1" u="none" strike="noStrike" baseline="0" dirty="0">
                <a:solidFill>
                  <a:srgbClr val="000000"/>
                </a:solidFill>
                <a:latin typeface="Arial" panose="020B0604020202020204" pitchFamily="34" charset="0"/>
                <a:cs typeface="Arial" panose="020B0604020202020204" pitchFamily="34" charset="0"/>
              </a:rPr>
              <a:t>Union and national systems on greenhouse gas emissions and removals by sinks </a:t>
            </a:r>
          </a:p>
          <a:p>
            <a:pPr marL="25794" indent="0">
              <a:buNone/>
            </a:pPr>
            <a:r>
              <a:rPr lang="en-GB" sz="1800" b="0" i="1" u="none" strike="noStrike" baseline="0" dirty="0">
                <a:solidFill>
                  <a:srgbClr val="000000"/>
                </a:solidFill>
                <a:latin typeface="Arial" panose="020B0604020202020204" pitchFamily="34" charset="0"/>
                <a:cs typeface="Arial" panose="020B0604020202020204" pitchFamily="34" charset="0"/>
              </a:rPr>
              <a:t>Article 38 </a:t>
            </a:r>
            <a:r>
              <a:rPr lang="en-GB" sz="1800" b="1" i="0" u="none" strike="noStrike" baseline="0" dirty="0">
                <a:solidFill>
                  <a:srgbClr val="000000"/>
                </a:solidFill>
                <a:latin typeface="Arial" panose="020B0604020202020204" pitchFamily="34" charset="0"/>
                <a:cs typeface="Arial" panose="020B0604020202020204" pitchFamily="34" charset="0"/>
              </a:rPr>
              <a:t>Inventory review </a:t>
            </a:r>
          </a:p>
          <a:p>
            <a:pPr marL="25794" indent="0">
              <a:buNone/>
            </a:pPr>
            <a:r>
              <a:rPr lang="en-GB" sz="1800" b="0" i="1" u="none" strike="noStrike" baseline="0" dirty="0">
                <a:solidFill>
                  <a:srgbClr val="000000"/>
                </a:solidFill>
                <a:latin typeface="Arial" panose="020B0604020202020204" pitchFamily="34" charset="0"/>
                <a:cs typeface="Arial" panose="020B0604020202020204" pitchFamily="34" charset="0"/>
              </a:rPr>
              <a:t>Article 39 </a:t>
            </a:r>
            <a:r>
              <a:rPr lang="en-GB" sz="1800" b="1" i="0" u="none" strike="noStrike" baseline="0" dirty="0">
                <a:solidFill>
                  <a:srgbClr val="000000"/>
                </a:solidFill>
                <a:latin typeface="Arial" panose="020B0604020202020204" pitchFamily="34" charset="0"/>
                <a:cs typeface="Arial" panose="020B0604020202020204" pitchFamily="34" charset="0"/>
              </a:rPr>
              <a:t>Union and national systems for policies and measures and projections </a:t>
            </a:r>
            <a:endParaRPr lang="en-GB" sz="2000" b="1" i="1" u="none" strike="noStrike" baseline="0" dirty="0">
              <a:solidFill>
                <a:srgbClr val="000000"/>
              </a:solidFill>
              <a:latin typeface="Arial" panose="020B0604020202020204" pitchFamily="34" charset="0"/>
              <a:cs typeface="Arial" panose="020B0604020202020204" pitchFamily="34" charset="0"/>
            </a:endParaRPr>
          </a:p>
          <a:p>
            <a:pPr marL="25794" indent="0">
              <a:buNone/>
            </a:pPr>
            <a:r>
              <a:rPr lang="en-GB" sz="1800" b="0" i="0" u="none" strike="noStrike" baseline="0" dirty="0">
                <a:solidFill>
                  <a:srgbClr val="000000"/>
                </a:solidFill>
                <a:latin typeface="Arial" panose="020B0604020202020204" pitchFamily="34" charset="0"/>
                <a:cs typeface="Arial" panose="020B0604020202020204" pitchFamily="34" charset="0"/>
              </a:rPr>
              <a:t>1.By 1 January 2021, Member States and the Commission shall operate and seek to continuously improve national and Union systems respectively, for reporting on policies and measures and for reporting on projections of anthropogenic greenhouse gas emissions by sources and removals by sinks. Those systems shall include the relevant institutional, legal and procedural arrangements established within a Member State and the Union for evaluating policy and making projections of anthropogenic greenhouse gas emissions by sources and removals by sinks. </a:t>
            </a:r>
          </a:p>
          <a:p>
            <a:pPr marL="25794" indent="0">
              <a:buNone/>
            </a:pPr>
            <a:r>
              <a:rPr lang="en-GB" sz="1800" b="0" i="0" u="none" strike="noStrike" baseline="0" dirty="0">
                <a:solidFill>
                  <a:srgbClr val="000000"/>
                </a:solidFill>
                <a:latin typeface="Arial" panose="020B0604020202020204" pitchFamily="34" charset="0"/>
                <a:cs typeface="Arial" panose="020B0604020202020204" pitchFamily="34" charset="0"/>
              </a:rPr>
              <a:t>In proposing such implementing acts, the Commission shall take into account the relevant decisions adopted by the bodies of the UNFCCC or of the Paris Agreement, including internationally agreed reporting requirements as well as timetables for monitoring and reporting of that information.</a:t>
            </a:r>
            <a:r>
              <a:rPr lang="en-GB" sz="1800" b="0" i="0" u="none" strike="noStrike" baseline="0" dirty="0">
                <a:solidFill>
                  <a:srgbClr val="000000"/>
                </a:solidFill>
                <a:latin typeface="EUAlbertina"/>
              </a:rPr>
              <a:t> </a:t>
            </a:r>
            <a:endParaRPr lang="en-GB" sz="2000" b="1" i="1"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6768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EU Governance regulation of the Energy Union and Climate Action</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26</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309533"/>
          </a:xfrm>
        </p:spPr>
        <p:txBody>
          <a:bodyPr>
            <a:normAutofit/>
          </a:bodyPr>
          <a:lstStyle/>
          <a:p>
            <a:pPr marL="25794" indent="0">
              <a:buNone/>
            </a:pPr>
            <a:r>
              <a:rPr lang="en-GB" sz="2200" b="0" u="none" strike="noStrike" baseline="0" dirty="0">
                <a:solidFill>
                  <a:srgbClr val="000000"/>
                </a:solidFill>
                <a:latin typeface="Arial" panose="020B0604020202020204" pitchFamily="34" charset="0"/>
                <a:cs typeface="Arial" panose="020B0604020202020204" pitchFamily="34" charset="0"/>
              </a:rPr>
              <a:t>Chapter 6 prescribes </a:t>
            </a:r>
            <a:r>
              <a:rPr lang="en-GB" sz="2000" b="0" u="none" strike="noStrike" baseline="0" dirty="0">
                <a:solidFill>
                  <a:srgbClr val="000000"/>
                </a:solidFill>
                <a:latin typeface="Arial" panose="020B0604020202020204" pitchFamily="34" charset="0"/>
                <a:cs typeface="Arial" panose="020B0604020202020204" pitchFamily="34" charset="0"/>
              </a:rPr>
              <a:t>the requirements for the </a:t>
            </a:r>
            <a:r>
              <a:rPr lang="en-GB" sz="2000" b="1" i="1" u="none" strike="noStrike" baseline="0" dirty="0">
                <a:solidFill>
                  <a:srgbClr val="000000"/>
                </a:solidFill>
                <a:latin typeface="Arial" panose="020B0604020202020204" pitchFamily="34" charset="0"/>
                <a:cs typeface="Arial" panose="020B0604020202020204" pitchFamily="34" charset="0"/>
              </a:rPr>
              <a:t>Union and national systems on greenhouse gas emissions and removals by sinks </a:t>
            </a:r>
          </a:p>
          <a:p>
            <a:pPr marL="25794" indent="0">
              <a:buNone/>
            </a:pPr>
            <a:r>
              <a:rPr lang="en-GB" sz="1800" b="0" i="1" u="none" strike="noStrike" baseline="0" dirty="0">
                <a:solidFill>
                  <a:srgbClr val="000000"/>
                </a:solidFill>
                <a:latin typeface="Arial" panose="020B0604020202020204" pitchFamily="34" charset="0"/>
                <a:cs typeface="Arial" panose="020B0604020202020204" pitchFamily="34" charset="0"/>
              </a:rPr>
              <a:t>Article 40 </a:t>
            </a:r>
            <a:r>
              <a:rPr lang="en-GB" sz="1800" b="1" i="0" u="none" strike="noStrike" baseline="0" dirty="0">
                <a:solidFill>
                  <a:srgbClr val="000000"/>
                </a:solidFill>
                <a:latin typeface="Arial" panose="020B0604020202020204" pitchFamily="34" charset="0"/>
                <a:cs typeface="Arial" panose="020B0604020202020204" pitchFamily="34" charset="0"/>
              </a:rPr>
              <a:t>Establishment and operation of registries </a:t>
            </a:r>
          </a:p>
          <a:p>
            <a:pPr marL="25794" indent="0">
              <a:buNone/>
            </a:pPr>
            <a:r>
              <a:rPr lang="en-GB" sz="1800" b="0" i="0" u="none" strike="noStrike" baseline="0" dirty="0">
                <a:solidFill>
                  <a:srgbClr val="000000"/>
                </a:solidFill>
                <a:latin typeface="Arial" panose="020B0604020202020204" pitchFamily="34" charset="0"/>
                <a:cs typeface="Arial" panose="020B0604020202020204" pitchFamily="34" charset="0"/>
              </a:rPr>
              <a:t>1.The Union and the Member States shall set up and maintain registries to accurately account for the nationally determined contribution pursuant to Article 4(13) of the Paris Agreement and for internationally transferred mitigation outcomes pursuant to Article 6 of that Agreement. </a:t>
            </a:r>
          </a:p>
          <a:p>
            <a:pPr marL="25794" indent="0">
              <a:buNone/>
            </a:pPr>
            <a:r>
              <a:rPr lang="en-GB" sz="2000" b="0" i="1" u="none" strike="noStrike" baseline="0" dirty="0">
                <a:solidFill>
                  <a:srgbClr val="000000"/>
                </a:solidFill>
                <a:latin typeface="Arial" panose="020B0604020202020204" pitchFamily="34" charset="0"/>
                <a:cs typeface="Arial" panose="020B0604020202020204" pitchFamily="34" charset="0"/>
              </a:rPr>
              <a:t>Chapter 7 focused on </a:t>
            </a:r>
            <a:r>
              <a:rPr lang="en-GB" sz="2000" b="1" i="1" u="none" strike="noStrike" baseline="0" dirty="0">
                <a:solidFill>
                  <a:srgbClr val="000000"/>
                </a:solidFill>
                <a:latin typeface="Arial" panose="020B0604020202020204" pitchFamily="34" charset="0"/>
                <a:cs typeface="Arial" panose="020B0604020202020204" pitchFamily="34" charset="0"/>
              </a:rPr>
              <a:t>Cooperation and support </a:t>
            </a:r>
          </a:p>
          <a:p>
            <a:pPr marL="25794" indent="0">
              <a:buNone/>
            </a:pPr>
            <a:r>
              <a:rPr lang="en-GB" sz="1800" b="0" i="1" u="none" strike="noStrike" baseline="0" dirty="0">
                <a:solidFill>
                  <a:srgbClr val="000000"/>
                </a:solidFill>
                <a:latin typeface="Arial" panose="020B0604020202020204" pitchFamily="34" charset="0"/>
                <a:cs typeface="Arial" panose="020B0604020202020204" pitchFamily="34" charset="0"/>
              </a:rPr>
              <a:t>Article 41 </a:t>
            </a:r>
            <a:r>
              <a:rPr lang="en-GB" sz="1800" b="1" i="0" u="none" strike="noStrike" baseline="0" dirty="0">
                <a:solidFill>
                  <a:srgbClr val="000000"/>
                </a:solidFill>
                <a:latin typeface="Arial" panose="020B0604020202020204" pitchFamily="34" charset="0"/>
                <a:cs typeface="Arial" panose="020B0604020202020204" pitchFamily="34" charset="0"/>
              </a:rPr>
              <a:t>Cooperation between the Member States and the Union </a:t>
            </a:r>
          </a:p>
          <a:p>
            <a:pPr marL="25794" indent="0">
              <a:buNone/>
            </a:pPr>
            <a:r>
              <a:rPr lang="en-GB" sz="1800" b="0" i="1" u="none" strike="noStrike" baseline="0" dirty="0">
                <a:solidFill>
                  <a:srgbClr val="000000"/>
                </a:solidFill>
                <a:latin typeface="Arial" panose="020B0604020202020204" pitchFamily="34" charset="0"/>
                <a:cs typeface="Arial" panose="020B0604020202020204" pitchFamily="34" charset="0"/>
              </a:rPr>
              <a:t>Article 42 </a:t>
            </a:r>
            <a:r>
              <a:rPr lang="en-GB" sz="1800" b="1" i="0" u="none" strike="noStrike" baseline="0" dirty="0">
                <a:solidFill>
                  <a:srgbClr val="000000"/>
                </a:solidFill>
                <a:latin typeface="Arial" panose="020B0604020202020204" pitchFamily="34" charset="0"/>
                <a:cs typeface="Arial" panose="020B0604020202020204" pitchFamily="34" charset="0"/>
              </a:rPr>
              <a:t>Role of the European Environment Agency </a:t>
            </a:r>
          </a:p>
          <a:p>
            <a:pPr marL="25794" indent="0">
              <a:buNone/>
            </a:pPr>
            <a:endParaRPr lang="en-GB" sz="1800" b="1"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639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245F-B577-4A58-B46B-31860189B59B}"/>
              </a:ext>
            </a:extLst>
          </p:cNvPr>
          <p:cNvSpPr>
            <a:spLocks noGrp="1"/>
          </p:cNvSpPr>
          <p:nvPr>
            <p:ph type="title"/>
          </p:nvPr>
        </p:nvSpPr>
        <p:spPr/>
        <p:txBody>
          <a:bodyPr>
            <a:normAutofit/>
          </a:bodyPr>
          <a:lstStyle/>
          <a:p>
            <a:r>
              <a:rPr lang="en-GB" sz="3600" b="1" dirty="0">
                <a:solidFill>
                  <a:srgbClr val="0070C0"/>
                </a:solidFill>
                <a:latin typeface="Arial" panose="020B0604020202020204" pitchFamily="34" charset="0"/>
                <a:cs typeface="Arial" panose="020B0604020202020204" pitchFamily="34" charset="0"/>
              </a:rPr>
              <a:t>Serbian Climate Change Law </a:t>
            </a:r>
          </a:p>
        </p:txBody>
      </p:sp>
    </p:spTree>
    <p:extLst>
      <p:ext uri="{BB962C8B-B14F-4D97-AF65-F5344CB8AC3E}">
        <p14:creationId xmlns:p14="http://schemas.microsoft.com/office/powerpoint/2010/main" val="1138032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FD388-44CF-495F-8C2D-61787A45FF84}"/>
              </a:ext>
            </a:extLst>
          </p:cNvPr>
          <p:cNvSpPr>
            <a:spLocks noGrp="1"/>
          </p:cNvSpPr>
          <p:nvPr>
            <p:ph type="title"/>
          </p:nvPr>
        </p:nvSpPr>
        <p:spPr/>
        <p:txBody>
          <a:bodyPr>
            <a:normAutofit/>
          </a:bodyPr>
          <a:lstStyle/>
          <a:p>
            <a:r>
              <a:rPr lang="en-GB" sz="3600" dirty="0">
                <a:solidFill>
                  <a:srgbClr val="0070C0"/>
                </a:solidFill>
                <a:latin typeface="Arial" panose="020B0604020202020204" pitchFamily="34" charset="0"/>
                <a:cs typeface="Arial" panose="020B0604020202020204" pitchFamily="34" charset="0"/>
              </a:rPr>
              <a:t>PURPOSE</a:t>
            </a:r>
          </a:p>
        </p:txBody>
      </p:sp>
      <p:sp>
        <p:nvSpPr>
          <p:cNvPr id="3" name="Content Placeholder 2">
            <a:extLst>
              <a:ext uri="{FF2B5EF4-FFF2-40B4-BE49-F238E27FC236}">
                <a16:creationId xmlns:a16="http://schemas.microsoft.com/office/drawing/2014/main" id="{5A05A1D8-52B1-4699-9939-C306313C40F0}"/>
              </a:ext>
            </a:extLst>
          </p:cNvPr>
          <p:cNvSpPr>
            <a:spLocks noGrp="1"/>
          </p:cNvSpPr>
          <p:nvPr>
            <p:ph idx="1"/>
          </p:nvPr>
        </p:nvSpPr>
        <p:spPr/>
        <p:txBody>
          <a:bodyPr>
            <a:normAutofit/>
          </a:bodyPr>
          <a:lstStyle/>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To regulate system for greenhouse gas emission reduction and adaptation to climate change, monitoring and reporting on strategy of low carbon development and its increased ambition, programme of adaptation to climate change, adoption of strategy of low carbon development and programme of adoption to climate change, issuing ETS permits to the operators of industrial installations, issuing approvals to the monitoring plans of the aircraft carriers, monitoring, reporting, verification and accreditation of verifiers and other issues relevant to GHG emission reduction and adaptation to climate change.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9234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FD388-44CF-495F-8C2D-61787A45FF84}"/>
              </a:ext>
            </a:extLst>
          </p:cNvPr>
          <p:cNvSpPr>
            <a:spLocks noGrp="1"/>
          </p:cNvSpPr>
          <p:nvPr>
            <p:ph type="title"/>
          </p:nvPr>
        </p:nvSpPr>
        <p:spPr/>
        <p:txBody>
          <a:bodyPr>
            <a:normAutofit/>
          </a:bodyPr>
          <a:lstStyle/>
          <a:p>
            <a:r>
              <a:rPr lang="en-GB" sz="3600" dirty="0">
                <a:solidFill>
                  <a:srgbClr val="0070C0"/>
                </a:solidFill>
                <a:latin typeface="Arial" panose="020B0604020202020204" pitchFamily="34" charset="0"/>
                <a:cs typeface="Arial" panose="020B0604020202020204" pitchFamily="34" charset="0"/>
              </a:rPr>
              <a:t>PURPOSE</a:t>
            </a:r>
          </a:p>
        </p:txBody>
      </p:sp>
      <p:sp>
        <p:nvSpPr>
          <p:cNvPr id="3" name="Content Placeholder 2">
            <a:extLst>
              <a:ext uri="{FF2B5EF4-FFF2-40B4-BE49-F238E27FC236}">
                <a16:creationId xmlns:a16="http://schemas.microsoft.com/office/drawing/2014/main" id="{5A05A1D8-52B1-4699-9939-C306313C40F0}"/>
              </a:ext>
            </a:extLst>
          </p:cNvPr>
          <p:cNvSpPr>
            <a:spLocks noGrp="1"/>
          </p:cNvSpPr>
          <p:nvPr>
            <p:ph idx="1"/>
          </p:nvPr>
        </p:nvSpPr>
        <p:spPr/>
        <p:txBody>
          <a:bodyPr>
            <a:normAutofit fontScale="92500" lnSpcReduction="20000"/>
          </a:bodyPr>
          <a:lstStyle/>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To regulate system for greenhouse gas emission reduction and adaptation to climate change, monitoring and reporting </a:t>
            </a:r>
            <a:r>
              <a:rPr lang="en-GB" b="0" i="0" u="none" strike="noStrike" dirty="0">
                <a:solidFill>
                  <a:srgbClr val="C00000"/>
                </a:solidFill>
                <a:effectLst/>
                <a:latin typeface="Arial" panose="020B0604020202020204" pitchFamily="34" charset="0"/>
                <a:cs typeface="Arial" panose="020B0604020202020204" pitchFamily="34" charset="0"/>
              </a:rPr>
              <a:t>on</a:t>
            </a:r>
            <a:r>
              <a:rPr lang="en-GB" b="0" i="0" u="none" strike="noStrike" dirty="0">
                <a:solidFill>
                  <a:srgbClr val="000000"/>
                </a:solidFill>
                <a:effectLst/>
                <a:latin typeface="Arial" panose="020B0604020202020204" pitchFamily="34" charset="0"/>
                <a:cs typeface="Arial" panose="020B0604020202020204" pitchFamily="34" charset="0"/>
              </a:rPr>
              <a:t> </a:t>
            </a:r>
          </a:p>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strategy of low carbon development and its increased ambition, </a:t>
            </a:r>
          </a:p>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programme of adaptation to climate change, </a:t>
            </a:r>
          </a:p>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adoption of strategy of low carbon development and programme of adoption to climate change, </a:t>
            </a:r>
          </a:p>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issuing ETS permits to the operators of industrial installations, </a:t>
            </a:r>
          </a:p>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issuing approvals to the monitoring plans of the aircraft carriers, </a:t>
            </a:r>
          </a:p>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monitoring, reporting, verification and accreditation of verifiers and </a:t>
            </a:r>
          </a:p>
          <a:p>
            <a:pPr marL="358775"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other issues relevant to GHG emission reduction and adaptation to climate change.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136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83325" y="448057"/>
            <a:ext cx="9192355" cy="914399"/>
          </a:xfrm>
        </p:spPr>
        <p:txBody>
          <a:bodyPr/>
          <a:lstStyle/>
          <a:p>
            <a:r>
              <a:rPr kumimoji="0" lang="en-GB"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Regulatory frameworks</a:t>
            </a:r>
            <a:endParaRPr lang="en-GB"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3</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7" y="1463040"/>
            <a:ext cx="8550828" cy="4636203"/>
          </a:xfrm>
        </p:spPr>
        <p:txBody>
          <a:bodyPr>
            <a:normAutofit/>
          </a:bodyPr>
          <a:lstStyle/>
          <a:p>
            <a:pPr marL="25794" indent="0">
              <a:lnSpc>
                <a:spcPct val="150000"/>
              </a:lnSpc>
              <a:buNone/>
            </a:pPr>
            <a:r>
              <a:rPr lang="en-GB" sz="1800" b="1" u="sng" dirty="0">
                <a:solidFill>
                  <a:schemeClr val="accent1">
                    <a:lumMod val="75000"/>
                  </a:schemeClr>
                </a:solidFill>
                <a:effectLst/>
                <a:latin typeface="Arial" panose="020B0604020202020204" pitchFamily="34" charset="0"/>
                <a:ea typeface="Calibri" panose="020F0502020204030204" pitchFamily="34" charset="0"/>
                <a:cs typeface="Times New Roman" panose="02020603050405020304" pitchFamily="18" charset="0"/>
              </a:rPr>
              <a:t>UNFCCC:</a:t>
            </a:r>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Decision 18/CMA.1 – Modalities, procedures and guidelines for the transparency framework for action and support referred to in Article 13 of the Paris Agreement </a:t>
            </a:r>
          </a:p>
          <a:p>
            <a:pPr marL="25794" indent="0">
              <a:lnSpc>
                <a:spcPct val="150000"/>
              </a:lnSpc>
              <a:buNone/>
            </a:pPr>
            <a:r>
              <a:rPr lang="en-GB" sz="1800" b="1" u="sng" dirty="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EU:</a:t>
            </a: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Regulation (EU) 2018/1999 on EU Governance and the Implementing Regulation (EU) 2020/1208 on structure, format, submission process and review of information pursuant to Regulation (EU) </a:t>
            </a:r>
            <a:r>
              <a:rPr lang="en-GB" sz="1800" dirty="0">
                <a:latin typeface="Arial" panose="020B0604020202020204" pitchFamily="34" charset="0"/>
                <a:ea typeface="Calibri" panose="020F0502020204030204" pitchFamily="34" charset="0"/>
                <a:cs typeface="Arial" panose="020B0604020202020204" pitchFamily="34" charset="0"/>
              </a:rPr>
              <a:t>2018/1999</a:t>
            </a:r>
            <a:r>
              <a:rPr lang="en-GB" sz="1800" dirty="0">
                <a:effectLst/>
                <a:latin typeface="Arial" panose="020B0604020202020204" pitchFamily="34" charset="0"/>
                <a:ea typeface="Calibri" panose="020F0502020204030204" pitchFamily="34" charset="0"/>
                <a:cs typeface="Arial" panose="020B0604020202020204" pitchFamily="34" charset="0"/>
              </a:rPr>
              <a:t> (EU) 749/2014.   </a:t>
            </a:r>
          </a:p>
          <a:p>
            <a:pPr marL="25794" indent="0">
              <a:lnSpc>
                <a:spcPct val="150000"/>
              </a:lnSpc>
              <a:buNone/>
            </a:pPr>
            <a:r>
              <a:rPr lang="en-GB" sz="1800" b="1" u="sng" dirty="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SERBIA:</a:t>
            </a:r>
          </a:p>
          <a:p>
            <a:pPr>
              <a:lnSpc>
                <a:spcPct val="150000"/>
              </a:lnSpc>
            </a:pPr>
            <a:r>
              <a:rPr lang="en-GB" sz="1800" dirty="0" err="1">
                <a:effectLst/>
                <a:latin typeface="Arial" panose="020B0604020202020204" pitchFamily="34" charset="0"/>
                <a:ea typeface="Calibri" panose="020F0502020204030204" pitchFamily="34" charset="0"/>
                <a:cs typeface="Times New Roman" panose="02020603050405020304" pitchFamily="18" charset="0"/>
              </a:rPr>
              <a:t>Zakon</a:t>
            </a:r>
            <a:r>
              <a:rPr lang="en-GB" sz="1800" dirty="0">
                <a:effectLst/>
                <a:latin typeface="Arial" panose="020B0604020202020204" pitchFamily="34" charset="0"/>
                <a:ea typeface="Calibri" panose="020F0502020204030204" pitchFamily="34" charset="0"/>
                <a:cs typeface="Times New Roman" panose="02020603050405020304" pitchFamily="18" charset="0"/>
              </a:rPr>
              <a:t> o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klimatskim</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promenama</a:t>
            </a:r>
            <a:r>
              <a:rPr lang="en-GB" sz="1800" dirty="0">
                <a:effectLst/>
                <a:latin typeface="Arial" panose="020B0604020202020204" pitchFamily="34" charset="0"/>
                <a:ea typeface="Calibri" panose="020F0502020204030204" pitchFamily="34" charset="0"/>
                <a:cs typeface="Times New Roman" panose="02020603050405020304" pitchFamily="18" charset="0"/>
              </a:rPr>
              <a:t> (Law on Climate Change)  </a:t>
            </a:r>
          </a:p>
          <a:p>
            <a:pPr marL="25794" indent="0">
              <a:lnSpc>
                <a:spcPct val="150000"/>
              </a:lnSpc>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Wave 5"/>
          <p:cNvSpPr/>
          <p:nvPr/>
        </p:nvSpPr>
        <p:spPr>
          <a:xfrm>
            <a:off x="9247517" y="2061714"/>
            <a:ext cx="2346385" cy="761896"/>
          </a:xfrm>
          <a:prstGeom prst="wav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1">
                    <a:lumMod val="75000"/>
                  </a:schemeClr>
                </a:solidFill>
              </a:rPr>
              <a:t>MPG</a:t>
            </a:r>
          </a:p>
        </p:txBody>
      </p:sp>
      <p:sp>
        <p:nvSpPr>
          <p:cNvPr id="7" name="Wave 6"/>
          <p:cNvSpPr/>
          <p:nvPr/>
        </p:nvSpPr>
        <p:spPr>
          <a:xfrm>
            <a:off x="9247516" y="3080717"/>
            <a:ext cx="2346385" cy="1387766"/>
          </a:xfrm>
          <a:prstGeom prst="wav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75000"/>
                  </a:schemeClr>
                </a:solidFill>
              </a:rPr>
              <a:t>Implementing Regulation</a:t>
            </a:r>
          </a:p>
        </p:txBody>
      </p:sp>
      <p:sp>
        <p:nvSpPr>
          <p:cNvPr id="8" name="Wave 7"/>
          <p:cNvSpPr/>
          <p:nvPr/>
        </p:nvSpPr>
        <p:spPr>
          <a:xfrm>
            <a:off x="9247516" y="5031468"/>
            <a:ext cx="2346385" cy="761896"/>
          </a:xfrm>
          <a:prstGeom prst="wav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1">
                    <a:lumMod val="75000"/>
                  </a:schemeClr>
                </a:solidFill>
              </a:rPr>
              <a:t>By-</a:t>
            </a:r>
            <a:r>
              <a:rPr lang="fr-FR" sz="2800" b="1" dirty="0" err="1">
                <a:solidFill>
                  <a:schemeClr val="accent1">
                    <a:lumMod val="75000"/>
                  </a:schemeClr>
                </a:solidFill>
              </a:rPr>
              <a:t>laws</a:t>
            </a:r>
            <a:endParaRPr lang="fr-FR" sz="2800" b="1" dirty="0">
              <a:solidFill>
                <a:schemeClr val="accent1">
                  <a:lumMod val="75000"/>
                </a:schemeClr>
              </a:solidFill>
            </a:endParaRPr>
          </a:p>
        </p:txBody>
      </p:sp>
    </p:spTree>
    <p:extLst>
      <p:ext uri="{BB962C8B-B14F-4D97-AF65-F5344CB8AC3E}">
        <p14:creationId xmlns:p14="http://schemas.microsoft.com/office/powerpoint/2010/main" val="3639827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FD388-44CF-495F-8C2D-61787A45FF84}"/>
              </a:ext>
            </a:extLst>
          </p:cNvPr>
          <p:cNvSpPr>
            <a:spLocks noGrp="1"/>
          </p:cNvSpPr>
          <p:nvPr>
            <p:ph type="title"/>
          </p:nvPr>
        </p:nvSpPr>
        <p:spPr/>
        <p:txBody>
          <a:bodyPr>
            <a:normAutofit/>
          </a:bodyPr>
          <a:lstStyle/>
          <a:p>
            <a:r>
              <a:rPr lang="en-GB" sz="3600" dirty="0">
                <a:solidFill>
                  <a:srgbClr val="0070C0"/>
                </a:solidFill>
                <a:latin typeface="Arial" panose="020B0604020202020204" pitchFamily="34" charset="0"/>
                <a:cs typeface="Arial" panose="020B0604020202020204" pitchFamily="34" charset="0"/>
              </a:rPr>
              <a:t>Objectives</a:t>
            </a:r>
          </a:p>
        </p:txBody>
      </p:sp>
      <p:sp>
        <p:nvSpPr>
          <p:cNvPr id="3" name="Content Placeholder 2">
            <a:extLst>
              <a:ext uri="{FF2B5EF4-FFF2-40B4-BE49-F238E27FC236}">
                <a16:creationId xmlns:a16="http://schemas.microsoft.com/office/drawing/2014/main" id="{5A05A1D8-52B1-4699-9939-C306313C40F0}"/>
              </a:ext>
            </a:extLst>
          </p:cNvPr>
          <p:cNvSpPr>
            <a:spLocks noGrp="1"/>
          </p:cNvSpPr>
          <p:nvPr>
            <p:ph idx="1"/>
          </p:nvPr>
        </p:nvSpPr>
        <p:spPr/>
        <p:txBody>
          <a:bodyPr>
            <a:normAutofit/>
          </a:bodyPr>
          <a:lstStyle/>
          <a:p>
            <a:pPr marL="442913" marR="95098" indent="-358775" algn="just"/>
            <a:r>
              <a:rPr lang="en-GB" b="0" i="0" u="none" strike="noStrike" dirty="0">
                <a:solidFill>
                  <a:srgbClr val="000000"/>
                </a:solidFill>
                <a:effectLst/>
                <a:latin typeface="Arial" panose="020B0604020202020204" pitchFamily="34" charset="0"/>
                <a:cs typeface="Arial" panose="020B0604020202020204" pitchFamily="34" charset="0"/>
              </a:rPr>
              <a:t>Establishing system to reduce GHG emissions in economically efficient and financially viable manner to contribute to scientifically agreed emission reduction targets and avoid dangerous climate change and its adverse impacts</a:t>
            </a:r>
          </a:p>
          <a:p>
            <a:pPr marL="442913" marR="95098" indent="-358775" algn="just"/>
            <a:r>
              <a:rPr lang="en-GB" b="0" i="0" dirty="0">
                <a:solidFill>
                  <a:srgbClr val="000000"/>
                </a:solidFill>
                <a:effectLst/>
                <a:latin typeface="Roboto" panose="02000000000000000000" pitchFamily="2" charset="0"/>
              </a:rPr>
              <a:t>Reducing GHG emission and adapting to climate change by adopting relevant policy documents </a:t>
            </a:r>
          </a:p>
          <a:p>
            <a:pPr marL="442913" marR="95098" indent="-358775" algn="just"/>
            <a:r>
              <a:rPr lang="en-GB" dirty="0">
                <a:solidFill>
                  <a:srgbClr val="000000"/>
                </a:solidFill>
                <a:latin typeface="Roboto" panose="02000000000000000000" pitchFamily="2" charset="0"/>
              </a:rPr>
              <a:t>Establishing mechanism for timely, transparent, accurate, consistent and comparable monitoring, reporting and verification of data in line with the international obligations (UNFCCC, including the Paris Agreement)</a:t>
            </a:r>
            <a:endParaRPr lang="en-GB" b="0" i="0" dirty="0">
              <a:solidFill>
                <a:srgbClr val="000000"/>
              </a:solidFill>
              <a:effectLst/>
              <a:latin typeface="Roboto" panose="02000000000000000000" pitchFamily="2" charset="0"/>
            </a:endParaRPr>
          </a:p>
          <a:p>
            <a:pPr marL="442913" marR="95098" indent="-358775" algn="just"/>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9684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245F-B577-4A58-B46B-31860189B59B}"/>
              </a:ext>
            </a:extLst>
          </p:cNvPr>
          <p:cNvSpPr>
            <a:spLocks noGrp="1"/>
          </p:cNvSpPr>
          <p:nvPr>
            <p:ph type="title"/>
          </p:nvPr>
        </p:nvSpPr>
        <p:spPr/>
        <p:txBody>
          <a:bodyPr>
            <a:normAutofit/>
          </a:bodyPr>
          <a:lstStyle/>
          <a:p>
            <a:r>
              <a:rPr lang="en-GB" sz="3600" b="1" dirty="0">
                <a:solidFill>
                  <a:srgbClr val="0070C0"/>
                </a:solidFill>
                <a:latin typeface="Arial" panose="020B0604020202020204" pitchFamily="34" charset="0"/>
                <a:cs typeface="Arial" panose="020B0604020202020204" pitchFamily="34" charset="0"/>
              </a:rPr>
              <a:t>Serbian Climate Change Law </a:t>
            </a:r>
          </a:p>
        </p:txBody>
      </p:sp>
      <p:sp>
        <p:nvSpPr>
          <p:cNvPr id="3" name="Content Placeholder 2">
            <a:extLst>
              <a:ext uri="{FF2B5EF4-FFF2-40B4-BE49-F238E27FC236}">
                <a16:creationId xmlns:a16="http://schemas.microsoft.com/office/drawing/2014/main" id="{69E4B3A0-DFA4-4167-AE32-472338CF29D1}"/>
              </a:ext>
            </a:extLst>
          </p:cNvPr>
          <p:cNvSpPr>
            <a:spLocks noGrp="1"/>
          </p:cNvSpPr>
          <p:nvPr>
            <p:ph idx="1"/>
          </p:nvPr>
        </p:nvSpPr>
        <p:spPr/>
        <p:txBody>
          <a:bodyPr>
            <a:normAutofit lnSpcReduction="10000"/>
          </a:bodyPr>
          <a:lstStyle/>
          <a:p>
            <a:pPr marL="0" indent="0">
              <a:buNone/>
            </a:pPr>
            <a:r>
              <a:rPr lang="en-GB" b="1" dirty="0">
                <a:latin typeface="Arial" panose="020B0604020202020204" pitchFamily="34" charset="0"/>
                <a:cs typeface="Arial" panose="020B0604020202020204" pitchFamily="34" charset="0"/>
              </a:rPr>
              <a:t>Chapter V deals with System for Monitoring and Reporting on national GHG emissions </a:t>
            </a:r>
          </a:p>
          <a:p>
            <a:pPr marL="358775" indent="-358775">
              <a:buNone/>
            </a:pP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National GHG inventory system (art. 57) </a:t>
            </a:r>
          </a:p>
          <a:p>
            <a:pPr marL="358775" indent="-358775">
              <a:buNone/>
            </a:pPr>
            <a:r>
              <a:rPr lang="en-GB" sz="2400" dirty="0">
                <a:latin typeface="Arial" panose="020B0604020202020204" pitchFamily="34" charset="0"/>
                <a:cs typeface="Arial" panose="020B0604020202020204" pitchFamily="34" charset="0"/>
              </a:rPr>
              <a:t>- GHG Inventory and inventory reports are dealt with in art. 58 </a:t>
            </a:r>
          </a:p>
          <a:p>
            <a:pPr marL="358775" indent="-358775">
              <a:buNone/>
            </a:pPr>
            <a:r>
              <a:rPr lang="en-GB" sz="2400" dirty="0">
                <a:latin typeface="Arial" panose="020B0604020202020204" pitchFamily="34" charset="0"/>
                <a:cs typeface="Arial" panose="020B0604020202020204" pitchFamily="34" charset="0"/>
              </a:rPr>
              <a:t>- data delivery for GHG inventory and reports are regulated by art. 59-60</a:t>
            </a:r>
          </a:p>
          <a:p>
            <a:pPr marL="358775" indent="-358775">
              <a:buNone/>
            </a:pPr>
            <a:r>
              <a:rPr lang="en-GB" sz="2400" dirty="0">
                <a:latin typeface="Arial" panose="020B0604020202020204" pitchFamily="34" charset="0"/>
                <a:cs typeface="Arial" panose="020B0604020202020204" pitchFamily="34" charset="0"/>
              </a:rPr>
              <a:t>- quality assurance and quality of data is prescribed in art. 61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Chapter VI regulates </a:t>
            </a:r>
            <a:r>
              <a:rPr kumimoji="0" lang="en-GB" sz="2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projections</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GHG emissions by sources and removals by sinks, art 62-63 </a:t>
            </a: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1400" b="1" i="0" dirty="0">
                <a:solidFill>
                  <a:srgbClr val="000000"/>
                </a:solidFill>
                <a:effectLst/>
                <a:latin typeface="Tahoma" panose="020B0604030504040204" pitchFamily="34" charset="0"/>
              </a:rPr>
              <a:t> </a:t>
            </a:r>
            <a:endParaRPr lang="en-GB" sz="2000" i="0" u="none" strike="noStrike"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444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GHG inventory Module</a:t>
            </a:r>
            <a:br>
              <a:rPr lang="en-GB"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Reporting requirements - Summary</a:t>
            </a:r>
            <a:endParaRPr lang="de-AT"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32</a:t>
            </a:fld>
            <a:endParaRPr lang="de-DE" dirty="0">
              <a:solidFill>
                <a:prstClr val="black">
                  <a:tint val="75000"/>
                </a:prstClr>
              </a:solidFill>
            </a:endParaRPr>
          </a:p>
        </p:txBody>
      </p:sp>
      <p:sp>
        <p:nvSpPr>
          <p:cNvPr id="4" name="Textplatzhalter 3"/>
          <p:cNvSpPr>
            <a:spLocks noGrp="1"/>
          </p:cNvSpPr>
          <p:nvPr>
            <p:ph type="body" sz="quarter" idx="16"/>
          </p:nvPr>
        </p:nvSpPr>
        <p:spPr/>
        <p:txBody>
          <a:bodyPr>
            <a:normAutofit fontScale="70000" lnSpcReduction="20000"/>
          </a:bodyPr>
          <a:lstStyle/>
          <a:p>
            <a:pPr lvl="0"/>
            <a:r>
              <a:rPr lang="en-GB" b="1" dirty="0">
                <a:latin typeface="Arial" panose="020B0604020202020204" pitchFamily="34" charset="0"/>
                <a:cs typeface="Arial" panose="020B0604020202020204" pitchFamily="34" charset="0"/>
              </a:rPr>
              <a:t>UNFCCC:</a:t>
            </a:r>
            <a:r>
              <a:rPr lang="en-GB" dirty="0">
                <a:latin typeface="Arial" panose="020B0604020202020204" pitchFamily="34" charset="0"/>
                <a:cs typeface="Arial" panose="020B0604020202020204" pitchFamily="34" charset="0"/>
              </a:rPr>
              <a:t> </a:t>
            </a:r>
          </a:p>
          <a:p>
            <a:pPr lvl="1"/>
            <a:r>
              <a:rPr lang="en-GB" dirty="0">
                <a:latin typeface="Arial" panose="020B0604020202020204" pitchFamily="34" charset="0"/>
                <a:cs typeface="Arial" panose="020B0604020202020204" pitchFamily="34" charset="0"/>
              </a:rPr>
              <a:t>The modalities, procedures and guidelines (MPGs) for the transparency framework for action and support, referred to in Article 13 of the Paris Agreement are defined in </a:t>
            </a:r>
            <a:r>
              <a:rPr lang="en-GB" b="1" dirty="0">
                <a:latin typeface="Arial" panose="020B0604020202020204" pitchFamily="34" charset="0"/>
                <a:cs typeface="Arial" panose="020B0604020202020204" pitchFamily="34" charset="0"/>
              </a:rPr>
              <a:t>Decision 18/CMA.1</a:t>
            </a:r>
            <a:r>
              <a:rPr lang="en-GB" dirty="0">
                <a:latin typeface="Arial" panose="020B0604020202020204" pitchFamily="34" charset="0"/>
                <a:cs typeface="Arial" panose="020B0604020202020204" pitchFamily="34" charset="0"/>
              </a:rPr>
              <a:t>. </a:t>
            </a:r>
          </a:p>
          <a:p>
            <a:pPr lvl="1"/>
            <a:r>
              <a:rPr lang="en-GB" dirty="0">
                <a:latin typeface="Arial" panose="020B0604020202020204" pitchFamily="34" charset="0"/>
                <a:cs typeface="Arial" panose="020B0604020202020204" pitchFamily="34" charset="0"/>
              </a:rPr>
              <a:t>MPGs para. 17–58: </a:t>
            </a:r>
            <a:r>
              <a:rPr lang="en-US" b="1" dirty="0">
                <a:latin typeface="Arial" panose="020B0604020202020204" pitchFamily="34" charset="0"/>
                <a:cs typeface="Arial" panose="020B0604020202020204" pitchFamily="34" charset="0"/>
              </a:rPr>
              <a:t>National inventory report of anthropogenic emissions by sources and removals by sinks of greenhouse gases: </a:t>
            </a:r>
            <a:r>
              <a:rPr lang="en-US" dirty="0">
                <a:latin typeface="Arial" panose="020B0604020202020204" pitchFamily="34" charset="0"/>
                <a:cs typeface="Arial" panose="020B0604020202020204" pitchFamily="34" charset="0"/>
              </a:rPr>
              <a:t>GHG Inventory (data set) and National Inventory Report (NIR)</a:t>
            </a:r>
            <a:r>
              <a:rPr lang="en-US" b="1" dirty="0">
                <a:latin typeface="Arial" panose="020B0604020202020204" pitchFamily="34" charset="0"/>
                <a:cs typeface="Arial" panose="020B0604020202020204" pitchFamily="34" charset="0"/>
              </a:rPr>
              <a:t> </a:t>
            </a:r>
          </a:p>
          <a:p>
            <a:pPr lvl="0"/>
            <a:r>
              <a:rPr lang="en-GB" b="1" dirty="0">
                <a:latin typeface="Arial" panose="020B0604020202020204" pitchFamily="34" charset="0"/>
                <a:cs typeface="Arial" panose="020B0604020202020204" pitchFamily="34" charset="0"/>
              </a:rPr>
              <a:t>EU: </a:t>
            </a:r>
          </a:p>
          <a:p>
            <a:pPr lvl="1"/>
            <a:r>
              <a:rPr lang="en-GB" dirty="0">
                <a:latin typeface="Arial" panose="020B0604020202020204" pitchFamily="34" charset="0"/>
                <a:cs typeface="Arial" panose="020B0604020202020204" pitchFamily="34" charset="0"/>
              </a:rPr>
              <a:t>Governance Regulation (EU  2018/1999) and Implementing Regulation (EU 2020/1208): </a:t>
            </a:r>
          </a:p>
          <a:p>
            <a:pPr lvl="2"/>
            <a:r>
              <a:rPr lang="en-GB" b="1" dirty="0">
                <a:latin typeface="Arial" panose="020B0604020202020204" pitchFamily="34" charset="0"/>
                <a:cs typeface="Arial" panose="020B0604020202020204" pitchFamily="34" charset="0"/>
              </a:rPr>
              <a:t>Article 26: Annual reporting</a:t>
            </a:r>
          </a:p>
          <a:p>
            <a:pPr lvl="2"/>
            <a:r>
              <a:rPr lang="en-GB" b="1" dirty="0">
                <a:latin typeface="Arial" panose="020B0604020202020204" pitchFamily="34" charset="0"/>
                <a:cs typeface="Arial" panose="020B0604020202020204" pitchFamily="34" charset="0"/>
              </a:rPr>
              <a:t>Article 37: Union and national inventory systems</a:t>
            </a:r>
          </a:p>
          <a:p>
            <a:pPr lvl="1"/>
            <a:r>
              <a:rPr lang="en-GB" dirty="0">
                <a:latin typeface="Arial" panose="020B0604020202020204" pitchFamily="34" charset="0"/>
                <a:cs typeface="Arial" panose="020B0604020202020204" pitchFamily="34" charset="0"/>
              </a:rPr>
              <a:t>are fully in line with the Paris Agreement and MPGs</a:t>
            </a:r>
          </a:p>
          <a:p>
            <a:pPr lvl="0"/>
            <a:r>
              <a:rPr lang="en-GB" b="1" dirty="0">
                <a:latin typeface="Arial" panose="020B0604020202020204" pitchFamily="34" charset="0"/>
                <a:cs typeface="Arial" panose="020B0604020202020204" pitchFamily="34" charset="0"/>
              </a:rPr>
              <a:t>Serbian Climate Change Law </a:t>
            </a:r>
          </a:p>
          <a:p>
            <a:pPr lvl="0"/>
            <a:r>
              <a:rPr lang="en-GB" sz="1500" dirty="0">
                <a:latin typeface="Arial" panose="020B0604020202020204" pitchFamily="34" charset="0"/>
                <a:cs typeface="Arial" panose="020B0604020202020204" pitchFamily="34" charset="0"/>
              </a:rPr>
              <a:t>Article 57-61 GHG Inventory</a:t>
            </a:r>
          </a:p>
          <a:p>
            <a:pPr lvl="1"/>
            <a:r>
              <a:rPr lang="en-US" dirty="0">
                <a:latin typeface="Arial" panose="020B0604020202020204" pitchFamily="34" charset="0"/>
                <a:cs typeface="Arial" panose="020B0604020202020204" pitchFamily="34" charset="0"/>
              </a:rPr>
              <a:t>Articles 62 </a:t>
            </a:r>
            <a:r>
              <a:rPr lang="en-US" sz="1500" dirty="0">
                <a:latin typeface="Arial" panose="020B0604020202020204" pitchFamily="34" charset="0"/>
                <a:cs typeface="Arial" panose="020B0604020202020204" pitchFamily="34" charset="0"/>
              </a:rPr>
              <a:t>to</a:t>
            </a:r>
            <a:r>
              <a:rPr lang="en-US" dirty="0">
                <a:latin typeface="Arial" panose="020B0604020202020204" pitchFamily="34" charset="0"/>
                <a:cs typeface="Arial" panose="020B0604020202020204" pitchFamily="34" charset="0"/>
              </a:rPr>
              <a:t> 65: A system for reporting on policies, measures and GHG projections shall be set up, kept, continuously improved and reported to the UNFCCC Secretariat</a:t>
            </a:r>
            <a:endParaRPr lang="en-GB" dirty="0">
              <a:latin typeface="Arial" panose="020B0604020202020204" pitchFamily="34" charset="0"/>
              <a:cs typeface="Arial" panose="020B0604020202020204" pitchFamily="34" charset="0"/>
            </a:endParaRPr>
          </a:p>
          <a:p>
            <a:endParaRPr lang="de-AT" dirty="0"/>
          </a:p>
        </p:txBody>
      </p:sp>
    </p:spTree>
    <p:extLst>
      <p:ext uri="{BB962C8B-B14F-4D97-AF65-F5344CB8AC3E}">
        <p14:creationId xmlns:p14="http://schemas.microsoft.com/office/powerpoint/2010/main" val="232440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85BF8-26B6-40CD-9CFA-91F02931B137}"/>
              </a:ext>
            </a:extLst>
          </p:cNvPr>
          <p:cNvSpPr>
            <a:spLocks noGrp="1"/>
          </p:cNvSpPr>
          <p:nvPr>
            <p:ph type="title"/>
          </p:nvPr>
        </p:nvSpPr>
        <p:spPr>
          <a:xfrm>
            <a:off x="838200" y="365125"/>
            <a:ext cx="3475008" cy="2990550"/>
          </a:xfrm>
        </p:spPr>
        <p:txBody>
          <a:bodyPr>
            <a:normAutofit/>
          </a:bodyPr>
          <a:lstStyle/>
          <a:p>
            <a:r>
              <a:rPr kumimoji="0" lang="en-GB" sz="40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Paris Agreement and transparency requirements </a:t>
            </a:r>
            <a:endParaRPr lang="en-GB" sz="4000" dirty="0">
              <a:solidFill>
                <a:srgbClr val="0070C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4753154" y="309179"/>
            <a:ext cx="6599208" cy="6092992"/>
          </a:xfrm>
          <a:prstGeom prst="rect">
            <a:avLst/>
          </a:prstGeom>
        </p:spPr>
      </p:pic>
      <p:sp>
        <p:nvSpPr>
          <p:cNvPr id="4" name="Rectangle 3"/>
          <p:cNvSpPr/>
          <p:nvPr/>
        </p:nvSpPr>
        <p:spPr>
          <a:xfrm>
            <a:off x="769907" y="5814052"/>
            <a:ext cx="3611593" cy="784830"/>
          </a:xfrm>
          <a:prstGeom prst="rect">
            <a:avLst/>
          </a:prstGeom>
        </p:spPr>
        <p:txBody>
          <a:bodyPr wrap="square">
            <a:spAutoFit/>
          </a:bodyPr>
          <a:lstStyle/>
          <a:p>
            <a:r>
              <a:rPr lang="de-AT" sz="900" dirty="0"/>
              <a:t>Source: UNEP DTU Partnership (2019): </a:t>
            </a:r>
            <a:r>
              <a:rPr lang="en-US" sz="900" dirty="0"/>
              <a:t>Unfolding the reporting requirements for Developing Countries under the Paris Agreement’s Enhanced Transparency Framework. </a:t>
            </a:r>
          </a:p>
          <a:p>
            <a:pPr marL="180975" lvl="1"/>
            <a:r>
              <a:rPr lang="en-US" sz="900" dirty="0"/>
              <a:t>Figure 3. Overview of the flow of information in the Transparency Framework and links with other articles of the Paris Agreement.</a:t>
            </a:r>
            <a:endParaRPr lang="fr-FR" sz="900" dirty="0"/>
          </a:p>
        </p:txBody>
      </p:sp>
    </p:spTree>
    <p:extLst>
      <p:ext uri="{BB962C8B-B14F-4D97-AF65-F5344CB8AC3E}">
        <p14:creationId xmlns:p14="http://schemas.microsoft.com/office/powerpoint/2010/main" val="941818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Paris Agreement and transparency requirements </a:t>
            </a:r>
            <a:endParaRPr lang="en-GB"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5</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584200" y="1769535"/>
            <a:ext cx="11020899" cy="4309533"/>
          </a:xfrm>
        </p:spPr>
        <p:txBody>
          <a:bodyPr>
            <a:normAutofit/>
          </a:bodyPr>
          <a:lstStyle/>
          <a:p>
            <a:pPr marL="25794" indent="0">
              <a:buNone/>
            </a:pPr>
            <a:r>
              <a:rPr lang="en-GB" sz="1800" b="1" i="0" u="none" strike="noStrike" baseline="0" dirty="0">
                <a:solidFill>
                  <a:srgbClr val="000000"/>
                </a:solidFill>
                <a:latin typeface="Arial" panose="020B0604020202020204" pitchFamily="34" charset="0"/>
                <a:cs typeface="Arial" panose="020B0604020202020204" pitchFamily="34" charset="0"/>
              </a:rPr>
              <a:t>The Parties under the UNFCCC have agreed in the 2015 Paris Agreement to strengthen the global response to the threat of climate change, including by:  </a:t>
            </a:r>
          </a:p>
          <a:p>
            <a:pPr marL="449263" indent="-423863">
              <a:buNone/>
            </a:pPr>
            <a:r>
              <a:rPr lang="en-GB" sz="1800" b="0" i="0" u="none" strike="noStrike" baseline="0" dirty="0">
                <a:solidFill>
                  <a:srgbClr val="000000"/>
                </a:solidFill>
                <a:latin typeface="Arial" panose="020B0604020202020204" pitchFamily="34" charset="0"/>
                <a:cs typeface="Arial" panose="020B0604020202020204" pitchFamily="34" charset="0"/>
              </a:rPr>
              <a:t>(a)	Holding the increase in the global average temperature to well below 2 °C above pre-industrial levels and pursuing efforts to limit the temperature increase to 1.5 °C above pre-industrial levels, recognizing that this would significantly reduce the risks and impacts of climate change; </a:t>
            </a:r>
          </a:p>
          <a:p>
            <a:pPr marL="449263" indent="-423863">
              <a:buNone/>
            </a:pPr>
            <a:r>
              <a:rPr lang="en-GB" sz="1800" b="0" i="0" u="none" strike="noStrike" baseline="0" dirty="0">
                <a:solidFill>
                  <a:srgbClr val="000000"/>
                </a:solidFill>
                <a:latin typeface="Arial" panose="020B0604020202020204" pitchFamily="34" charset="0"/>
                <a:cs typeface="Arial" panose="020B0604020202020204" pitchFamily="34" charset="0"/>
              </a:rPr>
              <a:t>(b)	Increasing the ability to adapt to the adverse impacts of climate change and foster climate resilience and low greenhouse gas emissions development, in a manner that does not threaten food production; and </a:t>
            </a:r>
          </a:p>
          <a:p>
            <a:pPr marL="449263" indent="-423863">
              <a:buNone/>
            </a:pPr>
            <a:r>
              <a:rPr lang="en-GB" sz="1800" b="0" i="0" u="none" strike="noStrike" baseline="0" dirty="0">
                <a:solidFill>
                  <a:srgbClr val="000000"/>
                </a:solidFill>
                <a:latin typeface="Arial" panose="020B0604020202020204" pitchFamily="34" charset="0"/>
                <a:cs typeface="Arial" panose="020B0604020202020204" pitchFamily="34" charset="0"/>
              </a:rPr>
              <a:t>(c)	Making finance flows consistent with a pathway towards low greenhouse gas emissions and climate-resilient development. </a:t>
            </a:r>
          </a:p>
          <a:p>
            <a:pPr marL="25794" indent="0">
              <a:buNone/>
            </a:pPr>
            <a:r>
              <a:rPr lang="en-GB" sz="1800" dirty="0">
                <a:solidFill>
                  <a:srgbClr val="000000"/>
                </a:solidFill>
                <a:latin typeface="Arial" panose="020B0604020202020204" pitchFamily="34" charset="0"/>
                <a:cs typeface="Arial" panose="020B0604020202020204" pitchFamily="34" charset="0"/>
              </a:rPr>
              <a:t>The </a:t>
            </a:r>
            <a:r>
              <a:rPr lang="en-GB" sz="1800" dirty="0">
                <a:solidFill>
                  <a:srgbClr val="00B0F0"/>
                </a:solidFill>
                <a:latin typeface="Arial" panose="020B0604020202020204" pitchFamily="34" charset="0"/>
                <a:cs typeface="Arial" panose="020B0604020202020204" pitchFamily="34" charset="0"/>
              </a:rPr>
              <a:t>Paris</a:t>
            </a:r>
            <a:r>
              <a:rPr lang="en-GB" sz="1800" dirty="0">
                <a:solidFill>
                  <a:srgbClr val="000000"/>
                </a:solidFill>
                <a:latin typeface="Arial" panose="020B0604020202020204" pitchFamily="34" charset="0"/>
                <a:cs typeface="Arial" panose="020B0604020202020204" pitchFamily="34" charset="0"/>
              </a:rPr>
              <a:t> Agreement will reflect “</a:t>
            </a:r>
            <a:r>
              <a:rPr lang="en-GB" sz="1800" b="0" i="0" u="none" strike="noStrike" baseline="0" dirty="0">
                <a:solidFill>
                  <a:srgbClr val="000000"/>
                </a:solidFill>
                <a:latin typeface="Arial" panose="020B0604020202020204" pitchFamily="34" charset="0"/>
                <a:cs typeface="Arial" panose="020B0604020202020204" pitchFamily="34" charset="0"/>
              </a:rPr>
              <a:t>equity and the principle of common but differentiated responsibilities and respective capabilities, in the light of different national circumstances”. </a:t>
            </a:r>
          </a:p>
          <a:p>
            <a:endParaRPr lang="en-GB" sz="18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086315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Paris Agreement and transparency requirements </a:t>
            </a:r>
            <a:endParaRPr lang="en-GB"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6</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584200" y="1769535"/>
            <a:ext cx="11020899" cy="4309533"/>
          </a:xfrm>
        </p:spPr>
        <p:txBody>
          <a:bodyPr>
            <a:normAutofit/>
          </a:bodyPr>
          <a:lstStyle/>
          <a:p>
            <a:pPr marL="228600" marR="0" lvl="0" indent="-228600"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2015 Paris Agreement has established universal and harmonised </a:t>
            </a:r>
            <a:r>
              <a:rPr kumimoji="0" lang="en-GB" sz="1800" b="0" i="0" u="none" strike="noStrike" kern="1200" cap="none" spc="0" normalizeH="0" baseline="0" noProof="0" dirty="0">
                <a:ln>
                  <a:noFill/>
                </a:ln>
                <a:solidFill>
                  <a:srgbClr val="00B0F0"/>
                </a:solidFill>
                <a:effectLst/>
                <a:uLnTx/>
                <a:uFillTx/>
                <a:latin typeface="Arial" panose="020B0604020202020204" pitchFamily="34" charset="0"/>
                <a:ea typeface="Calibri" panose="020F0502020204030204" pitchFamily="34" charset="0"/>
                <a:cs typeface="Arial" panose="020B0604020202020204" pitchFamily="34" charset="0"/>
              </a:rPr>
              <a:t>M</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easurement, </a:t>
            </a:r>
            <a:r>
              <a:rPr kumimoji="0" lang="en-GB" sz="1800" b="0" i="0" u="none" strike="noStrike" kern="1200" cap="none" spc="0" normalizeH="0" baseline="0" noProof="0" dirty="0">
                <a:ln>
                  <a:noFill/>
                </a:ln>
                <a:solidFill>
                  <a:srgbClr val="00B0F0"/>
                </a:solidFill>
                <a:effectLst/>
                <a:uLnTx/>
                <a:uFillTx/>
                <a:latin typeface="Arial" panose="020B0604020202020204" pitchFamily="34" charset="0"/>
                <a:ea typeface="Calibri" panose="020F0502020204030204" pitchFamily="34" charset="0"/>
                <a:cs typeface="Arial" panose="020B0604020202020204" pitchFamily="34" charset="0"/>
              </a:rPr>
              <a:t>R</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eporting, and </a:t>
            </a:r>
            <a:r>
              <a:rPr kumimoji="0" lang="en-GB" sz="1800" b="0" i="0" u="none" strike="noStrike" kern="1200" cap="none" spc="0" normalizeH="0" baseline="0" noProof="0" dirty="0">
                <a:ln>
                  <a:noFill/>
                </a:ln>
                <a:solidFill>
                  <a:srgbClr val="00B0F0"/>
                </a:solidFill>
                <a:effectLst/>
                <a:uLnTx/>
                <a:uFillTx/>
                <a:latin typeface="Arial" panose="020B0604020202020204" pitchFamily="34" charset="0"/>
                <a:ea typeface="Calibri" panose="020F0502020204030204" pitchFamily="34" charset="0"/>
                <a:cs typeface="Arial" panose="020B0604020202020204" pitchFamily="34" charset="0"/>
              </a:rPr>
              <a:t>V</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erification (MRV) provisions for tracking climate change action, a common system of transparency that now applies to all countries. This is central to effectively implementing the Nationally Determined Contributions (NDCs) submitted under the Agreement, that Parties are requested to prepare and communicate every five years, from 2020 onwards. </a:t>
            </a: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228600" lvl="0">
              <a:lnSpc>
                <a:spcPct val="90000"/>
              </a:lnSpc>
              <a:defRPr/>
            </a:pPr>
            <a:r>
              <a:rPr lang="en-GB" sz="1800" dirty="0">
                <a:solidFill>
                  <a:prstClr val="black"/>
                </a:solidFill>
                <a:latin typeface="Arial" panose="020B0604020202020204" pitchFamily="34" charset="0"/>
                <a:ea typeface="Calibri" panose="020F0502020204030204" pitchFamily="34" charset="0"/>
                <a:cs typeface="Arial" panose="020B0604020202020204" pitchFamily="34" charset="0"/>
              </a:rPr>
              <a:t>The current division to Annex I and non-Annex I countries will disappear in 2024 and the reporting requirements will be the same for developing and developed countries, with some flexibilities for developing countries in light of their capacities. However, the countries that decided to apply the flexibility option in their </a:t>
            </a:r>
            <a:r>
              <a:rPr lang="en-GB" sz="1800" dirty="0">
                <a:solidFill>
                  <a:srgbClr val="00B0F0"/>
                </a:solidFill>
                <a:latin typeface="Arial" panose="020B0604020202020204" pitchFamily="34" charset="0"/>
                <a:ea typeface="Calibri" panose="020F0502020204030204" pitchFamily="34" charset="0"/>
                <a:cs typeface="Arial" panose="020B0604020202020204" pitchFamily="34" charset="0"/>
              </a:rPr>
              <a:t>Biennial Transparency Report (BTR), </a:t>
            </a:r>
            <a:r>
              <a:rPr lang="en-GB" sz="1800" dirty="0">
                <a:solidFill>
                  <a:prstClr val="black"/>
                </a:solidFill>
                <a:latin typeface="Arial" panose="020B0604020202020204" pitchFamily="34" charset="0"/>
                <a:ea typeface="Calibri" panose="020F0502020204030204" pitchFamily="34" charset="0"/>
                <a:cs typeface="Arial" panose="020B0604020202020204" pitchFamily="34" charset="0"/>
              </a:rPr>
              <a:t>will need to explain the constrains and provide the timeframe in which these will be resolved.  </a:t>
            </a:r>
          </a:p>
          <a:p>
            <a:pPr marL="2400" indent="0">
              <a:buNone/>
            </a:pPr>
            <a:endParaRPr lang="en-GB" dirty="0"/>
          </a:p>
        </p:txBody>
      </p:sp>
    </p:spTree>
    <p:extLst>
      <p:ext uri="{BB962C8B-B14F-4D97-AF65-F5344CB8AC3E}">
        <p14:creationId xmlns:p14="http://schemas.microsoft.com/office/powerpoint/2010/main" val="116312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380450" y="643235"/>
            <a:ext cx="2939861" cy="5976000"/>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2400" dirty="0"/>
          </a:p>
        </p:txBody>
      </p:sp>
      <p:sp>
        <p:nvSpPr>
          <p:cNvPr id="11" name="Rectangle 10"/>
          <p:cNvSpPr/>
          <p:nvPr/>
        </p:nvSpPr>
        <p:spPr>
          <a:xfrm>
            <a:off x="8431249" y="1613898"/>
            <a:ext cx="2784000" cy="945153"/>
          </a:xfrm>
          <a:prstGeom prst="rect">
            <a:avLst/>
          </a:prstGeom>
          <a:solidFill>
            <a:srgbClr val="D2F8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2400"/>
          </a:p>
        </p:txBody>
      </p:sp>
      <p:sp>
        <p:nvSpPr>
          <p:cNvPr id="3" name="Foliennummernplatzhalter 2"/>
          <p:cNvSpPr>
            <a:spLocks noGrp="1"/>
          </p:cNvSpPr>
          <p:nvPr>
            <p:ph type="sldNum" sz="quarter" idx="12"/>
          </p:nvPr>
        </p:nvSpPr>
        <p:spPr/>
        <p:txBody>
          <a:bodyPr/>
          <a:lstStyle/>
          <a:p>
            <a:fld id="{72BFC8B5-7E05-8645-9F0B-88F35640E36C}" type="slidenum">
              <a:rPr lang="de-DE" smtClean="0"/>
              <a:t>7</a:t>
            </a:fld>
            <a:endParaRPr lang="de-DE" dirty="0"/>
          </a:p>
        </p:txBody>
      </p:sp>
      <p:pic>
        <p:nvPicPr>
          <p:cNvPr id="5" name="Grafik 125"/>
          <p:cNvPicPr/>
          <p:nvPr/>
        </p:nvPicPr>
        <p:blipFill>
          <a:blip r:embed="rId3">
            <a:extLst>
              <a:ext uri="{28A0092B-C50C-407E-A947-70E740481C1C}">
                <a14:useLocalDpi xmlns:a14="http://schemas.microsoft.com/office/drawing/2010/main" val="0"/>
              </a:ext>
            </a:extLst>
          </a:blip>
          <a:srcRect/>
          <a:stretch>
            <a:fillRect/>
          </a:stretch>
        </p:blipFill>
        <p:spPr bwMode="auto">
          <a:xfrm>
            <a:off x="228366" y="640841"/>
            <a:ext cx="8160173" cy="5976620"/>
          </a:xfrm>
          <a:prstGeom prst="rect">
            <a:avLst/>
          </a:prstGeom>
          <a:noFill/>
          <a:ln>
            <a:noFill/>
          </a:ln>
        </p:spPr>
      </p:pic>
      <p:sp>
        <p:nvSpPr>
          <p:cNvPr id="7" name="Rectangle 6"/>
          <p:cNvSpPr/>
          <p:nvPr/>
        </p:nvSpPr>
        <p:spPr>
          <a:xfrm>
            <a:off x="8388540" y="3319972"/>
            <a:ext cx="2768496" cy="2061718"/>
          </a:xfrm>
          <a:prstGeom prst="rect">
            <a:avLst/>
          </a:prstGeom>
        </p:spPr>
        <p:txBody>
          <a:bodyPr wrap="square">
            <a:spAutoFit/>
          </a:bodyPr>
          <a:lstStyle/>
          <a:p>
            <a:pPr algn="ctr"/>
            <a:r>
              <a:rPr lang="en-US" sz="2133" b="1" dirty="0">
                <a:solidFill>
                  <a:schemeClr val="accent2">
                    <a:lumMod val="50000"/>
                  </a:schemeClr>
                </a:solidFill>
                <a:latin typeface="Calibri" panose="020F0502020204030204" pitchFamily="34" charset="0"/>
                <a:ea typeface="Arial" panose="020B0604020202020204" pitchFamily="34" charset="0"/>
              </a:rPr>
              <a:t>Current </a:t>
            </a:r>
            <a:br>
              <a:rPr lang="en-US" sz="2133" b="1" dirty="0">
                <a:solidFill>
                  <a:schemeClr val="accent2">
                    <a:lumMod val="50000"/>
                  </a:schemeClr>
                </a:solidFill>
                <a:latin typeface="Calibri" panose="020F0502020204030204" pitchFamily="34" charset="0"/>
                <a:ea typeface="Arial" panose="020B0604020202020204" pitchFamily="34" charset="0"/>
              </a:rPr>
            </a:br>
            <a:r>
              <a:rPr lang="en-US" sz="2133" b="1" dirty="0">
                <a:solidFill>
                  <a:schemeClr val="accent2">
                    <a:lumMod val="50000"/>
                  </a:schemeClr>
                </a:solidFill>
                <a:latin typeface="Calibri" panose="020F0502020204030204" pitchFamily="34" charset="0"/>
                <a:ea typeface="Arial" panose="020B0604020202020204" pitchFamily="34" charset="0"/>
              </a:rPr>
              <a:t>reporting  obligations </a:t>
            </a:r>
            <a:br>
              <a:rPr lang="en-US" sz="2133" b="1" dirty="0">
                <a:solidFill>
                  <a:schemeClr val="accent2">
                    <a:lumMod val="50000"/>
                  </a:schemeClr>
                </a:solidFill>
                <a:latin typeface="Calibri" panose="020F0502020204030204" pitchFamily="34" charset="0"/>
                <a:ea typeface="Arial" panose="020B0604020202020204" pitchFamily="34" charset="0"/>
              </a:rPr>
            </a:br>
            <a:r>
              <a:rPr lang="en-US" sz="2133" b="1" dirty="0">
                <a:solidFill>
                  <a:schemeClr val="accent2">
                    <a:lumMod val="50000"/>
                  </a:schemeClr>
                </a:solidFill>
                <a:latin typeface="Calibri" panose="020F0502020204030204" pitchFamily="34" charset="0"/>
                <a:ea typeface="Arial" panose="020B0604020202020204" pitchFamily="34" charset="0"/>
              </a:rPr>
              <a:t>and </a:t>
            </a:r>
            <a:br>
              <a:rPr lang="en-US" sz="2133" b="1" dirty="0">
                <a:solidFill>
                  <a:schemeClr val="accent2">
                    <a:lumMod val="50000"/>
                  </a:schemeClr>
                </a:solidFill>
                <a:latin typeface="Calibri" panose="020F0502020204030204" pitchFamily="34" charset="0"/>
                <a:ea typeface="Arial" panose="020B0604020202020204" pitchFamily="34" charset="0"/>
              </a:rPr>
            </a:br>
            <a:r>
              <a:rPr lang="en-US" sz="2133" b="1" dirty="0">
                <a:solidFill>
                  <a:schemeClr val="accent2">
                    <a:lumMod val="50000"/>
                  </a:schemeClr>
                </a:solidFill>
                <a:latin typeface="Calibri" panose="020F0502020204030204" pitchFamily="34" charset="0"/>
                <a:ea typeface="Arial" panose="020B0604020202020204" pitchFamily="34" charset="0"/>
              </a:rPr>
              <a:t>reporting obligations under the </a:t>
            </a:r>
            <a:br>
              <a:rPr lang="en-US" sz="2133" b="1" dirty="0">
                <a:solidFill>
                  <a:schemeClr val="accent2">
                    <a:lumMod val="50000"/>
                  </a:schemeClr>
                </a:solidFill>
                <a:latin typeface="Calibri" panose="020F0502020204030204" pitchFamily="34" charset="0"/>
                <a:ea typeface="Arial" panose="020B0604020202020204" pitchFamily="34" charset="0"/>
              </a:rPr>
            </a:br>
            <a:r>
              <a:rPr lang="en-US" sz="2133" b="1" dirty="0">
                <a:solidFill>
                  <a:schemeClr val="accent2">
                    <a:lumMod val="50000"/>
                  </a:schemeClr>
                </a:solidFill>
                <a:latin typeface="Calibri" panose="020F0502020204030204" pitchFamily="34" charset="0"/>
                <a:ea typeface="Arial" panose="020B0604020202020204" pitchFamily="34" charset="0"/>
              </a:rPr>
              <a:t>Paris Agreement</a:t>
            </a:r>
            <a:endParaRPr lang="de-AT" sz="2133" b="1" dirty="0">
              <a:solidFill>
                <a:schemeClr val="accent2">
                  <a:lumMod val="50000"/>
                </a:schemeClr>
              </a:solidFill>
            </a:endParaRPr>
          </a:p>
        </p:txBody>
      </p:sp>
      <p:sp>
        <p:nvSpPr>
          <p:cNvPr id="8" name="Rectangle 7"/>
          <p:cNvSpPr/>
          <p:nvPr/>
        </p:nvSpPr>
        <p:spPr>
          <a:xfrm>
            <a:off x="8489463" y="1681900"/>
            <a:ext cx="2667573" cy="511717"/>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33" dirty="0"/>
              <a:t>NDC</a:t>
            </a:r>
            <a:endParaRPr lang="de-AT" sz="933" dirty="0"/>
          </a:p>
        </p:txBody>
      </p:sp>
      <p:sp>
        <p:nvSpPr>
          <p:cNvPr id="9" name="Rectangle 8"/>
          <p:cNvSpPr/>
          <p:nvPr/>
        </p:nvSpPr>
        <p:spPr>
          <a:xfrm>
            <a:off x="8489463" y="2232582"/>
            <a:ext cx="2667573" cy="27614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33" dirty="0"/>
              <a:t>Global stocktake</a:t>
            </a:r>
            <a:endParaRPr lang="de-AT" sz="933" dirty="0"/>
          </a:p>
        </p:txBody>
      </p:sp>
      <p:sp>
        <p:nvSpPr>
          <p:cNvPr id="12" name="Rectangle 11"/>
          <p:cNvSpPr/>
          <p:nvPr/>
        </p:nvSpPr>
        <p:spPr>
          <a:xfrm>
            <a:off x="8244983" y="1318807"/>
            <a:ext cx="2976000" cy="192000"/>
          </a:xfrm>
          <a:prstGeom prst="rect">
            <a:avLst/>
          </a:prstGeom>
          <a:solidFill>
            <a:srgbClr val="D2F8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33" dirty="0">
                <a:solidFill>
                  <a:schemeClr val="tx1"/>
                </a:solidFill>
              </a:rPr>
              <a:t>All Parties</a:t>
            </a:r>
            <a:endParaRPr lang="de-AT" sz="933" dirty="0">
              <a:solidFill>
                <a:schemeClr val="tx1"/>
              </a:solidFill>
            </a:endParaRPr>
          </a:p>
        </p:txBody>
      </p:sp>
    </p:spTree>
    <p:extLst>
      <p:ext uri="{BB962C8B-B14F-4D97-AF65-F5344CB8AC3E}">
        <p14:creationId xmlns:p14="http://schemas.microsoft.com/office/powerpoint/2010/main" val="2302652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Light" panose="020F0302020204030204"/>
              </a:rPr>
              <a:t>Paris Agreement and transparency requirements </a:t>
            </a:r>
            <a:endParaRPr lang="en-GB" b="1" dirty="0">
              <a:solidFill>
                <a:srgbClr val="0070C0"/>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8</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309533"/>
          </a:xfrm>
        </p:spPr>
        <p:txBody>
          <a:bodyPr>
            <a:normAutofit/>
          </a:bodyPr>
          <a:lstStyle/>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Article 13 of the Paris Agreement established this </a:t>
            </a:r>
            <a:r>
              <a:rPr lang="en-GB" sz="1800" u="sng" dirty="0">
                <a:effectLst/>
                <a:latin typeface="Arial" panose="020B0604020202020204" pitchFamily="34" charset="0"/>
                <a:ea typeface="Calibri" panose="020F0502020204030204" pitchFamily="34" charset="0"/>
                <a:cs typeface="Arial" panose="020B0604020202020204" pitchFamily="34" charset="0"/>
              </a:rPr>
              <a:t>enhanced transparency framework (ETF)</a:t>
            </a:r>
            <a:r>
              <a:rPr lang="en-GB" sz="1800" dirty="0">
                <a:effectLst/>
                <a:latin typeface="Arial" panose="020B0604020202020204" pitchFamily="34" charset="0"/>
                <a:ea typeface="Calibri" panose="020F0502020204030204" pitchFamily="34" charset="0"/>
                <a:cs typeface="Arial" panose="020B0604020202020204" pitchFamily="34" charset="0"/>
              </a:rPr>
              <a:t> both for action—post-2020 climate change commitments, or NDCs—and support, with flexibility for countries to take account of their different capacities. Each country will regularly provide a </a:t>
            </a:r>
            <a:r>
              <a:rPr lang="en-GB" sz="1800" u="sng" dirty="0">
                <a:effectLst/>
                <a:latin typeface="Arial" panose="020B0604020202020204" pitchFamily="34" charset="0"/>
                <a:ea typeface="Calibri" panose="020F0502020204030204" pitchFamily="34" charset="0"/>
                <a:cs typeface="Arial" panose="020B0604020202020204" pitchFamily="34" charset="0"/>
              </a:rPr>
              <a:t>national inventory report</a:t>
            </a:r>
            <a:r>
              <a:rPr lang="en-GB" sz="1800" dirty="0">
                <a:effectLst/>
                <a:latin typeface="Arial" panose="020B0604020202020204" pitchFamily="34" charset="0"/>
                <a:ea typeface="Calibri" panose="020F0502020204030204" pitchFamily="34" charset="0"/>
                <a:cs typeface="Arial" panose="020B0604020202020204" pitchFamily="34" charset="0"/>
              </a:rPr>
              <a:t> of emissions and removals (MRV of GHG Emissions), as well as information necessary to track progress made in implementing and achieving targets of </a:t>
            </a:r>
            <a:r>
              <a:rPr lang="en-GB" sz="1800" u="sng" dirty="0">
                <a:effectLst/>
                <a:latin typeface="Arial" panose="020B0604020202020204" pitchFamily="34" charset="0"/>
                <a:ea typeface="Calibri" panose="020F0502020204030204" pitchFamily="34" charset="0"/>
                <a:cs typeface="Arial" panose="020B0604020202020204" pitchFamily="34" charset="0"/>
              </a:rPr>
              <a:t>policies and measures, projections</a:t>
            </a:r>
            <a:r>
              <a:rPr lang="en-GB" sz="1800" dirty="0">
                <a:effectLst/>
                <a:latin typeface="Arial" panose="020B0604020202020204" pitchFamily="34" charset="0"/>
                <a:ea typeface="Calibri" panose="020F0502020204030204" pitchFamily="34" charset="0"/>
                <a:cs typeface="Arial" panose="020B0604020202020204" pitchFamily="34" charset="0"/>
              </a:rPr>
              <a:t> and its </a:t>
            </a:r>
            <a:r>
              <a:rPr lang="en-GB" sz="1800" u="sng" dirty="0">
                <a:effectLst/>
                <a:latin typeface="Arial" panose="020B0604020202020204" pitchFamily="34" charset="0"/>
                <a:ea typeface="Calibri" panose="020F0502020204030204" pitchFamily="34" charset="0"/>
                <a:cs typeface="Arial" panose="020B0604020202020204" pitchFamily="34" charset="0"/>
              </a:rPr>
              <a:t>NDC </a:t>
            </a:r>
            <a:r>
              <a:rPr lang="en-GB" sz="1800" dirty="0">
                <a:effectLst/>
                <a:latin typeface="Arial" panose="020B0604020202020204" pitchFamily="34" charset="0"/>
                <a:ea typeface="Calibri" panose="020F0502020204030204" pitchFamily="34" charset="0"/>
                <a:cs typeface="Arial" panose="020B0604020202020204" pitchFamily="34" charset="0"/>
              </a:rPr>
              <a:t>(MRV of Mitigation Actions). Countries are also expected to provide information on </a:t>
            </a:r>
            <a:r>
              <a:rPr lang="en-GB" sz="1800" u="sng" dirty="0">
                <a:effectLst/>
                <a:latin typeface="Arial" panose="020B0604020202020204" pitchFamily="34" charset="0"/>
                <a:ea typeface="Calibri" panose="020F0502020204030204" pitchFamily="34" charset="0"/>
                <a:cs typeface="Arial" panose="020B0604020202020204" pitchFamily="34" charset="0"/>
              </a:rPr>
              <a:t>climate impacts and adaptation</a:t>
            </a:r>
            <a:r>
              <a:rPr lang="en-GB" sz="1800" dirty="0">
                <a:effectLst/>
                <a:latin typeface="Arial" panose="020B0604020202020204" pitchFamily="34" charset="0"/>
                <a:ea typeface="Calibri" panose="020F0502020204030204" pitchFamily="34" charset="0"/>
                <a:cs typeface="Arial" panose="020B0604020202020204" pitchFamily="34" charset="0"/>
              </a:rPr>
              <a:t>, as well as information on </a:t>
            </a:r>
            <a:r>
              <a:rPr lang="en-GB" sz="1800" u="sng" dirty="0">
                <a:effectLst/>
                <a:latin typeface="Arial" panose="020B0604020202020204" pitchFamily="34" charset="0"/>
                <a:ea typeface="Calibri" panose="020F0502020204030204" pitchFamily="34" charset="0"/>
                <a:cs typeface="Arial" panose="020B0604020202020204" pitchFamily="34" charset="0"/>
              </a:rPr>
              <a:t>financial, technology transfer, and capacity-building support provided, needed, and received</a:t>
            </a:r>
            <a:r>
              <a:rPr lang="en-GB" sz="1800" dirty="0">
                <a:effectLst/>
                <a:latin typeface="Arial" panose="020B0604020202020204" pitchFamily="34" charset="0"/>
                <a:ea typeface="Calibri" panose="020F0502020204030204" pitchFamily="34" charset="0"/>
                <a:cs typeface="Arial" panose="020B0604020202020204" pitchFamily="34" charset="0"/>
              </a:rPr>
              <a:t> (MRV of Support).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en-GB" sz="1800" dirty="0">
                <a:effectLst/>
                <a:latin typeface="Arial" panose="020B0604020202020204" pitchFamily="34" charset="0"/>
                <a:ea typeface="Calibri" panose="020F0502020204030204" pitchFamily="34" charset="0"/>
                <a:cs typeface="Times New Roman" panose="02020603050405020304" pitchFamily="18" charset="0"/>
              </a:rPr>
              <a:t>Accompanying details regarding the kind of information that should be tracked and reported, and the methods to be used, are still to be finalised.</a:t>
            </a:r>
          </a:p>
          <a:p>
            <a:pPr algn="just"/>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2400" indent="0">
              <a:buNone/>
            </a:pPr>
            <a:endParaRPr lang="en-GB" dirty="0"/>
          </a:p>
        </p:txBody>
      </p:sp>
    </p:spTree>
    <p:extLst>
      <p:ext uri="{BB962C8B-B14F-4D97-AF65-F5344CB8AC3E}">
        <p14:creationId xmlns:p14="http://schemas.microsoft.com/office/powerpoint/2010/main" val="85530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kumimoji="0" lang="en-GB" sz="24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Light" panose="020F0302020204030204"/>
              </a:rPr>
              <a:t>Paris Agreement and transparency requirements </a:t>
            </a:r>
            <a:endParaRPr lang="en-GB" b="1" dirty="0">
              <a:solidFill>
                <a:srgbClr val="0070C0"/>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9</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6" y="1789710"/>
            <a:ext cx="11020899" cy="4309533"/>
          </a:xfrm>
        </p:spPr>
        <p:txBody>
          <a:bodyPr>
            <a:normAutofit/>
          </a:bodyPr>
          <a:lstStyle/>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Transparency has become even more important under the Paris Agreement because actions have to be measured against specific goals (in the areas of mitigation, adaptation and finance) and the implementation of NDCs have to be assessed in order to be able to enhance the contribution over time.</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From a MRV perspective, there are two main UNFCCC </a:t>
            </a:r>
            <a:r>
              <a:rPr lang="en-GB" sz="1800" b="1" dirty="0">
                <a:effectLst/>
                <a:latin typeface="Arial" panose="020B0604020202020204" pitchFamily="34" charset="0"/>
                <a:ea typeface="Calibri" panose="020F0502020204030204" pitchFamily="34" charset="0"/>
                <a:cs typeface="Arial" panose="020B0604020202020204" pitchFamily="34" charset="0"/>
              </a:rPr>
              <a:t>Decisions:</a:t>
            </a:r>
            <a:r>
              <a:rPr lang="en-GB" sz="1800" dirty="0">
                <a:effectLst/>
                <a:latin typeface="Arial" panose="020B0604020202020204" pitchFamily="34" charset="0"/>
                <a:ea typeface="Calibri" panose="020F0502020204030204" pitchFamily="34" charset="0"/>
                <a:cs typeface="Arial" panose="020B0604020202020204" pitchFamily="34" charset="0"/>
              </a:rPr>
              <a:t> </a:t>
            </a:r>
            <a:r>
              <a:rPr lang="en-GB" sz="1800" b="1" dirty="0">
                <a:effectLst/>
                <a:latin typeface="Arial" panose="020B0604020202020204" pitchFamily="34" charset="0"/>
                <a:ea typeface="Calibri" panose="020F0502020204030204" pitchFamily="34" charset="0"/>
                <a:cs typeface="Arial" panose="020B0604020202020204" pitchFamily="34" charset="0"/>
              </a:rPr>
              <a:t>2/CP.17</a:t>
            </a:r>
            <a:r>
              <a:rPr lang="en-GB" sz="1800" dirty="0">
                <a:effectLst/>
                <a:latin typeface="Arial" panose="020B0604020202020204" pitchFamily="34" charset="0"/>
                <a:ea typeface="Calibri" panose="020F0502020204030204" pitchFamily="34" charset="0"/>
                <a:cs typeface="Arial" panose="020B0604020202020204" pitchFamily="34" charset="0"/>
              </a:rPr>
              <a:t> and </a:t>
            </a:r>
            <a:r>
              <a:rPr lang="en-GB" sz="1800" b="1" dirty="0">
                <a:effectLst/>
                <a:latin typeface="Arial" panose="020B0604020202020204" pitchFamily="34" charset="0"/>
                <a:ea typeface="Calibri" panose="020F0502020204030204" pitchFamily="34" charset="0"/>
                <a:cs typeface="Arial" panose="020B0604020202020204" pitchFamily="34" charset="0"/>
              </a:rPr>
              <a:t>21/CP.19</a:t>
            </a:r>
            <a:r>
              <a:rPr lang="en-GB" sz="1800" dirty="0">
                <a:effectLst/>
                <a:latin typeface="Arial" panose="020B0604020202020204" pitchFamily="34" charset="0"/>
                <a:ea typeface="Calibri" panose="020F0502020204030204" pitchFamily="34" charset="0"/>
                <a:cs typeface="Arial" panose="020B0604020202020204" pitchFamily="34" charset="0"/>
              </a:rPr>
              <a:t>. The PA brings new </a:t>
            </a:r>
            <a:r>
              <a:rPr lang="en-GB" sz="1800" b="1" dirty="0">
                <a:effectLst/>
                <a:latin typeface="Arial" panose="020B0604020202020204" pitchFamily="34" charset="0"/>
                <a:ea typeface="Calibri" panose="020F0502020204030204" pitchFamily="34" charset="0"/>
                <a:cs typeface="Arial" panose="020B0604020202020204" pitchFamily="34" charset="0"/>
              </a:rPr>
              <a:t>Decision 18/CMA.1</a:t>
            </a:r>
            <a:r>
              <a:rPr lang="en-GB" sz="1800" dirty="0">
                <a:effectLst/>
                <a:latin typeface="Arial" panose="020B0604020202020204" pitchFamily="34" charset="0"/>
                <a:ea typeface="Calibri" panose="020F0502020204030204" pitchFamily="34" charset="0"/>
                <a:cs typeface="Arial" panose="020B0604020202020204" pitchFamily="34" charset="0"/>
              </a:rPr>
              <a:t> on Modalities, procedures and guidelines (MPGs) for the transparency framework for action and support, referred to in Article 13 of the Paris Agreement. This Decision defines requirements about monitoring, reporting and verification (MRV) and comprises the three layers of biennial reporting, technical expert review and facilitative, multilateral consideration of progress. The first </a:t>
            </a:r>
            <a:r>
              <a:rPr lang="en-GB" sz="1800" b="1" dirty="0">
                <a:effectLst/>
                <a:latin typeface="Arial" panose="020B0604020202020204" pitchFamily="34" charset="0"/>
                <a:ea typeface="Calibri" panose="020F0502020204030204" pitchFamily="34" charset="0"/>
                <a:cs typeface="Arial" panose="020B0604020202020204" pitchFamily="34" charset="0"/>
              </a:rPr>
              <a:t>Biennial Transparency Report (BTR)</a:t>
            </a:r>
            <a:r>
              <a:rPr lang="en-GB" sz="1800" dirty="0">
                <a:effectLst/>
                <a:latin typeface="Arial" panose="020B0604020202020204" pitchFamily="34" charset="0"/>
                <a:ea typeface="Calibri" panose="020F0502020204030204" pitchFamily="34" charset="0"/>
                <a:cs typeface="Arial" panose="020B0604020202020204" pitchFamily="34" charset="0"/>
              </a:rPr>
              <a:t> is due to be submitted not later than 31 December 2024.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7475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3498</Words>
  <Application>Microsoft Office PowerPoint</Application>
  <PresentationFormat>Widescreen</PresentationFormat>
  <Paragraphs>205</Paragraphs>
  <Slides>32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Calibri Light</vt:lpstr>
      <vt:lpstr>EUAlbertina</vt:lpstr>
      <vt:lpstr>Roboto</vt:lpstr>
      <vt:lpstr>Tahoma</vt:lpstr>
      <vt:lpstr>Times New Roman</vt:lpstr>
      <vt:lpstr>Office Theme</vt:lpstr>
      <vt:lpstr>Establishing transparency framework for the republic of Serbia – training on ghg inventory module of mrv it system, UNFCCC and EU Reporting requirements     </vt:lpstr>
      <vt:lpstr>GHG Inventory Module – UNFCCC and EU reporting requirements</vt:lpstr>
      <vt:lpstr>Regulatory frameworks</vt:lpstr>
      <vt:lpstr>Paris Agreement and transparency requirements </vt:lpstr>
      <vt:lpstr>Paris Agreement and transparency requirements </vt:lpstr>
      <vt:lpstr>Paris Agreement and transparency requirements </vt:lpstr>
      <vt:lpstr>PowerPoint Presentation</vt:lpstr>
      <vt:lpstr>Paris Agreement and transparency requirements </vt:lpstr>
      <vt:lpstr>Paris Agreement and transparency requirements </vt:lpstr>
      <vt:lpstr>Paris Agreement and transparency requirements </vt:lpstr>
      <vt:lpstr>Paris Agreement and transparency requirements </vt:lpstr>
      <vt:lpstr>Paris Agreement and transparency requirements </vt:lpstr>
      <vt:lpstr>Decision 18/CMA.1</vt:lpstr>
      <vt:lpstr>Decision 18/CMA.1 – framework for transparency of action, in line with Art. 13 of Paris Agreement</vt:lpstr>
      <vt:lpstr>Decision 18/CMA.1 – framework for transparency of action, in line with Art. 13 of Paris Agreement</vt:lpstr>
      <vt:lpstr>Decision 18/CMA.1 – what is reported</vt:lpstr>
      <vt:lpstr>Decision 18/CMA.1 – what is reported</vt:lpstr>
      <vt:lpstr>Regulation (EU) 2018/1999 on the Governance of the Energy Union and Climate Action (to be amended by the European Climate Law Regulation)</vt:lpstr>
      <vt:lpstr>EU Governance regulation of the Energy Union and Climate Action</vt:lpstr>
      <vt:lpstr>EU Governance regulation of the Energy Union and Climate Action</vt:lpstr>
      <vt:lpstr>EU Governance regulation of the Energy Union and Climate Action</vt:lpstr>
      <vt:lpstr>EU Governance regulation of the Energy Union and Climate Action</vt:lpstr>
      <vt:lpstr>EU Governance regulation of the Energy Union and Climate Action</vt:lpstr>
      <vt:lpstr>EU Governance regulation of the Energy Union and Climate Action</vt:lpstr>
      <vt:lpstr>EU Governance regulation of the Energy Union and Climate Action</vt:lpstr>
      <vt:lpstr>EU Governance regulation of the Energy Union and Climate Action</vt:lpstr>
      <vt:lpstr>Serbian Climate Change Law </vt:lpstr>
      <vt:lpstr>PURPOSE</vt:lpstr>
      <vt:lpstr>PURPOSE</vt:lpstr>
      <vt:lpstr>Objectives</vt:lpstr>
      <vt:lpstr>Serbian Climate Change Law </vt:lpstr>
      <vt:lpstr>GHG inventory Module Reporting requirements -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transparency framework for the republic of Serbia – training on ghg inventory module of mrv it system</dc:title>
  <dc:creator>Ivana Mijatović</dc:creator>
  <cp:lastModifiedBy>Ivana Mijatović</cp:lastModifiedBy>
  <cp:revision>17</cp:revision>
  <dcterms:created xsi:type="dcterms:W3CDTF">2021-06-30T11:30:29Z</dcterms:created>
  <dcterms:modified xsi:type="dcterms:W3CDTF">2021-07-04T10:15:11Z</dcterms:modified>
</cp:coreProperties>
</file>