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5"/>
  </p:sldMasterIdLst>
  <p:notesMasterIdLst>
    <p:notesMasterId r:id="rId20"/>
  </p:notesMasterIdLst>
  <p:sldIdLst>
    <p:sldId id="259" r:id="rId6"/>
    <p:sldId id="276" r:id="rId7"/>
    <p:sldId id="262" r:id="rId8"/>
    <p:sldId id="279" r:id="rId9"/>
    <p:sldId id="280" r:id="rId10"/>
    <p:sldId id="278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  <a:srgbClr val="034E85"/>
    <a:srgbClr val="0468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87827" autoAdjust="0"/>
  </p:normalViewPr>
  <p:slideViewPr>
    <p:cSldViewPr snapToGrid="0" snapToObjects="1">
      <p:cViewPr varScale="1">
        <p:scale>
          <a:sx n="58" d="100"/>
          <a:sy n="58" d="100"/>
        </p:scale>
        <p:origin x="9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10354B-8B57-40A2-BB4E-1D3AB3935A8B}" type="doc">
      <dgm:prSet loTypeId="urn:microsoft.com/office/officeart/2005/8/layout/cycle7" loCatId="cycl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D02FFAC8-80F1-499F-8131-A544A57C678E}">
      <dgm:prSet phldrT="[Text]"/>
      <dgm:spPr/>
      <dgm:t>
        <a:bodyPr/>
        <a:lstStyle/>
        <a:p>
          <a:r>
            <a:rPr lang="sr-Cyrl-RS" dirty="0"/>
            <a:t>Утицај на климатске промене </a:t>
          </a:r>
          <a:endParaRPr lang="en-US" dirty="0"/>
        </a:p>
      </dgm:t>
    </dgm:pt>
    <dgm:pt modelId="{BA69521D-C1EA-4820-95D2-2E53999637D9}" type="parTrans" cxnId="{7976EC0D-7A82-4E85-9706-470A05722A6B}">
      <dgm:prSet/>
      <dgm:spPr/>
      <dgm:t>
        <a:bodyPr/>
        <a:lstStyle/>
        <a:p>
          <a:endParaRPr lang="en-US"/>
        </a:p>
      </dgm:t>
    </dgm:pt>
    <dgm:pt modelId="{A72361E0-6FF9-425B-A753-06818748A591}" type="sibTrans" cxnId="{7976EC0D-7A82-4E85-9706-470A05722A6B}">
      <dgm:prSet/>
      <dgm:spPr/>
      <dgm:t>
        <a:bodyPr/>
        <a:lstStyle/>
        <a:p>
          <a:endParaRPr lang="en-US"/>
        </a:p>
      </dgm:t>
    </dgm:pt>
    <dgm:pt modelId="{B5822370-2DA2-43BF-8E4C-F2C7DEFFD50D}">
      <dgm:prSet phldrT="[Text]"/>
      <dgm:spPr/>
      <dgm:t>
        <a:bodyPr/>
        <a:lstStyle/>
        <a:p>
          <a:r>
            <a:rPr lang="sr-Cyrl-RS" dirty="0"/>
            <a:t>Утицај климатских промена </a:t>
          </a:r>
          <a:endParaRPr lang="en-US" dirty="0"/>
        </a:p>
      </dgm:t>
    </dgm:pt>
    <dgm:pt modelId="{1942CAE0-DBEC-490D-A33A-A4D483FFEDBB}" type="parTrans" cxnId="{3FC2E703-C03C-4623-8960-9EC539137DE5}">
      <dgm:prSet/>
      <dgm:spPr/>
      <dgm:t>
        <a:bodyPr/>
        <a:lstStyle/>
        <a:p>
          <a:endParaRPr lang="en-US"/>
        </a:p>
      </dgm:t>
    </dgm:pt>
    <dgm:pt modelId="{6B542316-876C-4D93-A643-C54EB57CF31F}" type="sibTrans" cxnId="{3FC2E703-C03C-4623-8960-9EC539137DE5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0AAA2948-6170-435F-85F4-ACFC8D30FB3A}" type="pres">
      <dgm:prSet presAssocID="{4010354B-8B57-40A2-BB4E-1D3AB3935A8B}" presName="Name0" presStyleCnt="0">
        <dgm:presLayoutVars>
          <dgm:dir/>
          <dgm:resizeHandles val="exact"/>
        </dgm:presLayoutVars>
      </dgm:prSet>
      <dgm:spPr/>
    </dgm:pt>
    <dgm:pt modelId="{854138CD-8E23-4F14-BD54-69489262324D}" type="pres">
      <dgm:prSet presAssocID="{D02FFAC8-80F1-499F-8131-A544A57C678E}" presName="node" presStyleLbl="node1" presStyleIdx="0" presStyleCnt="2" custScaleX="197384" custScaleY="161168">
        <dgm:presLayoutVars>
          <dgm:bulletEnabled val="1"/>
        </dgm:presLayoutVars>
      </dgm:prSet>
      <dgm:spPr/>
    </dgm:pt>
    <dgm:pt modelId="{52B00254-CD3A-4DBD-9995-0A8515165CF7}" type="pres">
      <dgm:prSet presAssocID="{A72361E0-6FF9-425B-A753-06818748A591}" presName="sibTrans" presStyleLbl="sibTrans2D1" presStyleIdx="0" presStyleCnt="2"/>
      <dgm:spPr/>
    </dgm:pt>
    <dgm:pt modelId="{6EBE4438-E48F-4D40-9B6C-7381E7838A33}" type="pres">
      <dgm:prSet presAssocID="{A72361E0-6FF9-425B-A753-06818748A591}" presName="connectorText" presStyleLbl="sibTrans2D1" presStyleIdx="0" presStyleCnt="2"/>
      <dgm:spPr/>
    </dgm:pt>
    <dgm:pt modelId="{B846B9F7-B6AD-425A-89A6-7EC3A8E221EE}" type="pres">
      <dgm:prSet presAssocID="{B5822370-2DA2-43BF-8E4C-F2C7DEFFD50D}" presName="node" presStyleLbl="node1" presStyleIdx="1" presStyleCnt="2" custScaleX="199081" custScaleY="154946">
        <dgm:presLayoutVars>
          <dgm:bulletEnabled val="1"/>
        </dgm:presLayoutVars>
      </dgm:prSet>
      <dgm:spPr/>
    </dgm:pt>
    <dgm:pt modelId="{6A849F94-4812-40BC-AE79-000881B0A571}" type="pres">
      <dgm:prSet presAssocID="{6B542316-876C-4D93-A643-C54EB57CF31F}" presName="sibTrans" presStyleLbl="sibTrans2D1" presStyleIdx="1" presStyleCnt="2" custLinFactNeighborX="4394" custLinFactNeighborY="-2424"/>
      <dgm:spPr/>
    </dgm:pt>
    <dgm:pt modelId="{FFD51CE3-EF62-4058-A123-12F341951848}" type="pres">
      <dgm:prSet presAssocID="{6B542316-876C-4D93-A643-C54EB57CF31F}" presName="connectorText" presStyleLbl="sibTrans2D1" presStyleIdx="1" presStyleCnt="2"/>
      <dgm:spPr/>
    </dgm:pt>
  </dgm:ptLst>
  <dgm:cxnLst>
    <dgm:cxn modelId="{3FC2E703-C03C-4623-8960-9EC539137DE5}" srcId="{4010354B-8B57-40A2-BB4E-1D3AB3935A8B}" destId="{B5822370-2DA2-43BF-8E4C-F2C7DEFFD50D}" srcOrd="1" destOrd="0" parTransId="{1942CAE0-DBEC-490D-A33A-A4D483FFEDBB}" sibTransId="{6B542316-876C-4D93-A643-C54EB57CF31F}"/>
    <dgm:cxn modelId="{7976EC0D-7A82-4E85-9706-470A05722A6B}" srcId="{4010354B-8B57-40A2-BB4E-1D3AB3935A8B}" destId="{D02FFAC8-80F1-499F-8131-A544A57C678E}" srcOrd="0" destOrd="0" parTransId="{BA69521D-C1EA-4820-95D2-2E53999637D9}" sibTransId="{A72361E0-6FF9-425B-A753-06818748A591}"/>
    <dgm:cxn modelId="{1B09ED82-68F1-464C-A881-9CDC9C7AC9B2}" type="presOf" srcId="{A72361E0-6FF9-425B-A753-06818748A591}" destId="{52B00254-CD3A-4DBD-9995-0A8515165CF7}" srcOrd="0" destOrd="0" presId="urn:microsoft.com/office/officeart/2005/8/layout/cycle7"/>
    <dgm:cxn modelId="{E2954E96-A00F-48E6-87D9-1CF4BF2195ED}" type="presOf" srcId="{6B542316-876C-4D93-A643-C54EB57CF31F}" destId="{FFD51CE3-EF62-4058-A123-12F341951848}" srcOrd="1" destOrd="0" presId="urn:microsoft.com/office/officeart/2005/8/layout/cycle7"/>
    <dgm:cxn modelId="{937A92AE-6BB8-400D-ACA4-3E2910F2F631}" type="presOf" srcId="{B5822370-2DA2-43BF-8E4C-F2C7DEFFD50D}" destId="{B846B9F7-B6AD-425A-89A6-7EC3A8E221EE}" srcOrd="0" destOrd="0" presId="urn:microsoft.com/office/officeart/2005/8/layout/cycle7"/>
    <dgm:cxn modelId="{28A501C1-99D6-4396-9BE8-F6BEA5F76E69}" type="presOf" srcId="{4010354B-8B57-40A2-BB4E-1D3AB3935A8B}" destId="{0AAA2948-6170-435F-85F4-ACFC8D30FB3A}" srcOrd="0" destOrd="0" presId="urn:microsoft.com/office/officeart/2005/8/layout/cycle7"/>
    <dgm:cxn modelId="{1379B5DF-30BE-4DFF-B526-9342D33DFA9B}" type="presOf" srcId="{D02FFAC8-80F1-499F-8131-A544A57C678E}" destId="{854138CD-8E23-4F14-BD54-69489262324D}" srcOrd="0" destOrd="0" presId="urn:microsoft.com/office/officeart/2005/8/layout/cycle7"/>
    <dgm:cxn modelId="{89A42CE3-F09E-459C-B00C-B368E9763C73}" type="presOf" srcId="{6B542316-876C-4D93-A643-C54EB57CF31F}" destId="{6A849F94-4812-40BC-AE79-000881B0A571}" srcOrd="0" destOrd="0" presId="urn:microsoft.com/office/officeart/2005/8/layout/cycle7"/>
    <dgm:cxn modelId="{4ABA0AFC-0917-410A-AAAA-BB7AE65926F0}" type="presOf" srcId="{A72361E0-6FF9-425B-A753-06818748A591}" destId="{6EBE4438-E48F-4D40-9B6C-7381E7838A33}" srcOrd="1" destOrd="0" presId="urn:microsoft.com/office/officeart/2005/8/layout/cycle7"/>
    <dgm:cxn modelId="{87B46B2A-4CFF-4600-B631-6B3645A84DF7}" type="presParOf" srcId="{0AAA2948-6170-435F-85F4-ACFC8D30FB3A}" destId="{854138CD-8E23-4F14-BD54-69489262324D}" srcOrd="0" destOrd="0" presId="urn:microsoft.com/office/officeart/2005/8/layout/cycle7"/>
    <dgm:cxn modelId="{E6417DF1-EFD8-4241-9EA6-91A72FD5A66F}" type="presParOf" srcId="{0AAA2948-6170-435F-85F4-ACFC8D30FB3A}" destId="{52B00254-CD3A-4DBD-9995-0A8515165CF7}" srcOrd="1" destOrd="0" presId="urn:microsoft.com/office/officeart/2005/8/layout/cycle7"/>
    <dgm:cxn modelId="{7C7A1DDA-C060-4F7A-82B9-30A388AD28CC}" type="presParOf" srcId="{52B00254-CD3A-4DBD-9995-0A8515165CF7}" destId="{6EBE4438-E48F-4D40-9B6C-7381E7838A33}" srcOrd="0" destOrd="0" presId="urn:microsoft.com/office/officeart/2005/8/layout/cycle7"/>
    <dgm:cxn modelId="{C0DCFE73-EACD-4348-9B75-DE7F6AFD394A}" type="presParOf" srcId="{0AAA2948-6170-435F-85F4-ACFC8D30FB3A}" destId="{B846B9F7-B6AD-425A-89A6-7EC3A8E221EE}" srcOrd="2" destOrd="0" presId="urn:microsoft.com/office/officeart/2005/8/layout/cycle7"/>
    <dgm:cxn modelId="{4B786EA7-AC41-4B75-A533-1E446C0877B4}" type="presParOf" srcId="{0AAA2948-6170-435F-85F4-ACFC8D30FB3A}" destId="{6A849F94-4812-40BC-AE79-000881B0A571}" srcOrd="3" destOrd="0" presId="urn:microsoft.com/office/officeart/2005/8/layout/cycle7"/>
    <dgm:cxn modelId="{64240E5C-AD97-4AAB-BE0C-9701C5960051}" type="presParOf" srcId="{6A849F94-4812-40BC-AE79-000881B0A571}" destId="{FFD51CE3-EF62-4058-A123-12F341951848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4138CD-8E23-4F14-BD54-69489262324D}">
      <dsp:nvSpPr>
        <dsp:cNvPr id="0" name=""/>
        <dsp:cNvSpPr/>
      </dsp:nvSpPr>
      <dsp:spPr>
        <a:xfrm>
          <a:off x="2663286" y="-377819"/>
          <a:ext cx="5189027" cy="211847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4200" kern="1200" dirty="0"/>
            <a:t>Утицај на климатске промене </a:t>
          </a:r>
          <a:endParaRPr lang="en-US" sz="4200" kern="1200" dirty="0"/>
        </a:p>
      </dsp:txBody>
      <dsp:txXfrm>
        <a:off x="2725334" y="-315771"/>
        <a:ext cx="5064931" cy="1994376"/>
      </dsp:txXfrm>
    </dsp:sp>
    <dsp:sp modelId="{52B00254-CD3A-4DBD-9995-0A8515165CF7}">
      <dsp:nvSpPr>
        <dsp:cNvPr id="0" name=""/>
        <dsp:cNvSpPr/>
      </dsp:nvSpPr>
      <dsp:spPr>
        <a:xfrm rot="5400000">
          <a:off x="4877073" y="1986532"/>
          <a:ext cx="761452" cy="46005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5015090" y="2078543"/>
        <a:ext cx="485418" cy="276035"/>
      </dsp:txXfrm>
    </dsp:sp>
    <dsp:sp modelId="{B846B9F7-B6AD-425A-89A6-7EC3A8E221EE}">
      <dsp:nvSpPr>
        <dsp:cNvPr id="0" name=""/>
        <dsp:cNvSpPr/>
      </dsp:nvSpPr>
      <dsp:spPr>
        <a:xfrm>
          <a:off x="2640979" y="2692469"/>
          <a:ext cx="5233640" cy="20366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4200" kern="1200" dirty="0"/>
            <a:t>Утицај климатских промена </a:t>
          </a:r>
          <a:endParaRPr lang="en-US" sz="4200" kern="1200" dirty="0"/>
        </a:p>
      </dsp:txBody>
      <dsp:txXfrm>
        <a:off x="2700632" y="2752122"/>
        <a:ext cx="5114334" cy="1917381"/>
      </dsp:txXfrm>
    </dsp:sp>
    <dsp:sp modelId="{6A849F94-4812-40BC-AE79-000881B0A571}">
      <dsp:nvSpPr>
        <dsp:cNvPr id="0" name=""/>
        <dsp:cNvSpPr/>
      </dsp:nvSpPr>
      <dsp:spPr>
        <a:xfrm rot="16200000">
          <a:off x="4910531" y="1975380"/>
          <a:ext cx="761452" cy="460057"/>
        </a:xfrm>
        <a:prstGeom prst="leftRigh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5048548" y="2067391"/>
        <a:ext cx="485418" cy="2760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D53B55-EA32-4AE7-A50F-593518A953F8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8BD89-A85C-4347-B103-27916069B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312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CA5B008-0300-494D-8CC7-50F4AE8D4D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35618AC-FCE5-9545-A06C-F73B94FCF4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5082" y="3031435"/>
            <a:ext cx="10831144" cy="1022224"/>
          </a:xfrm>
          <a:prstGeom prst="rect">
            <a:avLst/>
          </a:prstGeo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9972E17F-73DC-4E47-B357-39CB55DCC1A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15082" y="4053659"/>
            <a:ext cx="7825947" cy="625474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DEF2F31D-0BDC-F549-9C33-1362DE75CE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75308" y="456106"/>
            <a:ext cx="639857" cy="129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888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4537C3-8C67-D940-A567-1C8EDCF826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5ED03D8C-1934-6041-89AB-D85CD623D8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86898" y="2190236"/>
            <a:ext cx="1218203" cy="246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891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DEB64-C0C7-6C43-B1A2-51C21FE16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635" y="88279"/>
            <a:ext cx="10515600" cy="10050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65FCF-499D-6E45-B3AF-F414ABF505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9772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621F9-4398-B14F-B02F-EFA3BCAC7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C7F5E4-EAD3-8B42-9885-D7319185C8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82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09CEA-A734-4A44-92E3-56758F5C5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635" y="88279"/>
            <a:ext cx="10515600" cy="10050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AA4D1F-F0BD-8B43-9624-DE52BC95A2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626995-C0D3-1C4D-B316-C55A678E7B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25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3F0D6-21E2-AD40-ADB2-86E6C0E8D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4DB3F4-A41E-B74E-81FF-2CE011381D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FB1B4E-770D-634E-8CC9-C8F7CDB0E1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71D713-21DD-7344-87D9-DD08DE3102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333EC3E-0F82-FA49-928B-1093BF6AB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635" y="88279"/>
            <a:ext cx="10515600" cy="10050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1894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0183A-87FA-904B-B8FC-31D5F4DD7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635" y="88279"/>
            <a:ext cx="10515600" cy="10050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15292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7742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F9904-060E-9243-9D0A-72C1077A0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52638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642856-C495-1740-834F-9EEB4CA778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526381"/>
            <a:ext cx="3932237" cy="434260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0592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4DC307-33D6-2F4C-BE6C-9B3D37B57E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580322"/>
            <a:ext cx="6172200" cy="428072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6DAB67-A291-1945-B3C2-A6150D8EC8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580322"/>
            <a:ext cx="3932237" cy="428866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6869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0B126BB-C052-2B43-864C-1221AD1D486E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11684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65A9E4-E614-D84D-9314-C67550366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D6AA1CD7-E794-3B4E-9D32-982B035D3E8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396870" y="92933"/>
            <a:ext cx="494011" cy="1000372"/>
          </a:xfrm>
          <a:prstGeom prst="rect">
            <a:avLst/>
          </a:prstGeom>
        </p:spPr>
      </p:pic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1958FA5-E4DB-B34C-9943-858EA1512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96" y="248478"/>
            <a:ext cx="10515600" cy="8105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070596-D987-644D-87F0-1FF9E4EF055A}"/>
              </a:ext>
            </a:extLst>
          </p:cNvPr>
          <p:cNvSpPr txBox="1"/>
          <p:nvPr userDrawn="1"/>
        </p:nvSpPr>
        <p:spPr>
          <a:xfrm>
            <a:off x="7820687" y="6513183"/>
            <a:ext cx="39458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chemeClr val="tx1">
                    <a:alpha val="75000"/>
                  </a:schemeClr>
                </a:solidFill>
              </a:rPr>
              <a:t>UNITED NATIONS DEVELOPMENT PROGRAMME</a:t>
            </a:r>
          </a:p>
        </p:txBody>
      </p:sp>
    </p:spTree>
    <p:extLst>
      <p:ext uri="{BB962C8B-B14F-4D97-AF65-F5344CB8AC3E}">
        <p14:creationId xmlns:p14="http://schemas.microsoft.com/office/powerpoint/2010/main" val="3655933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598F7-78D3-4440-8354-5D334745FF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3728" y="3575572"/>
            <a:ext cx="10831144" cy="1022224"/>
          </a:xfrm>
        </p:spPr>
        <p:txBody>
          <a:bodyPr>
            <a:noAutofit/>
          </a:bodyPr>
          <a:lstStyle/>
          <a:p>
            <a:pPr algn="ctr"/>
            <a:r>
              <a:rPr lang="sr-Cyrl-RS" sz="3200" dirty="0"/>
              <a:t>Инфраструктура и </a:t>
            </a:r>
            <a:r>
              <a:rPr lang="sr-Latn-RS" sz="3200" dirty="0"/>
              <a:t>климатск</a:t>
            </a:r>
            <a:r>
              <a:rPr lang="sr-Cyrl-RS" sz="3200" dirty="0"/>
              <a:t>е</a:t>
            </a:r>
            <a:r>
              <a:rPr lang="sr-Latn-RS" sz="3200" dirty="0"/>
              <a:t> промен</a:t>
            </a:r>
            <a:r>
              <a:rPr lang="sr-Cyrl-RS" sz="3200" dirty="0"/>
              <a:t>е</a:t>
            </a:r>
            <a:br>
              <a:rPr lang="sr-Latn-RS" sz="3200" dirty="0"/>
            </a:br>
            <a:br>
              <a:rPr lang="sr-Latn-RS" sz="3200" dirty="0"/>
            </a:br>
            <a:r>
              <a:rPr lang="ru-RU" sz="2400" b="0" i="1" dirty="0"/>
              <a:t>Данијела Божанић</a:t>
            </a:r>
            <a:br>
              <a:rPr lang="ru-RU" sz="2400" b="0" i="1" dirty="0"/>
            </a:br>
            <a:br>
              <a:rPr lang="ru-RU" sz="3200" dirty="0"/>
            </a:br>
            <a:br>
              <a:rPr lang="sr-Latn-RS" sz="3200" dirty="0"/>
            </a:br>
            <a:r>
              <a:rPr lang="en-US" sz="2000" b="0" i="1" dirty="0"/>
              <a:t>“</a:t>
            </a:r>
            <a:r>
              <a:rPr lang="sr-Cyrl-RS" sz="2000" b="0" i="1" dirty="0"/>
              <a:t>Н</a:t>
            </a:r>
            <a:r>
              <a:rPr lang="en-US" sz="2000" b="0" i="1" dirty="0"/>
              <a:t>АП </a:t>
            </a:r>
            <a:r>
              <a:rPr lang="en-US" sz="2000" b="0" i="1" dirty="0" err="1"/>
              <a:t>консултације</a:t>
            </a:r>
            <a:r>
              <a:rPr lang="en-US" sz="2000" b="0" i="1" dirty="0"/>
              <a:t> – </a:t>
            </a:r>
            <a:r>
              <a:rPr lang="en-US" sz="2000" b="0" i="1" dirty="0" err="1"/>
              <a:t>јачање</a:t>
            </a:r>
            <a:r>
              <a:rPr lang="en-US" sz="2000" b="0" i="1" dirty="0"/>
              <a:t> </a:t>
            </a:r>
            <a:r>
              <a:rPr lang="en-US" sz="2000" b="0" i="1" dirty="0" err="1"/>
              <a:t>капацитета</a:t>
            </a:r>
            <a:r>
              <a:rPr lang="en-US" sz="2000" b="0" i="1" dirty="0"/>
              <a:t> </a:t>
            </a:r>
            <a:r>
              <a:rPr lang="en-US" sz="2000" b="0" i="1" dirty="0" err="1"/>
              <a:t>за</a:t>
            </a:r>
            <a:r>
              <a:rPr lang="en-US" sz="2000" b="0" i="1" dirty="0"/>
              <a:t> </a:t>
            </a:r>
            <a:r>
              <a:rPr lang="en-US" sz="2000" b="0" i="1" dirty="0" err="1"/>
              <a:t>планирање</a:t>
            </a:r>
            <a:r>
              <a:rPr lang="en-US" sz="2000" b="0" i="1" dirty="0"/>
              <a:t> </a:t>
            </a:r>
            <a:r>
              <a:rPr lang="en-US" sz="2000" b="0" i="1" dirty="0" err="1"/>
              <a:t>националних</a:t>
            </a:r>
            <a:r>
              <a:rPr lang="en-US" sz="2000" b="0" i="1" dirty="0"/>
              <a:t> </a:t>
            </a:r>
            <a:r>
              <a:rPr lang="en-US" sz="2000" b="0" i="1" dirty="0" err="1"/>
              <a:t>мера</a:t>
            </a:r>
            <a:r>
              <a:rPr lang="en-US" sz="2000" b="0" i="1" dirty="0"/>
              <a:t> </a:t>
            </a:r>
            <a:r>
              <a:rPr lang="en-US" sz="2000" b="0" i="1" dirty="0" err="1"/>
              <a:t>прилагођавања</a:t>
            </a:r>
            <a:r>
              <a:rPr lang="en-US" sz="2000" b="0" i="1" dirty="0"/>
              <a:t> </a:t>
            </a:r>
            <a:r>
              <a:rPr lang="en-US" sz="2000" b="0" i="1" dirty="0" err="1"/>
              <a:t>на</a:t>
            </a:r>
            <a:r>
              <a:rPr lang="en-US" sz="2000" b="0" i="1" dirty="0"/>
              <a:t> </a:t>
            </a:r>
            <a:r>
              <a:rPr lang="en-US" sz="2000" b="0" i="1" dirty="0" err="1"/>
              <a:t>измењене</a:t>
            </a:r>
            <a:r>
              <a:rPr lang="en-US" sz="2000" b="0" i="1" dirty="0"/>
              <a:t> </a:t>
            </a:r>
            <a:r>
              <a:rPr lang="en-US" sz="2000" b="0" i="1" dirty="0" err="1"/>
              <a:t>климатске</a:t>
            </a:r>
            <a:r>
              <a:rPr lang="en-US" sz="2000" b="0" i="1" dirty="0"/>
              <a:t> </a:t>
            </a:r>
            <a:r>
              <a:rPr lang="en-US" sz="2000" b="0" i="1" dirty="0" err="1"/>
              <a:t>услове</a:t>
            </a:r>
            <a:r>
              <a:rPr lang="en-US" sz="2000" b="0" i="1" dirty="0"/>
              <a:t>”</a:t>
            </a:r>
            <a:endParaRPr lang="en-US" sz="2000" b="0" i="1" dirty="0">
              <a:latin typeface="Myriad Pro" panose="020B0503030403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FA26AB-8DB2-C94A-8178-0FB61847F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70395" y="4397074"/>
            <a:ext cx="4184073" cy="625474"/>
          </a:xfrm>
        </p:spPr>
        <p:txBody>
          <a:bodyPr>
            <a:normAutofit/>
          </a:bodyPr>
          <a:lstStyle/>
          <a:p>
            <a:r>
              <a:rPr lang="sr-Latn-RS" sz="2000" i="1" dirty="0">
                <a:latin typeface="+mj-lt"/>
              </a:rPr>
              <a:t>2. </a:t>
            </a:r>
            <a:r>
              <a:rPr lang="sr-Cyrl-RS" sz="2000" i="1" dirty="0">
                <a:latin typeface="+mj-lt"/>
              </a:rPr>
              <a:t>новембар</a:t>
            </a:r>
            <a:r>
              <a:rPr lang="en-US" sz="2000" i="1" dirty="0">
                <a:latin typeface="+mj-lt"/>
              </a:rPr>
              <a:t> 2020 @ zoom</a:t>
            </a:r>
          </a:p>
        </p:txBody>
      </p:sp>
      <p:pic>
        <p:nvPicPr>
          <p:cNvPr id="9" name="Picture 8" descr="Резултат слика за gcf">
            <a:extLst>
              <a:ext uri="{FF2B5EF4-FFF2-40B4-BE49-F238E27FC236}">
                <a16:creationId xmlns:a16="http://schemas.microsoft.com/office/drawing/2014/main" id="{6E94E8A5-3624-4AE5-A6FE-6F7284FDA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44" y="472096"/>
            <a:ext cx="1575276" cy="1084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2683" y="472096"/>
            <a:ext cx="1226634" cy="13427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8A455E2-72FA-4168-92A0-0758B7162CFD}"/>
              </a:ext>
            </a:extLst>
          </p:cNvPr>
          <p:cNvSpPr txBox="1"/>
          <p:nvPr/>
        </p:nvSpPr>
        <p:spPr>
          <a:xfrm>
            <a:off x="427444" y="5953165"/>
            <a:ext cx="11527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solidFill>
                  <a:srgbClr val="0070C0"/>
                </a:solidFill>
              </a:rPr>
              <a:t>” </a:t>
            </a:r>
            <a:r>
              <a:rPr lang="en-US" sz="1200" i="1" dirty="0">
                <a:solidFill>
                  <a:srgbClr val="0070C0"/>
                </a:solidFill>
                <a:latin typeface="+mj-lt"/>
              </a:rPr>
              <a:t>Advancing medium and long-term adaptation planning in the Republic of Serbia – NAP” project is funded by Green Climate Fund (GCF) and implemented by UNDP, in partnership with the Ministry of Agriculture, Forestry and Water Management</a:t>
            </a:r>
          </a:p>
        </p:txBody>
      </p:sp>
    </p:spTree>
    <p:extLst>
      <p:ext uri="{BB962C8B-B14F-4D97-AF65-F5344CB8AC3E}">
        <p14:creationId xmlns:p14="http://schemas.microsoft.com/office/powerpoint/2010/main" val="2305984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ЕУ Зелени договор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535" y="1223459"/>
            <a:ext cx="11127059" cy="5712600"/>
          </a:xfrm>
        </p:spPr>
        <p:txBody>
          <a:bodyPr>
            <a:normAutofit/>
          </a:bodyPr>
          <a:lstStyle/>
          <a:p>
            <a:pPr algn="just"/>
            <a:r>
              <a:rPr lang="sr-Cyrl-RS" sz="2400" dirty="0"/>
              <a:t>Стратегија развоја ЕУ - одрживу, модерну, конкурентну и економију засновану на ефикасном коришћењу ресурса</a:t>
            </a:r>
            <a:endParaRPr lang="sr-Latn-RS" sz="2400" dirty="0"/>
          </a:p>
          <a:p>
            <a:pPr algn="just"/>
            <a:r>
              <a:rPr lang="sr-Cyrl-RS" sz="2400" dirty="0"/>
              <a:t>Амбиција ЕК: </a:t>
            </a:r>
            <a:r>
              <a:rPr lang="sr-Cyrl-RS" sz="2400" b="1" dirty="0">
                <a:solidFill>
                  <a:srgbClr val="FF0000"/>
                </a:solidFill>
              </a:rPr>
              <a:t>климатски неутрални</a:t>
            </a:r>
            <a:r>
              <a:rPr lang="sr-Cyrl-RS" sz="2400" dirty="0">
                <a:solidFill>
                  <a:srgbClr val="FF0000"/>
                </a:solidFill>
              </a:rPr>
              <a:t> </a:t>
            </a:r>
            <a:r>
              <a:rPr lang="sr-Cyrl-RS" sz="2400" b="1" dirty="0">
                <a:solidFill>
                  <a:srgbClr val="FF0000"/>
                </a:solidFill>
              </a:rPr>
              <a:t>Европски континент!</a:t>
            </a:r>
            <a:r>
              <a:rPr lang="sr-Cyrl-RS" sz="2400" dirty="0">
                <a:solidFill>
                  <a:srgbClr val="FF0000"/>
                </a:solidFill>
              </a:rPr>
              <a:t>  </a:t>
            </a:r>
            <a:endParaRPr lang="sr-Latn-RS" sz="2400" dirty="0">
              <a:solidFill>
                <a:srgbClr val="FF0000"/>
              </a:solidFill>
            </a:endParaRPr>
          </a:p>
          <a:p>
            <a:pPr lvl="0" algn="just"/>
            <a:r>
              <a:rPr lang="sr-Cyrl-RS" sz="2400" dirty="0"/>
              <a:t>2050. године угљенично</a:t>
            </a:r>
            <a:r>
              <a:rPr lang="en-US" sz="2400" dirty="0"/>
              <a:t>/</a:t>
            </a:r>
            <a:r>
              <a:rPr lang="sr-Cyrl-RS" sz="2400" dirty="0"/>
              <a:t>климатски неутрална (сума емисија и уклоњених ГХГ путем понора једнака је 0) и смањење емисија од 50-55% у 2030. години у односу на </a:t>
            </a:r>
            <a:r>
              <a:rPr lang="sr-Cyrl-RS" sz="2400" dirty="0">
                <a:solidFill>
                  <a:srgbClr val="FF0000"/>
                </a:solidFill>
              </a:rPr>
              <a:t>1990.</a:t>
            </a:r>
            <a:r>
              <a:rPr lang="sr-Cyrl-RS" sz="2400" dirty="0"/>
              <a:t> годину</a:t>
            </a:r>
            <a:endParaRPr lang="sr-Latn-RS" sz="2400" dirty="0"/>
          </a:p>
          <a:p>
            <a:pPr algn="just"/>
            <a:r>
              <a:rPr lang="sr-Cyrl-RS" sz="2400" dirty="0"/>
              <a:t>NECP – 5 стубова Енергетске заједнице, процену броја енергетски сиромашних домаћинстава, макроекономске параметре и утицаје планираних политика и мера на здравље, животну средину, расположиве капацитете и социјалне карактеристике друштва, у складу са дугорочном стратегијом ниско-угљеничног развоја </a:t>
            </a:r>
          </a:p>
          <a:p>
            <a:r>
              <a:rPr lang="en-US" dirty="0"/>
              <a:t>Just Transition Mechanism – </a:t>
            </a:r>
            <a:r>
              <a:rPr lang="sr-Cyrl-RS" dirty="0"/>
              <a:t>угрожени региони (производња из угља) 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285380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Таксе и стандарди 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279214"/>
            <a:ext cx="11171663" cy="5467273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sr-Cyrl-RS" dirty="0"/>
              <a:t>Угљенична такса на граници - конкурентност ЕУ привреде, а посебно оног дела који подлеже Систему трговине емисијама ЕУ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sr-Cyrl-RS" dirty="0"/>
              <a:t> Већ 2021. године - при увозу             </a:t>
            </a:r>
            <a:r>
              <a:rPr lang="sr-Cyrl-RS" dirty="0">
                <a:solidFill>
                  <a:srgbClr val="FF0000"/>
                </a:solidFill>
              </a:rPr>
              <a:t>Енергетски извори   </a:t>
            </a:r>
          </a:p>
          <a:p>
            <a:pPr marL="0" indent="0">
              <a:spcAft>
                <a:spcPts val="1200"/>
              </a:spcAft>
              <a:buClr>
                <a:srgbClr val="FF0000"/>
              </a:buClr>
              <a:buNone/>
            </a:pPr>
            <a:r>
              <a:rPr lang="sr-Cyrl-RS" dirty="0">
                <a:solidFill>
                  <a:srgbClr val="FF0000"/>
                </a:solidFill>
              </a:rPr>
              <a:t>							постају питање економије </a:t>
            </a:r>
          </a:p>
          <a:p>
            <a:pPr algn="just"/>
            <a:r>
              <a:rPr lang="sr-Cyrl-RS" dirty="0"/>
              <a:t>Заштита ЕУ пољопривредних произвођача и и потрошача: порекло пољопривредног производа, његова нутритивна вредност и </a:t>
            </a:r>
            <a:r>
              <a:rPr lang="sr-Cyrl-RS" dirty="0">
                <a:solidFill>
                  <a:srgbClr val="FF0000"/>
                </a:solidFill>
              </a:rPr>
              <a:t>негативни утицаји на животну средину који су настали у производном процесу</a:t>
            </a:r>
            <a:endParaRPr lang="sr-Cyrl-RS" dirty="0"/>
          </a:p>
          <a:p>
            <a:pPr>
              <a:spcAft>
                <a:spcPts val="600"/>
              </a:spcAft>
            </a:pPr>
            <a:r>
              <a:rPr lang="sr-Cyrl-RS" dirty="0"/>
              <a:t>Стратегија пољопривреде ЕУ - у функцији плана за постизање </a:t>
            </a:r>
            <a:r>
              <a:rPr lang="sr-Cyrl-RS" dirty="0">
                <a:solidFill>
                  <a:srgbClr val="FF0000"/>
                </a:solidFill>
              </a:rPr>
              <a:t>нултих нето емисија у ваздух, воду и земљиште </a:t>
            </a:r>
          </a:p>
          <a:p>
            <a:r>
              <a:rPr lang="sr-Cyrl-RS" dirty="0"/>
              <a:t>Могући механизми сарадње са земљама партнерима   </a:t>
            </a:r>
            <a:endParaRPr lang="sr-Latn-RS" dirty="0"/>
          </a:p>
        </p:txBody>
      </p:sp>
      <p:sp>
        <p:nvSpPr>
          <p:cNvPr id="6" name="Right Arrow 5"/>
          <p:cNvSpPr/>
          <p:nvPr/>
        </p:nvSpPr>
        <p:spPr>
          <a:xfrm>
            <a:off x="6223309" y="2470443"/>
            <a:ext cx="978408" cy="484632"/>
          </a:xfrm>
          <a:prstGeom prst="rightArrow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17904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552" y="-78989"/>
            <a:ext cx="11346204" cy="1005026"/>
          </a:xfrm>
        </p:spPr>
        <p:txBody>
          <a:bodyPr>
            <a:normAutofit/>
          </a:bodyPr>
          <a:lstStyle/>
          <a:p>
            <a:r>
              <a:rPr lang="sr-Cyrl-RS" sz="3200" dirty="0"/>
              <a:t>Економски и инвестициони план за Западни Балкан </a:t>
            </a:r>
            <a:endParaRPr lang="sr-Latn-R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Cyrl-RS" dirty="0"/>
              <a:t>До </a:t>
            </a:r>
            <a:r>
              <a:rPr lang="en-US" dirty="0"/>
              <a:t>EUR </a:t>
            </a:r>
            <a:r>
              <a:rPr lang="sr-Cyrl-RS" dirty="0"/>
              <a:t>14</a:t>
            </a:r>
            <a:r>
              <a:rPr lang="en-US" dirty="0"/>
              <a:t> </a:t>
            </a:r>
            <a:r>
              <a:rPr lang="sr-Cyrl-RS" dirty="0"/>
              <a:t>милијарди </a:t>
            </a:r>
            <a:r>
              <a:rPr lang="en-US" dirty="0"/>
              <a:t>IPA III </a:t>
            </a:r>
            <a:r>
              <a:rPr lang="sr-Cyrl-RS" dirty="0"/>
              <a:t>за период</a:t>
            </a:r>
            <a:r>
              <a:rPr lang="en-US" dirty="0"/>
              <a:t> 2021-2027</a:t>
            </a:r>
            <a:r>
              <a:rPr lang="sr-Cyrl-RS" dirty="0"/>
              <a:t>.</a:t>
            </a:r>
          </a:p>
          <a:p>
            <a:r>
              <a:rPr lang="en-US" dirty="0"/>
              <a:t>Western Balkans Guarantee facility </a:t>
            </a:r>
            <a:r>
              <a:rPr lang="sr-Cyrl-RS" dirty="0"/>
              <a:t>– потенцијално повећање инвестиција до </a:t>
            </a:r>
            <a:r>
              <a:rPr lang="en-US" dirty="0"/>
              <a:t>EUR 20 </a:t>
            </a:r>
            <a:r>
              <a:rPr lang="sr-Cyrl-RS" dirty="0"/>
              <a:t>милијарди </a:t>
            </a:r>
          </a:p>
          <a:p>
            <a:r>
              <a:rPr lang="sr-Cyrl-RS" dirty="0"/>
              <a:t>Спремност на реформу и усклађивање са циљевима</a:t>
            </a:r>
            <a:r>
              <a:rPr lang="en-US" dirty="0"/>
              <a:t>/</a:t>
            </a:r>
            <a:r>
              <a:rPr lang="sr-Cyrl-RS" dirty="0"/>
              <a:t>угљенична односно климатска неутралост</a:t>
            </a:r>
          </a:p>
          <a:p>
            <a:r>
              <a:rPr lang="sr-Cyrl-RS" dirty="0"/>
              <a:t>Пројекти у области дигитализације, транспорта, енергетске транзиције и животне средине, да буду завршени до 2024. </a:t>
            </a:r>
          </a:p>
          <a:p>
            <a:r>
              <a:rPr lang="sr-Cyrl-RS" dirty="0"/>
              <a:t>Кључна подршка у сектору енергетике: декарбонизација</a:t>
            </a:r>
          </a:p>
          <a:p>
            <a:pPr marL="0" indent="0">
              <a:buNone/>
            </a:pPr>
            <a:r>
              <a:rPr lang="sr-Cyrl-RS" dirty="0"/>
              <a:t> 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4205993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Потенцијали сарадње 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9147"/>
            <a:ext cx="10515600" cy="4876258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1200"/>
              </a:spcAft>
            </a:pPr>
            <a:r>
              <a:rPr lang="sr-Cyrl-RS" dirty="0"/>
              <a:t>Успостављена: </a:t>
            </a:r>
            <a:r>
              <a:rPr lang="en-US" dirty="0"/>
              <a:t>“Coal regions in transition platform in the Western Balkans and Ukraine” </a:t>
            </a:r>
            <a:r>
              <a:rPr lang="sr-Cyrl-RS" dirty="0"/>
              <a:t>– прелазак на гас</a:t>
            </a:r>
          </a:p>
          <a:p>
            <a:pPr>
              <a:spcAft>
                <a:spcPts val="1200"/>
              </a:spcAft>
            </a:pPr>
            <a:r>
              <a:rPr lang="sr-Cyrl-RS" dirty="0"/>
              <a:t>Унапређење, пре свега, железничке инфраструктуре, одрживог саобраћаја и климатски отпорне саобраћајне мреже</a:t>
            </a:r>
          </a:p>
          <a:p>
            <a:pPr>
              <a:spcAft>
                <a:spcPts val="1200"/>
              </a:spcAft>
            </a:pPr>
            <a:r>
              <a:rPr lang="sr-Cyrl-RS" dirty="0"/>
              <a:t>Саобраћајна инфраструктура за Србију: аутопут и пруга Београд – Приштина </a:t>
            </a:r>
          </a:p>
          <a:p>
            <a:pPr>
              <a:spcAft>
                <a:spcPts val="1200"/>
              </a:spcAft>
            </a:pPr>
            <a:r>
              <a:rPr lang="sr-Cyrl-RS" dirty="0"/>
              <a:t>ОИЕ: Албанија, Црна Гора, Косово, Северна Македонија</a:t>
            </a:r>
          </a:p>
          <a:p>
            <a:pPr>
              <a:spcAft>
                <a:spcPts val="1200"/>
              </a:spcAft>
            </a:pPr>
            <a:r>
              <a:rPr lang="sr-Cyrl-RS" dirty="0"/>
              <a:t>Декарбонизација: гасна интерконекција </a:t>
            </a:r>
          </a:p>
          <a:p>
            <a:pPr>
              <a:spcAft>
                <a:spcPts val="1200"/>
              </a:spcAft>
            </a:pPr>
            <a:r>
              <a:rPr lang="sr-Cyrl-RS" dirty="0"/>
              <a:t>Зградарство: нема конкретних предлога по земљама </a:t>
            </a:r>
          </a:p>
          <a:p>
            <a:pPr>
              <a:spcAft>
                <a:spcPts val="1200"/>
              </a:spcAft>
            </a:pPr>
            <a:r>
              <a:rPr lang="sr-Cyrl-RS" dirty="0"/>
              <a:t>Животна средина: отпад (регион) и отпадне воде (Србија)</a:t>
            </a:r>
          </a:p>
          <a:p>
            <a:pPr>
              <a:spcAft>
                <a:spcPts val="1200"/>
              </a:spcAft>
            </a:pPr>
            <a:r>
              <a:rPr lang="en-US" dirty="0"/>
              <a:t>50% </a:t>
            </a:r>
            <a:r>
              <a:rPr lang="sr-Cyrl-RS" dirty="0"/>
              <a:t>финансија у приватни сектор – иновације и зелени развој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550164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31649" y="2598235"/>
            <a:ext cx="10515600" cy="1371377"/>
          </a:xfrm>
        </p:spPr>
        <p:txBody>
          <a:bodyPr/>
          <a:lstStyle/>
          <a:p>
            <a:pPr algn="ctr"/>
            <a:r>
              <a:rPr lang="sr-Cyrl-RS" dirty="0"/>
              <a:t>ЗАХВАЉУЈЕМ НА ПАЖЊИ!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51445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Аспекти утицаја </a:t>
            </a:r>
            <a:endParaRPr lang="sr-Latn-R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8650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530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1642" y="1958963"/>
            <a:ext cx="1004237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СЕКТОР	</a:t>
            </a:r>
            <a:r>
              <a:rPr lang="sr-Latn-RS" dirty="0"/>
              <a:t>                     E</a:t>
            </a:r>
            <a:r>
              <a:rPr lang="ru-RU" dirty="0"/>
              <a:t>фекти </a:t>
            </a:r>
            <a:r>
              <a:rPr lang="sr-Cyrl-RS" dirty="0"/>
              <a:t>поплаве 2014.</a:t>
            </a:r>
            <a:r>
              <a:rPr lang="ru-RU" dirty="0"/>
              <a:t> (у милионима евра)</a:t>
            </a:r>
          </a:p>
          <a:p>
            <a:r>
              <a:rPr lang="ru-RU" dirty="0"/>
              <a:t>	</a:t>
            </a:r>
            <a:r>
              <a:rPr lang="sr-Latn-RS" dirty="0"/>
              <a:t>                            </a:t>
            </a:r>
            <a:r>
              <a:rPr lang="ru-RU" dirty="0"/>
              <a:t>Штета	Губици	Укупно*</a:t>
            </a:r>
          </a:p>
          <a:p>
            <a:r>
              <a:rPr lang="ru-RU" dirty="0"/>
              <a:t>	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Пољопривреда	107,9	120,1	228,0</a:t>
            </a:r>
          </a:p>
          <a:p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	Производња	56,1	64,9	121,0</a:t>
            </a:r>
          </a:p>
          <a:p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	Трговина	169,6	55,2	224,8</a:t>
            </a:r>
          </a:p>
          <a:p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	Туризам</a:t>
            </a:r>
            <a:r>
              <a:rPr lang="sr-Latn-RS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	0,6	1,6	2,2</a:t>
            </a:r>
          </a:p>
          <a:p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	Рударство и </a:t>
            </a:r>
            <a:endParaRPr lang="sr-Latn-RS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sr-Latn-RS" dirty="0">
                <a:solidFill>
                  <a:schemeClr val="tx1">
                    <a:lumMod val="50000"/>
                  </a:schemeClr>
                </a:solidFill>
              </a:rPr>
              <a:t>               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енергетика</a:t>
            </a:r>
            <a:r>
              <a:rPr lang="sr-Latn-RS" dirty="0">
                <a:solidFill>
                  <a:schemeClr val="tx1">
                    <a:lumMod val="50000"/>
                  </a:schemeClr>
                </a:solidFill>
              </a:rPr>
              <a:t>    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</a:rPr>
              <a:t>	181,9	305,8	487,7</a:t>
            </a:r>
          </a:p>
          <a:p>
            <a:r>
              <a:rPr lang="ru-RU" dirty="0">
                <a:solidFill>
                  <a:srgbClr val="FF0000"/>
                </a:solidFill>
              </a:rPr>
              <a:t>Инфраструктура		117,3	74,8	192,1</a:t>
            </a:r>
          </a:p>
          <a:p>
            <a:r>
              <a:rPr lang="ru-RU" dirty="0">
                <a:solidFill>
                  <a:srgbClr val="FF0000"/>
                </a:solidFill>
              </a:rPr>
              <a:t>	Саобраћај	96,0	70,4	166,5</a:t>
            </a:r>
          </a:p>
          <a:p>
            <a:r>
              <a:rPr lang="ru-RU" dirty="0">
                <a:solidFill>
                  <a:srgbClr val="FF0000"/>
                </a:solidFill>
              </a:rPr>
              <a:t>	Комуникације	8,9	1,1	10,0</a:t>
            </a:r>
          </a:p>
          <a:p>
            <a:r>
              <a:rPr lang="ru-RU" dirty="0">
                <a:solidFill>
                  <a:srgbClr val="FF0000"/>
                </a:solidFill>
              </a:rPr>
              <a:t>	Водоснабдевање </a:t>
            </a:r>
            <a:endParaRPr lang="sr-Latn-RS" dirty="0">
              <a:solidFill>
                <a:srgbClr val="FF0000"/>
              </a:solidFill>
            </a:endParaRPr>
          </a:p>
          <a:p>
            <a:r>
              <a:rPr lang="sr-Latn-RS" dirty="0">
                <a:solidFill>
                  <a:srgbClr val="FF0000"/>
                </a:solidFill>
              </a:rPr>
              <a:t>               </a:t>
            </a:r>
            <a:r>
              <a:rPr lang="ru-RU" dirty="0">
                <a:solidFill>
                  <a:srgbClr val="FF0000"/>
                </a:solidFill>
              </a:rPr>
              <a:t>и чистоћа	12,4	</a:t>
            </a:r>
            <a:r>
              <a:rPr lang="sr-Latn-RS" dirty="0">
                <a:solidFill>
                  <a:srgbClr val="FF0000"/>
                </a:solidFill>
              </a:rPr>
              <a:t>  </a:t>
            </a:r>
            <a:r>
              <a:rPr lang="ru-RU" dirty="0">
                <a:solidFill>
                  <a:srgbClr val="FF0000"/>
                </a:solidFill>
              </a:rPr>
              <a:t>3,2	15,7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5981" y="2148481"/>
            <a:ext cx="3657600" cy="45585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5981" y="336167"/>
            <a:ext cx="3657600" cy="241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342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Суштина утицаја и одговора</a:t>
            </a:r>
            <a:endParaRPr lang="sr-Latn-R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360935"/>
            <a:ext cx="10515600" cy="5083658"/>
          </a:xfrm>
        </p:spPr>
        <p:txBody>
          <a:bodyPr>
            <a:normAutofit lnSpcReduction="10000"/>
          </a:bodyPr>
          <a:lstStyle/>
          <a:p>
            <a:pPr lvl="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sr-Cyrl-RS" dirty="0"/>
              <a:t>Привремен – плављење путева, пруга, објеката, домаћинстава, водовода, рудника, брже пропадање асфалта и слично</a:t>
            </a:r>
          </a:p>
          <a:p>
            <a:pPr lvl="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sr-Cyrl-RS" dirty="0"/>
              <a:t>Трајни – рушење објеката и водовода, система за пренос енергије и водоснабдевање, делова путне инфраструктуре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sr-Cyrl-RS" dirty="0"/>
              <a:t> Кључне активности:</a:t>
            </a:r>
            <a:endParaRPr lang="sr-Latn-RS" dirty="0"/>
          </a:p>
          <a:p>
            <a:pPr lvl="0"/>
            <a:r>
              <a:rPr lang="sr-Cyrl-RS" dirty="0"/>
              <a:t>Повећање отпорности инфраструктуре и система управљања</a:t>
            </a:r>
            <a:endParaRPr lang="sr-Latn-RS" dirty="0"/>
          </a:p>
          <a:p>
            <a:pPr lvl="0"/>
            <a:r>
              <a:rPr lang="sr-Cyrl-RS" dirty="0"/>
              <a:t>Укључење отпорности у стандарде изградње и одржавања инфраструктуре</a:t>
            </a:r>
            <a:endParaRPr lang="sr-Latn-RS" dirty="0"/>
          </a:p>
          <a:p>
            <a:pPr lvl="0"/>
            <a:r>
              <a:rPr lang="sr-Cyrl-RS" dirty="0"/>
              <a:t>Обезбеђење средстава за рехабилитацију постојеће и изградњу нове климатски адаптибилне инфраструктуре </a:t>
            </a:r>
            <a:endParaRPr lang="sr-Latn-RS" dirty="0"/>
          </a:p>
          <a:p>
            <a:pPr lvl="0"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8824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(Технички) стандарди изградње 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sr-Cyrl-RS" dirty="0"/>
              <a:t> Приоритетни сектори:</a:t>
            </a:r>
            <a:endParaRPr lang="sr-Latn-RS" dirty="0"/>
          </a:p>
          <a:p>
            <a:pPr lvl="0"/>
            <a:r>
              <a:rPr lang="sr-Cyrl-RS" dirty="0"/>
              <a:t>Саобраћајна инфраструктура</a:t>
            </a:r>
            <a:endParaRPr lang="sr-Latn-RS" dirty="0"/>
          </a:p>
          <a:p>
            <a:pPr lvl="0"/>
            <a:r>
              <a:rPr lang="sr-Cyrl-RS" dirty="0"/>
              <a:t>Енергетска инфраструктура </a:t>
            </a:r>
            <a:endParaRPr lang="sr-Latn-RS" dirty="0"/>
          </a:p>
          <a:p>
            <a:pPr lvl="0">
              <a:spcAft>
                <a:spcPts val="1200"/>
              </a:spcAft>
            </a:pPr>
            <a:r>
              <a:rPr lang="sr-Cyrl-RS" dirty="0"/>
              <a:t>Зграде</a:t>
            </a:r>
            <a:r>
              <a:rPr lang="en-GB" dirty="0"/>
              <a:t>/</a:t>
            </a:r>
            <a:r>
              <a:rPr lang="sr-Cyrl-RS" dirty="0"/>
              <a:t>грађевина </a:t>
            </a:r>
          </a:p>
          <a:p>
            <a:pPr algn="just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ru-RU" dirty="0"/>
              <a:t> За планирање, изградњу и одржавање: климатски трендови – непходно </a:t>
            </a:r>
            <a:r>
              <a:rPr lang="ru-RU" dirty="0">
                <a:solidFill>
                  <a:srgbClr val="FF0000"/>
                </a:solidFill>
              </a:rPr>
              <a:t>укључење климатских трендова за краће периоде, појаве екстрема и пројекција како би се спречило прерано пропадање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sr-Cyrl-RS" dirty="0">
                <a:solidFill>
                  <a:srgbClr val="FF0000"/>
                </a:solidFill>
              </a:rPr>
              <a:t>и у </a:t>
            </a:r>
            <a:r>
              <a:rPr lang="en-US" dirty="0">
                <a:solidFill>
                  <a:srgbClr val="FF0000"/>
                </a:solidFill>
              </a:rPr>
              <a:t>EIA/SEA </a:t>
            </a:r>
            <a:endParaRPr lang="ru-RU" dirty="0">
              <a:solidFill>
                <a:srgbClr val="FF0000"/>
              </a:solidFill>
            </a:endParaRPr>
          </a:p>
          <a:p>
            <a:pPr algn="just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sr-Cyrl-RS" dirty="0"/>
              <a:t>Инвестициони програм "Србија 2025"</a:t>
            </a:r>
            <a:endParaRPr lang="sr-Latn-RS" dirty="0"/>
          </a:p>
          <a:p>
            <a:pPr lvl="0"/>
            <a:endParaRPr lang="sr-Latn-RS" dirty="0"/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233444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Појединачни утицаји и одговори (1) 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6327" y="1341238"/>
            <a:ext cx="10993244" cy="5575124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ru-RU" dirty="0"/>
              <a:t>Пораст интензитета и учесталости падавина - повећан ризик од поплава, бујица  и ерозија, распадања асфалта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ru-RU" dirty="0"/>
              <a:t>Посебно негативни утицаји на руралну инфраструктуру </a:t>
            </a:r>
          </a:p>
          <a:p>
            <a:pPr>
              <a:buClr>
                <a:schemeClr val="tx1">
                  <a:lumMod val="50000"/>
                </a:schemeClr>
              </a:buClr>
            </a:pPr>
            <a:r>
              <a:rPr lang="ru-RU" dirty="0"/>
              <a:t>Импликације при пројектовању путева, аутопутева, мостова и пропуста, као и канализационих и одводних система атмосферских вода у погледу управљања водама и заштите коловозне конструкције                   употреба већих дренажних конструкција, повећавање величине пропуста и одводних система да би се постигле веће брзине протока </a:t>
            </a:r>
          </a:p>
          <a:p>
            <a:pPr>
              <a:buClr>
                <a:schemeClr val="tx1">
                  <a:lumMod val="50000"/>
                </a:schemeClr>
              </a:buClr>
            </a:pPr>
            <a:r>
              <a:rPr lang="ru-RU" dirty="0"/>
              <a:t>Пројектовање акумулационих система захтеваће повећање запремине </a:t>
            </a:r>
            <a:endParaRPr lang="sr-Latn-RS" dirty="0">
              <a:solidFill>
                <a:srgbClr val="FF0000"/>
              </a:solidFill>
            </a:endParaRPr>
          </a:p>
        </p:txBody>
      </p:sp>
      <p:sp>
        <p:nvSpPr>
          <p:cNvPr id="4" name="Left-Right Arrow 3"/>
          <p:cNvSpPr/>
          <p:nvPr/>
        </p:nvSpPr>
        <p:spPr>
          <a:xfrm>
            <a:off x="5252224" y="3886484"/>
            <a:ext cx="121615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07203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Појединачни утицаји и одговори (2)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6205"/>
            <a:ext cx="10515600" cy="4760758"/>
          </a:xfrm>
        </p:spPr>
        <p:txBody>
          <a:bodyPr>
            <a:normAutofit lnSpcReduction="10000"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sr-Cyrl-RS" dirty="0"/>
              <a:t>Пораст температура – деформације, посебно коловоза, пропадање асфалта, пукотине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sr-Cyrl-RS" dirty="0"/>
              <a:t>Решење (градска топлотна језгра): </a:t>
            </a:r>
          </a:p>
          <a:p>
            <a:r>
              <a:rPr lang="sr-Cyrl-RS" dirty="0"/>
              <a:t>коловози за задржавање воде („</a:t>
            </a:r>
            <a:r>
              <a:rPr lang="sr-Latn-RS" dirty="0"/>
              <a:t>Water Retention Pavements“) </a:t>
            </a:r>
            <a:r>
              <a:rPr lang="sr-Cyrl-RS" dirty="0"/>
              <a:t>са својим под-слојем састављеним од материјала који задржавају воду и упијају влагу</a:t>
            </a:r>
          </a:p>
          <a:p>
            <a:r>
              <a:rPr lang="sr-Cyrl-RS" dirty="0"/>
              <a:t>коловоз са топлотним штитом („</a:t>
            </a:r>
            <a:r>
              <a:rPr lang="sr-Latn-RS" dirty="0"/>
              <a:t>HeatShield Pavement“) </a:t>
            </a:r>
            <a:r>
              <a:rPr lang="sr-Cyrl-RS" dirty="0"/>
              <a:t>који рефлектује инфрацрвено зрачење применом посебних материјала за облагање на површини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sr-Cyrl-RS" dirty="0"/>
              <a:t> Укључење климатских пројекција у стандарде енергетске ефикасности</a:t>
            </a:r>
          </a:p>
          <a:p>
            <a:pPr marL="0" indent="0">
              <a:buNone/>
            </a:pP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1633570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Опције адаптације 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537" y="1524541"/>
            <a:ext cx="10515600" cy="5143887"/>
          </a:xfrm>
        </p:spPr>
        <p:txBody>
          <a:bodyPr>
            <a:normAutofit fontScale="85000" lnSpcReduction="20000"/>
          </a:bodyPr>
          <a:lstStyle/>
          <a:p>
            <a:r>
              <a:rPr lang="sr-Cyrl-RS" sz="3000" dirty="0"/>
              <a:t>Прилагођавање асфалтне мешавине (избор везива у вези са перформансама, укључујући полимером модифик</a:t>
            </a:r>
            <a:r>
              <a:rPr lang="sr-Latn-RS" sz="3000" dirty="0"/>
              <a:t>o</a:t>
            </a:r>
            <a:r>
              <a:rPr lang="sr-Cyrl-RS" sz="3000" dirty="0"/>
              <a:t>ване битумене; избор јачег агрегата; оптимизација волуметријских критеријума);  Прилагођавање пројектовања конструкције (флексибилне, полу-круте и круте кол. конструкције)</a:t>
            </a:r>
          </a:p>
          <a:p>
            <a:r>
              <a:rPr lang="sr-Cyrl-RS" sz="3000" dirty="0"/>
              <a:t>Прилагођавање плана одржавања (нпр. чешће пресвлачење на површини)</a:t>
            </a:r>
          </a:p>
          <a:p>
            <a:r>
              <a:rPr lang="sr-Cyrl-RS" sz="3000" dirty="0"/>
              <a:t>Већа употреба бетона (мање осетљив на температуру)</a:t>
            </a:r>
          </a:p>
          <a:p>
            <a:r>
              <a:rPr lang="sr-Cyrl-RS" sz="3000" dirty="0"/>
              <a:t>Промена бетонске мешавине како би се смањила потребна количина воде </a:t>
            </a:r>
          </a:p>
          <a:p>
            <a:r>
              <a:rPr lang="sr-Cyrl-RS" sz="3000" dirty="0"/>
              <a:t>Прилагођавање грађевинских процеса и времена извођења радова</a:t>
            </a:r>
          </a:p>
          <a:p>
            <a:r>
              <a:rPr lang="sr-Cyrl-RS" sz="3200" dirty="0"/>
              <a:t>Побољшање рефлексије површина</a:t>
            </a:r>
          </a:p>
          <a:p>
            <a:r>
              <a:rPr lang="ru-RU" sz="3200" dirty="0"/>
              <a:t>Садња биљака и вегетације...</a:t>
            </a:r>
            <a:endParaRPr lang="sr-Cyrl-RS" sz="3000" dirty="0"/>
          </a:p>
          <a:p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898247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Смањење емисија ГХГ </a:t>
            </a: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0864" y="2193615"/>
            <a:ext cx="10515600" cy="435133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sr-Cyrl-RS" dirty="0"/>
              <a:t> Споразум из Париза 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sr-Cyrl-RS" dirty="0"/>
              <a:t> ЕУ Зелени договор </a:t>
            </a:r>
            <a:r>
              <a:rPr lang="en-US" dirty="0"/>
              <a:t>(EU Green Deal)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None/>
            </a:pPr>
            <a:endParaRPr lang="sr-Cyrl-RS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None/>
            </a:pPr>
            <a:endParaRPr lang="sr-Cyrl-RS" dirty="0"/>
          </a:p>
          <a:p>
            <a:pPr marL="0" indent="0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None/>
            </a:pPr>
            <a:r>
              <a:rPr lang="sr-Cyrl-RS" dirty="0"/>
              <a:t>              ТРЖИШТЕ 		  К</a:t>
            </a:r>
            <a:r>
              <a:rPr lang="sr-Latn-RS" dirty="0"/>
              <a:t>онкурентност</a:t>
            </a:r>
            <a:r>
              <a:rPr lang="sr-Cyrl-RS" dirty="0"/>
              <a:t> </a:t>
            </a:r>
            <a:r>
              <a:rPr lang="sr-Latn-RS" dirty="0"/>
              <a:t>привред</a:t>
            </a:r>
            <a:r>
              <a:rPr lang="sr-Cyrl-RS" dirty="0"/>
              <a:t>е</a:t>
            </a:r>
          </a:p>
          <a:p>
            <a:pPr marL="0" indent="0">
              <a:spcAft>
                <a:spcPts val="1200"/>
              </a:spcAft>
              <a:buClr>
                <a:srgbClr val="FF0000"/>
              </a:buClr>
              <a:buNone/>
              <a:tabLst>
                <a:tab pos="88900" algn="l"/>
                <a:tab pos="446088" algn="l"/>
              </a:tabLst>
            </a:pPr>
            <a:endParaRPr lang="sr-Latn-RS" dirty="0"/>
          </a:p>
        </p:txBody>
      </p:sp>
      <p:sp>
        <p:nvSpPr>
          <p:cNvPr id="4" name="Curved Down Arrow 3"/>
          <p:cNvSpPr/>
          <p:nvPr/>
        </p:nvSpPr>
        <p:spPr>
          <a:xfrm>
            <a:off x="4582644" y="3289611"/>
            <a:ext cx="1216152" cy="731520"/>
          </a:xfrm>
          <a:prstGeom prst="curvedDownArrow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109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Custom Design">
  <a:themeElements>
    <a:clrScheme name="UNDP">
      <a:dk1>
        <a:srgbClr val="0468B1"/>
      </a:dk1>
      <a:lt1>
        <a:srgbClr val="FFFFFF"/>
      </a:lt1>
      <a:dk2>
        <a:srgbClr val="44546A"/>
      </a:dk2>
      <a:lt2>
        <a:srgbClr val="E7E6E6"/>
      </a:lt2>
      <a:accent1>
        <a:srgbClr val="0468B1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981E8A26D6C246AE44E9FDAFE54C35" ma:contentTypeVersion="2" ma:contentTypeDescription="Create a new document." ma:contentTypeScope="" ma:versionID="2bafee30312a17e35afbe94b7810dbe1">
  <xsd:schema xmlns:xsd="http://www.w3.org/2001/XMLSchema" xmlns:xs="http://www.w3.org/2001/XMLSchema" xmlns:p="http://schemas.microsoft.com/office/2006/metadata/properties" xmlns:ns2="059678d3-0933-4798-85ce-4e8030ba05bc" xmlns:ns3="d6d9d182-1b51-4d13-91b7-4a83422f327c" targetNamespace="http://schemas.microsoft.com/office/2006/metadata/properties" ma:root="true" ma:fieldsID="9e25fca6862e2cb423d20a055f158612" ns2:_="" ns3:_="">
    <xsd:import namespace="059678d3-0933-4798-85ce-4e8030ba05bc"/>
    <xsd:import namespace="d6d9d182-1b51-4d13-91b7-4a83422f327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Thumbnail" minOccurs="0"/>
                <xsd:element ref="ns3:_x0023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9678d3-0933-4798-85ce-4e8030ba05b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d9d182-1b51-4d13-91b7-4a83422f327c" elementFormDefault="qualified">
    <xsd:import namespace="http://schemas.microsoft.com/office/2006/documentManagement/types"/>
    <xsd:import namespace="http://schemas.microsoft.com/office/infopath/2007/PartnerControls"/>
    <xsd:element name="Thumbnail" ma:index="11" nillable="true" ma:displayName="Thumbnail" ma:format="Image" ma:internalName="Thumbnai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x0023_" ma:index="12" nillable="true" ma:displayName="#" ma:internalName="_x0023_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humbnail xmlns="d6d9d182-1b51-4d13-91b7-4a83422f327c">
      <Url xsi:nil="true"/>
      <Description xsi:nil="true"/>
    </Thumbnail>
    <_x0023_ xmlns="d6d9d182-1b51-4d13-91b7-4a83422f327c" xsi:nil="true"/>
    <_dlc_DocId xmlns="059678d3-0933-4798-85ce-4e8030ba05bc">UNITPB-486-54015</_dlc_DocId>
    <_dlc_DocIdUrl xmlns="059678d3-0933-4798-85ce-4e8030ba05bc">
      <Url>https://intranet.undp.org/unit/pb/communicate/_layouts/15/DocIdRedir.aspx?ID=UNITPB-486-54015</Url>
      <Description>UNITPB-486-54015</Description>
    </_dlc_DocIdUrl>
  </documentManagement>
</p:properties>
</file>

<file path=customXml/itemProps1.xml><?xml version="1.0" encoding="utf-8"?>
<ds:datastoreItem xmlns:ds="http://schemas.openxmlformats.org/officeDocument/2006/customXml" ds:itemID="{90F3DEA2-9199-4D75-AE55-25BE911D27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9678d3-0933-4798-85ce-4e8030ba05bc"/>
    <ds:schemaRef ds:uri="d6d9d182-1b51-4d13-91b7-4a83422f327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298140E-C229-4DEF-9022-DBD93A783116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F741DC0A-1DCC-4F03-AFCC-17E26D6995C9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41504553-3E3C-4767-9D24-7D5707FBF882}">
  <ds:schemaRefs>
    <ds:schemaRef ds:uri="http://purl.org/dc/terms/"/>
    <ds:schemaRef ds:uri="http://schemas.microsoft.com/office/infopath/2007/PartnerControls"/>
    <ds:schemaRef ds:uri="http://schemas.microsoft.com/office/2006/metadata/properties"/>
    <ds:schemaRef ds:uri="d6d9d182-1b51-4d13-91b7-4a83422f327c"/>
    <ds:schemaRef ds:uri="http://www.w3.org/XML/1998/namespace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059678d3-0933-4798-85ce-4e8030ba05bc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2096</TotalTime>
  <Words>952</Words>
  <Application>Microsoft Office PowerPoint</Application>
  <PresentationFormat>Widescreen</PresentationFormat>
  <Paragraphs>88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Myriad Pro</vt:lpstr>
      <vt:lpstr>Wingdings</vt:lpstr>
      <vt:lpstr>Custom Design</vt:lpstr>
      <vt:lpstr>Инфраструктура и климатске промене  Данијела Божанић   “НАП консултације – јачање капацитета за планирање националних мера прилагођавања на измењене климатске услове”</vt:lpstr>
      <vt:lpstr>Аспекти утицаја </vt:lpstr>
      <vt:lpstr>PowerPoint Presentation</vt:lpstr>
      <vt:lpstr>Суштина утицаја и одговора</vt:lpstr>
      <vt:lpstr>(Технички) стандарди изградње </vt:lpstr>
      <vt:lpstr>Појединачни утицаји и одговори (1) </vt:lpstr>
      <vt:lpstr>Појединачни утицаји и одговори (2)</vt:lpstr>
      <vt:lpstr>Опције адаптације </vt:lpstr>
      <vt:lpstr>Смањење емисија ГХГ </vt:lpstr>
      <vt:lpstr>ЕУ Зелени договор</vt:lpstr>
      <vt:lpstr>Таксе и стандарди </vt:lpstr>
      <vt:lpstr>Економски и инвестициони план за Западни Балкан </vt:lpstr>
      <vt:lpstr>Потенцијали сарадње </vt:lpstr>
      <vt:lpstr>ЗАХВАЉУЈЕМ НА ПАЖЊИ!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pragya mahendru</dc:creator>
  <cp:lastModifiedBy>Miljana Marjanovic</cp:lastModifiedBy>
  <cp:revision>167</cp:revision>
  <dcterms:created xsi:type="dcterms:W3CDTF">2020-05-07T16:23:44Z</dcterms:created>
  <dcterms:modified xsi:type="dcterms:W3CDTF">2020-11-02T12:46:43Z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f48c212f-6798-4e20-a56b-e8dbe132730e</vt:lpwstr>
  </property>
  <property fmtid="{D5CDD505-2E9C-101B-9397-08002B2CF9AE}" pid="3" name="ContentTypeId">
    <vt:lpwstr>0x010100B4981E8A26D6C246AE44E9FDAFE54C35</vt:lpwstr>
  </property>
</Properties>
</file>