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5"/>
  </p:sldMasterIdLst>
  <p:notesMasterIdLst>
    <p:notesMasterId r:id="rId25"/>
  </p:notesMasterIdLst>
  <p:sldIdLst>
    <p:sldId id="259" r:id="rId6"/>
    <p:sldId id="276" r:id="rId7"/>
    <p:sldId id="262" r:id="rId8"/>
    <p:sldId id="280" r:id="rId9"/>
    <p:sldId id="277" r:id="rId10"/>
    <p:sldId id="282" r:id="rId11"/>
    <p:sldId id="284" r:id="rId12"/>
    <p:sldId id="283" r:id="rId13"/>
    <p:sldId id="285" r:id="rId14"/>
    <p:sldId id="286" r:id="rId15"/>
    <p:sldId id="279" r:id="rId16"/>
    <p:sldId id="287" r:id="rId17"/>
    <p:sldId id="281" r:id="rId18"/>
    <p:sldId id="263" r:id="rId19"/>
    <p:sldId id="288" r:id="rId20"/>
    <p:sldId id="289" r:id="rId21"/>
    <p:sldId id="290" r:id="rId22"/>
    <p:sldId id="291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34E85"/>
    <a:srgbClr val="04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7827" autoAdjust="0"/>
  </p:normalViewPr>
  <p:slideViewPr>
    <p:cSldViewPr snapToGrid="0" snapToObjects="1">
      <p:cViewPr varScale="1">
        <p:scale>
          <a:sx n="58" d="100"/>
          <a:sy n="58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10354B-8B57-40A2-BB4E-1D3AB3935A8B}" type="doc">
      <dgm:prSet loTypeId="urn:microsoft.com/office/officeart/2005/8/layout/cycle7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02FFAC8-80F1-499F-8131-A544A57C678E}">
      <dgm:prSet phldrT="[Text]"/>
      <dgm:spPr/>
      <dgm:t>
        <a:bodyPr/>
        <a:lstStyle/>
        <a:p>
          <a:r>
            <a:rPr lang="sr-Cyrl-RS" dirty="0"/>
            <a:t>Утицај на климатске промене </a:t>
          </a:r>
          <a:endParaRPr lang="en-US" dirty="0"/>
        </a:p>
      </dgm:t>
    </dgm:pt>
    <dgm:pt modelId="{BA69521D-C1EA-4820-95D2-2E53999637D9}" type="parTrans" cxnId="{7976EC0D-7A82-4E85-9706-470A05722A6B}">
      <dgm:prSet/>
      <dgm:spPr/>
      <dgm:t>
        <a:bodyPr/>
        <a:lstStyle/>
        <a:p>
          <a:endParaRPr lang="en-US"/>
        </a:p>
      </dgm:t>
    </dgm:pt>
    <dgm:pt modelId="{A72361E0-6FF9-425B-A753-06818748A591}" type="sibTrans" cxnId="{7976EC0D-7A82-4E85-9706-470A05722A6B}">
      <dgm:prSet/>
      <dgm:spPr/>
      <dgm:t>
        <a:bodyPr/>
        <a:lstStyle/>
        <a:p>
          <a:endParaRPr lang="en-US"/>
        </a:p>
      </dgm:t>
    </dgm:pt>
    <dgm:pt modelId="{B5822370-2DA2-43BF-8E4C-F2C7DEFFD50D}">
      <dgm:prSet phldrT="[Text]"/>
      <dgm:spPr/>
      <dgm:t>
        <a:bodyPr/>
        <a:lstStyle/>
        <a:p>
          <a:r>
            <a:rPr lang="sr-Cyrl-RS" dirty="0"/>
            <a:t>Утицај климатских промена </a:t>
          </a:r>
          <a:endParaRPr lang="en-US" dirty="0"/>
        </a:p>
      </dgm:t>
    </dgm:pt>
    <dgm:pt modelId="{1942CAE0-DBEC-490D-A33A-A4D483FFEDBB}" type="parTrans" cxnId="{3FC2E703-C03C-4623-8960-9EC539137DE5}">
      <dgm:prSet/>
      <dgm:spPr/>
      <dgm:t>
        <a:bodyPr/>
        <a:lstStyle/>
        <a:p>
          <a:endParaRPr lang="en-US"/>
        </a:p>
      </dgm:t>
    </dgm:pt>
    <dgm:pt modelId="{6B542316-876C-4D93-A643-C54EB57CF31F}" type="sibTrans" cxnId="{3FC2E703-C03C-4623-8960-9EC539137DE5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0AAA2948-6170-435F-85F4-ACFC8D30FB3A}" type="pres">
      <dgm:prSet presAssocID="{4010354B-8B57-40A2-BB4E-1D3AB3935A8B}" presName="Name0" presStyleCnt="0">
        <dgm:presLayoutVars>
          <dgm:dir/>
          <dgm:resizeHandles val="exact"/>
        </dgm:presLayoutVars>
      </dgm:prSet>
      <dgm:spPr/>
    </dgm:pt>
    <dgm:pt modelId="{854138CD-8E23-4F14-BD54-69489262324D}" type="pres">
      <dgm:prSet presAssocID="{D02FFAC8-80F1-499F-8131-A544A57C678E}" presName="node" presStyleLbl="node1" presStyleIdx="0" presStyleCnt="2" custScaleX="197384" custScaleY="155655">
        <dgm:presLayoutVars>
          <dgm:bulletEnabled val="1"/>
        </dgm:presLayoutVars>
      </dgm:prSet>
      <dgm:spPr/>
    </dgm:pt>
    <dgm:pt modelId="{52B00254-CD3A-4DBD-9995-0A8515165CF7}" type="pres">
      <dgm:prSet presAssocID="{A72361E0-6FF9-425B-A753-06818748A591}" presName="sibTrans" presStyleLbl="sibTrans2D1" presStyleIdx="0" presStyleCnt="2"/>
      <dgm:spPr/>
    </dgm:pt>
    <dgm:pt modelId="{6EBE4438-E48F-4D40-9B6C-7381E7838A33}" type="pres">
      <dgm:prSet presAssocID="{A72361E0-6FF9-425B-A753-06818748A591}" presName="connectorText" presStyleLbl="sibTrans2D1" presStyleIdx="0" presStyleCnt="2"/>
      <dgm:spPr/>
    </dgm:pt>
    <dgm:pt modelId="{B846B9F7-B6AD-425A-89A6-7EC3A8E221EE}" type="pres">
      <dgm:prSet presAssocID="{B5822370-2DA2-43BF-8E4C-F2C7DEFFD50D}" presName="node" presStyleLbl="node1" presStyleIdx="1" presStyleCnt="2" custScaleX="199081" custScaleY="154946">
        <dgm:presLayoutVars>
          <dgm:bulletEnabled val="1"/>
        </dgm:presLayoutVars>
      </dgm:prSet>
      <dgm:spPr/>
    </dgm:pt>
    <dgm:pt modelId="{6A849F94-4812-40BC-AE79-000881B0A571}" type="pres">
      <dgm:prSet presAssocID="{6B542316-876C-4D93-A643-C54EB57CF31F}" presName="sibTrans" presStyleLbl="sibTrans2D1" presStyleIdx="1" presStyleCnt="2" custLinFactNeighborX="4394" custLinFactNeighborY="-2424"/>
      <dgm:spPr/>
    </dgm:pt>
    <dgm:pt modelId="{FFD51CE3-EF62-4058-A123-12F341951848}" type="pres">
      <dgm:prSet presAssocID="{6B542316-876C-4D93-A643-C54EB57CF31F}" presName="connectorText" presStyleLbl="sibTrans2D1" presStyleIdx="1" presStyleCnt="2"/>
      <dgm:spPr/>
    </dgm:pt>
  </dgm:ptLst>
  <dgm:cxnLst>
    <dgm:cxn modelId="{3FC2E703-C03C-4623-8960-9EC539137DE5}" srcId="{4010354B-8B57-40A2-BB4E-1D3AB3935A8B}" destId="{B5822370-2DA2-43BF-8E4C-F2C7DEFFD50D}" srcOrd="1" destOrd="0" parTransId="{1942CAE0-DBEC-490D-A33A-A4D483FFEDBB}" sibTransId="{6B542316-876C-4D93-A643-C54EB57CF31F}"/>
    <dgm:cxn modelId="{7976EC0D-7A82-4E85-9706-470A05722A6B}" srcId="{4010354B-8B57-40A2-BB4E-1D3AB3935A8B}" destId="{D02FFAC8-80F1-499F-8131-A544A57C678E}" srcOrd="0" destOrd="0" parTransId="{BA69521D-C1EA-4820-95D2-2E53999637D9}" sibTransId="{A72361E0-6FF9-425B-A753-06818748A591}"/>
    <dgm:cxn modelId="{1B09ED82-68F1-464C-A881-9CDC9C7AC9B2}" type="presOf" srcId="{A72361E0-6FF9-425B-A753-06818748A591}" destId="{52B00254-CD3A-4DBD-9995-0A8515165CF7}" srcOrd="0" destOrd="0" presId="urn:microsoft.com/office/officeart/2005/8/layout/cycle7"/>
    <dgm:cxn modelId="{E2954E96-A00F-48E6-87D9-1CF4BF2195ED}" type="presOf" srcId="{6B542316-876C-4D93-A643-C54EB57CF31F}" destId="{FFD51CE3-EF62-4058-A123-12F341951848}" srcOrd="1" destOrd="0" presId="urn:microsoft.com/office/officeart/2005/8/layout/cycle7"/>
    <dgm:cxn modelId="{937A92AE-6BB8-400D-ACA4-3E2910F2F631}" type="presOf" srcId="{B5822370-2DA2-43BF-8E4C-F2C7DEFFD50D}" destId="{B846B9F7-B6AD-425A-89A6-7EC3A8E221EE}" srcOrd="0" destOrd="0" presId="urn:microsoft.com/office/officeart/2005/8/layout/cycle7"/>
    <dgm:cxn modelId="{28A501C1-99D6-4396-9BE8-F6BEA5F76E69}" type="presOf" srcId="{4010354B-8B57-40A2-BB4E-1D3AB3935A8B}" destId="{0AAA2948-6170-435F-85F4-ACFC8D30FB3A}" srcOrd="0" destOrd="0" presId="urn:microsoft.com/office/officeart/2005/8/layout/cycle7"/>
    <dgm:cxn modelId="{1379B5DF-30BE-4DFF-B526-9342D33DFA9B}" type="presOf" srcId="{D02FFAC8-80F1-499F-8131-A544A57C678E}" destId="{854138CD-8E23-4F14-BD54-69489262324D}" srcOrd="0" destOrd="0" presId="urn:microsoft.com/office/officeart/2005/8/layout/cycle7"/>
    <dgm:cxn modelId="{89A42CE3-F09E-459C-B00C-B368E9763C73}" type="presOf" srcId="{6B542316-876C-4D93-A643-C54EB57CF31F}" destId="{6A849F94-4812-40BC-AE79-000881B0A571}" srcOrd="0" destOrd="0" presId="urn:microsoft.com/office/officeart/2005/8/layout/cycle7"/>
    <dgm:cxn modelId="{4ABA0AFC-0917-410A-AAAA-BB7AE65926F0}" type="presOf" srcId="{A72361E0-6FF9-425B-A753-06818748A591}" destId="{6EBE4438-E48F-4D40-9B6C-7381E7838A33}" srcOrd="1" destOrd="0" presId="urn:microsoft.com/office/officeart/2005/8/layout/cycle7"/>
    <dgm:cxn modelId="{87B46B2A-4CFF-4600-B631-6B3645A84DF7}" type="presParOf" srcId="{0AAA2948-6170-435F-85F4-ACFC8D30FB3A}" destId="{854138CD-8E23-4F14-BD54-69489262324D}" srcOrd="0" destOrd="0" presId="urn:microsoft.com/office/officeart/2005/8/layout/cycle7"/>
    <dgm:cxn modelId="{E6417DF1-EFD8-4241-9EA6-91A72FD5A66F}" type="presParOf" srcId="{0AAA2948-6170-435F-85F4-ACFC8D30FB3A}" destId="{52B00254-CD3A-4DBD-9995-0A8515165CF7}" srcOrd="1" destOrd="0" presId="urn:microsoft.com/office/officeart/2005/8/layout/cycle7"/>
    <dgm:cxn modelId="{7C7A1DDA-C060-4F7A-82B9-30A388AD28CC}" type="presParOf" srcId="{52B00254-CD3A-4DBD-9995-0A8515165CF7}" destId="{6EBE4438-E48F-4D40-9B6C-7381E7838A33}" srcOrd="0" destOrd="0" presId="urn:microsoft.com/office/officeart/2005/8/layout/cycle7"/>
    <dgm:cxn modelId="{C0DCFE73-EACD-4348-9B75-DE7F6AFD394A}" type="presParOf" srcId="{0AAA2948-6170-435F-85F4-ACFC8D30FB3A}" destId="{B846B9F7-B6AD-425A-89A6-7EC3A8E221EE}" srcOrd="2" destOrd="0" presId="urn:microsoft.com/office/officeart/2005/8/layout/cycle7"/>
    <dgm:cxn modelId="{4B786EA7-AC41-4B75-A533-1E446C0877B4}" type="presParOf" srcId="{0AAA2948-6170-435F-85F4-ACFC8D30FB3A}" destId="{6A849F94-4812-40BC-AE79-000881B0A571}" srcOrd="3" destOrd="0" presId="urn:microsoft.com/office/officeart/2005/8/layout/cycle7"/>
    <dgm:cxn modelId="{64240E5C-AD97-4AAB-BE0C-9701C5960051}" type="presParOf" srcId="{6A849F94-4812-40BC-AE79-000881B0A571}" destId="{FFD51CE3-EF62-4058-A123-12F34195184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138CD-8E23-4F14-BD54-69489262324D}">
      <dsp:nvSpPr>
        <dsp:cNvPr id="0" name=""/>
        <dsp:cNvSpPr/>
      </dsp:nvSpPr>
      <dsp:spPr>
        <a:xfrm>
          <a:off x="2663286" y="-359702"/>
          <a:ext cx="5189027" cy="20460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4100" kern="1200" dirty="0"/>
            <a:t>Утицај на климатске промене </a:t>
          </a:r>
          <a:endParaRPr lang="en-US" sz="4100" kern="1200" dirty="0"/>
        </a:p>
      </dsp:txBody>
      <dsp:txXfrm>
        <a:off x="2723211" y="-299777"/>
        <a:ext cx="5069177" cy="1926157"/>
      </dsp:txXfrm>
    </dsp:sp>
    <dsp:sp modelId="{52B00254-CD3A-4DBD-9995-0A8515165CF7}">
      <dsp:nvSpPr>
        <dsp:cNvPr id="0" name=""/>
        <dsp:cNvSpPr/>
      </dsp:nvSpPr>
      <dsp:spPr>
        <a:xfrm rot="5400000">
          <a:off x="4862580" y="1950299"/>
          <a:ext cx="790439" cy="4600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000597" y="2042310"/>
        <a:ext cx="514405" cy="276035"/>
      </dsp:txXfrm>
    </dsp:sp>
    <dsp:sp modelId="{B846B9F7-B6AD-425A-89A6-7EC3A8E221EE}">
      <dsp:nvSpPr>
        <dsp:cNvPr id="0" name=""/>
        <dsp:cNvSpPr/>
      </dsp:nvSpPr>
      <dsp:spPr>
        <a:xfrm>
          <a:off x="2640979" y="2674353"/>
          <a:ext cx="5233640" cy="2036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4100" kern="1200" dirty="0"/>
            <a:t>Утицај климатских промена </a:t>
          </a:r>
          <a:endParaRPr lang="en-US" sz="4100" kern="1200" dirty="0"/>
        </a:p>
      </dsp:txBody>
      <dsp:txXfrm>
        <a:off x="2700632" y="2734006"/>
        <a:ext cx="5114334" cy="1917381"/>
      </dsp:txXfrm>
    </dsp:sp>
    <dsp:sp modelId="{6A849F94-4812-40BC-AE79-000881B0A571}">
      <dsp:nvSpPr>
        <dsp:cNvPr id="0" name=""/>
        <dsp:cNvSpPr/>
      </dsp:nvSpPr>
      <dsp:spPr>
        <a:xfrm rot="16200000">
          <a:off x="4897312" y="1939148"/>
          <a:ext cx="790439" cy="460057"/>
        </a:xfrm>
        <a:prstGeom prst="left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035329" y="2031159"/>
        <a:ext cx="514405" cy="276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53B55-EA32-4AE7-A50F-593518A953F8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8BD89-A85C-4347-B103-27916069B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1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8BD89-A85C-4347-B103-27916069B0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68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A5B008-0300-494D-8CC7-50F4AE8D4D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5618AC-FCE5-9545-A06C-F73B94FCF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972E17F-73DC-4E47-B357-39CB55DCC1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EF2F31D-0BDC-F549-9C33-1362DE75C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5308" y="456106"/>
            <a:ext cx="639857" cy="12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537C3-8C67-D940-A567-1C8EDCF82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ED03D8C-1934-6041-89AB-D85CD623D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EB64-C0C7-6C43-B1A2-51C21FE1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5FCF-499D-6E45-B3AF-F414ABF5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77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21F9-4398-B14F-B02F-EFA3BCAC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7F5E4-EAD3-8B42-9885-D7319185C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9CEA-A734-4A44-92E3-56758F5C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A4D1F-F0BD-8B43-9624-DE52BC95A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26995-C0D3-1C4D-B316-C55A678E7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2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3F0D6-21E2-AD40-ADB2-86E6C0E8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B3F4-A41E-B74E-81FF-2CE01138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B1B4E-770D-634E-8CC9-C8F7CDB0E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D713-21DD-7344-87D9-DD08DE310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33EC3E-0F82-FA49-928B-1093BF6A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89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183A-87FA-904B-B8FC-31D5F4DD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29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4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F9904-060E-9243-9D0A-72C1077A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42856-C495-1740-834F-9EEB4CA77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6381"/>
            <a:ext cx="3932237" cy="43426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59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DC307-33D6-2F4C-BE6C-9B3D37B57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80322"/>
            <a:ext cx="6172200" cy="42807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DAB67-A291-1945-B3C2-A6150D8EC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0322"/>
            <a:ext cx="3932237" cy="4288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86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B126BB-C052-2B43-864C-1221AD1D486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5A9E4-E614-D84D-9314-C67550366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6AA1CD7-E794-3B4E-9D32-982B035D3E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96870" y="92933"/>
            <a:ext cx="494011" cy="1000372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1958FA5-E4DB-B34C-9943-858EA151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70596-D987-644D-87F0-1FF9E4EF055A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365593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ea.org/reports/water-energy-nexu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598F7-78D3-4440-8354-5D334745F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728" y="3575572"/>
            <a:ext cx="10831144" cy="1022224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Сектор енергетике у</a:t>
            </a:r>
            <a:r>
              <a:rPr lang="sr-Latn-RS" sz="3200" dirty="0"/>
              <a:t> климатски</a:t>
            </a:r>
            <a:r>
              <a:rPr lang="sr-Cyrl-RS" sz="3200" dirty="0"/>
              <a:t>м</a:t>
            </a:r>
            <a:r>
              <a:rPr lang="sr-Latn-RS" sz="3200" dirty="0"/>
              <a:t> промена</a:t>
            </a:r>
            <a:r>
              <a:rPr lang="sr-Cyrl-RS" sz="3200" dirty="0"/>
              <a:t>ма</a:t>
            </a:r>
            <a:br>
              <a:rPr lang="sr-Latn-RS" sz="3200" dirty="0"/>
            </a:br>
            <a:br>
              <a:rPr lang="sr-Latn-RS" sz="3200" dirty="0"/>
            </a:br>
            <a:r>
              <a:rPr lang="ru-RU" sz="2400" b="0" i="1" dirty="0"/>
              <a:t>Данијела Божанић</a:t>
            </a:r>
            <a:br>
              <a:rPr lang="ru-RU" sz="2400" b="0" i="1" dirty="0"/>
            </a:br>
            <a:br>
              <a:rPr lang="ru-RU" sz="3200" dirty="0"/>
            </a:br>
            <a:br>
              <a:rPr lang="sr-Latn-RS" sz="3200" dirty="0"/>
            </a:br>
            <a:r>
              <a:rPr lang="en-US" sz="2000" b="0" i="1" dirty="0"/>
              <a:t>“</a:t>
            </a:r>
            <a:r>
              <a:rPr lang="sr-Cyrl-RS" sz="2000" b="0" i="1" dirty="0"/>
              <a:t>Н</a:t>
            </a:r>
            <a:r>
              <a:rPr lang="en-US" sz="2000" b="0" i="1" dirty="0"/>
              <a:t>АП </a:t>
            </a:r>
            <a:r>
              <a:rPr lang="en-US" sz="2000" b="0" i="1" dirty="0" err="1"/>
              <a:t>консултације</a:t>
            </a:r>
            <a:r>
              <a:rPr lang="en-US" sz="2000" b="0" i="1" dirty="0"/>
              <a:t> – </a:t>
            </a:r>
            <a:r>
              <a:rPr lang="en-US" sz="2000" b="0" i="1" dirty="0" err="1"/>
              <a:t>јачање</a:t>
            </a:r>
            <a:r>
              <a:rPr lang="en-US" sz="2000" b="0" i="1" dirty="0"/>
              <a:t> </a:t>
            </a:r>
            <a:r>
              <a:rPr lang="en-US" sz="2000" b="0" i="1" dirty="0" err="1"/>
              <a:t>капацитета</a:t>
            </a:r>
            <a:r>
              <a:rPr lang="en-US" sz="2000" b="0" i="1" dirty="0"/>
              <a:t> </a:t>
            </a:r>
            <a:r>
              <a:rPr lang="en-US" sz="2000" b="0" i="1" dirty="0" err="1"/>
              <a:t>за</a:t>
            </a:r>
            <a:r>
              <a:rPr lang="en-US" sz="2000" b="0" i="1" dirty="0"/>
              <a:t> </a:t>
            </a:r>
            <a:r>
              <a:rPr lang="en-US" sz="2000" b="0" i="1" dirty="0" err="1"/>
              <a:t>планирање</a:t>
            </a:r>
            <a:r>
              <a:rPr lang="en-US" sz="2000" b="0" i="1" dirty="0"/>
              <a:t> </a:t>
            </a:r>
            <a:r>
              <a:rPr lang="en-US" sz="2000" b="0" i="1" dirty="0" err="1"/>
              <a:t>националних</a:t>
            </a:r>
            <a:r>
              <a:rPr lang="en-US" sz="2000" b="0" i="1" dirty="0"/>
              <a:t> </a:t>
            </a:r>
            <a:r>
              <a:rPr lang="en-US" sz="2000" b="0" i="1" dirty="0" err="1"/>
              <a:t>мера</a:t>
            </a:r>
            <a:r>
              <a:rPr lang="en-US" sz="2000" b="0" i="1" dirty="0"/>
              <a:t> </a:t>
            </a:r>
            <a:r>
              <a:rPr lang="en-US" sz="2000" b="0" i="1" dirty="0" err="1"/>
              <a:t>прилагођавања</a:t>
            </a:r>
            <a:r>
              <a:rPr lang="en-US" sz="2000" b="0" i="1" dirty="0"/>
              <a:t> </a:t>
            </a:r>
            <a:r>
              <a:rPr lang="en-US" sz="2000" b="0" i="1" dirty="0" err="1"/>
              <a:t>на</a:t>
            </a:r>
            <a:r>
              <a:rPr lang="en-US" sz="2000" b="0" i="1" dirty="0"/>
              <a:t> </a:t>
            </a:r>
            <a:r>
              <a:rPr lang="en-US" sz="2000" b="0" i="1" dirty="0" err="1"/>
              <a:t>измењене</a:t>
            </a:r>
            <a:r>
              <a:rPr lang="en-US" sz="2000" b="0" i="1" dirty="0"/>
              <a:t> </a:t>
            </a:r>
            <a:r>
              <a:rPr lang="en-US" sz="2000" b="0" i="1" dirty="0" err="1"/>
              <a:t>климатске</a:t>
            </a:r>
            <a:r>
              <a:rPr lang="en-US" sz="2000" b="0" i="1" dirty="0"/>
              <a:t> </a:t>
            </a:r>
            <a:r>
              <a:rPr lang="en-US" sz="2000" b="0" i="1" dirty="0" err="1"/>
              <a:t>услове</a:t>
            </a:r>
            <a:r>
              <a:rPr lang="en-US" sz="2000" b="0" i="1" dirty="0"/>
              <a:t>”</a:t>
            </a:r>
            <a:endParaRPr lang="en-US" sz="2000" b="0" i="1" dirty="0">
              <a:latin typeface="Myriad Pro" panose="020B05030304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A26AB-8DB2-C94A-8178-0FB61847F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0395" y="4397074"/>
            <a:ext cx="4184073" cy="625474"/>
          </a:xfrm>
        </p:spPr>
        <p:txBody>
          <a:bodyPr>
            <a:normAutofit/>
          </a:bodyPr>
          <a:lstStyle/>
          <a:p>
            <a:r>
              <a:rPr lang="sr-Latn-RS" sz="2000" i="1" dirty="0">
                <a:latin typeface="+mj-lt"/>
              </a:rPr>
              <a:t>2. </a:t>
            </a:r>
            <a:r>
              <a:rPr lang="sr-Cyrl-RS" sz="2000" i="1" dirty="0">
                <a:latin typeface="+mj-lt"/>
              </a:rPr>
              <a:t>новембар</a:t>
            </a:r>
            <a:r>
              <a:rPr lang="en-US" sz="2000" i="1" dirty="0">
                <a:latin typeface="+mj-lt"/>
              </a:rPr>
              <a:t> 2020 @ zoom</a:t>
            </a:r>
          </a:p>
        </p:txBody>
      </p:sp>
      <p:pic>
        <p:nvPicPr>
          <p:cNvPr id="9" name="Picture 8" descr="Резултат слика за gcf">
            <a:extLst>
              <a:ext uri="{FF2B5EF4-FFF2-40B4-BE49-F238E27FC236}">
                <a16:creationId xmlns:a16="http://schemas.microsoft.com/office/drawing/2014/main" id="{6E94E8A5-3624-4AE5-A6FE-6F7284FDA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44" y="472096"/>
            <a:ext cx="1575276" cy="108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351" y="472096"/>
            <a:ext cx="1226634" cy="13427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FC583C-B3B3-4AA4-8E5B-3F2DDDCBD7A1}"/>
              </a:ext>
            </a:extLst>
          </p:cNvPr>
          <p:cNvSpPr txBox="1"/>
          <p:nvPr/>
        </p:nvSpPr>
        <p:spPr>
          <a:xfrm>
            <a:off x="427444" y="5953165"/>
            <a:ext cx="1152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0070C0"/>
                </a:solidFill>
              </a:rPr>
              <a:t>” </a:t>
            </a:r>
            <a:r>
              <a:rPr lang="en-US" sz="1200" i="1" dirty="0">
                <a:solidFill>
                  <a:srgbClr val="0070C0"/>
                </a:solidFill>
                <a:latin typeface="+mj-lt"/>
              </a:rPr>
              <a:t>Advancing medium and long-term adaptation planning in the Republic of Serbia – NAP” project is funded by Green Climate Fund (GCF) and implemented by UNDP, in partnership with the Ministry of Agriculture, Forestry and Water Management</a:t>
            </a:r>
          </a:p>
        </p:txBody>
      </p:sp>
    </p:spTree>
    <p:extLst>
      <p:ext uri="{BB962C8B-B14F-4D97-AF65-F5344CB8AC3E}">
        <p14:creationId xmlns:p14="http://schemas.microsoft.com/office/powerpoint/2010/main" val="2305984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35" y="-299536"/>
            <a:ext cx="10515600" cy="1005026"/>
          </a:xfrm>
        </p:spPr>
        <p:txBody>
          <a:bodyPr>
            <a:normAutofit/>
          </a:bodyPr>
          <a:lstStyle/>
          <a:p>
            <a:r>
              <a:rPr lang="sr-Cyrl-RS" sz="3600" dirty="0"/>
              <a:t>Управљање водама и енергетика - Србија</a:t>
            </a:r>
            <a:endParaRPr lang="sr-Latn-R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2459"/>
            <a:ext cx="10515600" cy="4827665"/>
          </a:xfrm>
        </p:spPr>
        <p:txBody>
          <a:bodyPr>
            <a:normAutofit/>
          </a:bodyPr>
          <a:lstStyle/>
          <a:p>
            <a:r>
              <a:rPr lang="sr-Cyrl-RS" sz="2000" dirty="0"/>
              <a:t>Због лоше хидролошке ситуације у целој 2019. години, производња хидроелектрана 10,4 % мања него у 2018.  </a:t>
            </a:r>
            <a:endParaRPr lang="sr-Latn-RS" sz="2000" dirty="0"/>
          </a:p>
          <a:p>
            <a:r>
              <a:rPr lang="sr-Cyrl-RS" sz="2000" dirty="0"/>
              <a:t>Иако је снабдевање електричном енергијом у 2019. било стабилно, у периодима високе потрошње увоз</a:t>
            </a:r>
            <a:endParaRPr lang="sr-Latn-R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039234"/>
              </p:ext>
            </p:extLst>
          </p:nvPr>
        </p:nvGraphicFramePr>
        <p:xfrm>
          <a:off x="748989" y="2977066"/>
          <a:ext cx="10881733" cy="380314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610559">
                  <a:extLst>
                    <a:ext uri="{9D8B030D-6E8A-4147-A177-3AD203B41FA5}">
                      <a16:colId xmlns:a16="http://schemas.microsoft.com/office/drawing/2014/main" val="3476306146"/>
                    </a:ext>
                  </a:extLst>
                </a:gridCol>
                <a:gridCol w="1212225">
                  <a:extLst>
                    <a:ext uri="{9D8B030D-6E8A-4147-A177-3AD203B41FA5}">
                      <a16:colId xmlns:a16="http://schemas.microsoft.com/office/drawing/2014/main" val="3049760039"/>
                    </a:ext>
                  </a:extLst>
                </a:gridCol>
                <a:gridCol w="1236165">
                  <a:extLst>
                    <a:ext uri="{9D8B030D-6E8A-4147-A177-3AD203B41FA5}">
                      <a16:colId xmlns:a16="http://schemas.microsoft.com/office/drawing/2014/main" val="2887634604"/>
                    </a:ext>
                  </a:extLst>
                </a:gridCol>
                <a:gridCol w="1236165">
                  <a:extLst>
                    <a:ext uri="{9D8B030D-6E8A-4147-A177-3AD203B41FA5}">
                      <a16:colId xmlns:a16="http://schemas.microsoft.com/office/drawing/2014/main" val="319578382"/>
                    </a:ext>
                  </a:extLst>
                </a:gridCol>
                <a:gridCol w="1212225">
                  <a:extLst>
                    <a:ext uri="{9D8B030D-6E8A-4147-A177-3AD203B41FA5}">
                      <a16:colId xmlns:a16="http://schemas.microsoft.com/office/drawing/2014/main" val="1577013133"/>
                    </a:ext>
                  </a:extLst>
                </a:gridCol>
                <a:gridCol w="1214401">
                  <a:extLst>
                    <a:ext uri="{9D8B030D-6E8A-4147-A177-3AD203B41FA5}">
                      <a16:colId xmlns:a16="http://schemas.microsoft.com/office/drawing/2014/main" val="2710271165"/>
                    </a:ext>
                  </a:extLst>
                </a:gridCol>
                <a:gridCol w="1159993">
                  <a:extLst>
                    <a:ext uri="{9D8B030D-6E8A-4147-A177-3AD203B41FA5}">
                      <a16:colId xmlns:a16="http://schemas.microsoft.com/office/drawing/2014/main" val="3056471420"/>
                    </a:ext>
                  </a:extLst>
                </a:gridCol>
              </a:tblGrid>
              <a:tr h="248537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sr-Latn-R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RCP4.5</a:t>
                      </a:r>
                      <a:endParaRPr lang="sr-Latn-R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RCP8.5</a:t>
                      </a:r>
                      <a:endParaRPr lang="sr-Latn-R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786369"/>
                  </a:ext>
                </a:extLst>
              </a:tr>
              <a:tr h="24853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2020</a:t>
                      </a:r>
                      <a:endParaRPr lang="sr-Latn-R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2050</a:t>
                      </a:r>
                      <a:endParaRPr lang="sr-Latn-R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2080</a:t>
                      </a:r>
                      <a:endParaRPr lang="sr-Latn-R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2020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2050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2080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2580443"/>
                  </a:ext>
                </a:extLst>
              </a:tr>
              <a:tr h="2485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Дунав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sr-Latn-R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sr-Latn-R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-1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7595679"/>
                  </a:ext>
                </a:extLst>
              </a:tr>
              <a:tr h="2485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Сава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-1</a:t>
                      </a:r>
                      <a:endParaRPr lang="sr-Latn-R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-9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8887960"/>
                  </a:ext>
                </a:extLst>
              </a:tr>
              <a:tr h="2485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Тиса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-2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sr-Latn-R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-5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7405550"/>
                  </a:ext>
                </a:extLst>
              </a:tr>
              <a:tr h="2485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Тамиш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sr-Latn-R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-2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sr-Latn-R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-7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8634292"/>
                  </a:ext>
                </a:extLst>
              </a:tr>
              <a:tr h="2485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Дрина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-1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-4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-4</a:t>
                      </a:r>
                      <a:endParaRPr lang="sr-Latn-R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-10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2952219"/>
                  </a:ext>
                </a:extLst>
              </a:tr>
              <a:tr h="2485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Колубара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-1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-3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7445470"/>
                  </a:ext>
                </a:extLst>
              </a:tr>
              <a:tr h="2485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Велика Морава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-2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-2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-6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-11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7327305"/>
                  </a:ext>
                </a:extLst>
              </a:tr>
              <a:tr h="2485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Западна Морава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-2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-2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-6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-7</a:t>
                      </a:r>
                      <a:endParaRPr lang="sr-Latn-R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3108606"/>
                  </a:ext>
                </a:extLst>
              </a:tr>
              <a:tr h="2485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Јужна Морава (доњи ток)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-4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-1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-3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-5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-13</a:t>
                      </a:r>
                      <a:endParaRPr lang="sr-Latn-R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6919680"/>
                  </a:ext>
                </a:extLst>
              </a:tr>
              <a:tr h="2485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Јужна Морава (горњи ток)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-5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-3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-6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-13</a:t>
                      </a:r>
                      <a:endParaRPr lang="sr-Latn-R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7888953"/>
                  </a:ext>
                </a:extLst>
              </a:tr>
              <a:tr h="2485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Ибар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-3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-3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-5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-8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-17</a:t>
                      </a:r>
                      <a:endParaRPr lang="sr-Latn-R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7429953"/>
                  </a:ext>
                </a:extLst>
              </a:tr>
              <a:tr h="2485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err="1">
                          <a:effectLst/>
                        </a:rPr>
                        <a:t>Тимок</a:t>
                      </a:r>
                      <a:endParaRPr lang="sr-Latn-R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-2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-3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-2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-8</a:t>
                      </a:r>
                      <a:endParaRPr lang="sr-Latn-R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065756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48990" y="2280988"/>
            <a:ext cx="10881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300"/>
              </a:spcAft>
            </a:pPr>
            <a:r>
              <a:rPr lang="sr-Latn-CS" dirty="0">
                <a:latin typeface="Times New Roman" panose="02020603050405020304" pitchFamily="18" charset="0"/>
                <a:ea typeface="Calibri" panose="020F0502020204030204" pitchFamily="34" charset="0"/>
              </a:rPr>
              <a:t>Промене средњег годишњег протока (%) за изабране речне сливове за периоде 2011-2040 (2020), 2041-2070 (2050) и 2071-2100 (2080) у односу на период 1971-2000</a:t>
            </a:r>
            <a:endParaRPr lang="sr-Latn-RS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23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57922" y="1397403"/>
            <a:ext cx="5157787" cy="823912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sr-Cyrl-RS" dirty="0"/>
              <a:t>ЕЕИ регион:</a:t>
            </a:r>
          </a:p>
          <a:p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6167" y="2127937"/>
            <a:ext cx="5157787" cy="2368008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AutoNum type="arabicParenR"/>
            </a:pPr>
            <a:r>
              <a:rPr lang="sr-Cyrl-RS" dirty="0"/>
              <a:t>Смањење и</a:t>
            </a:r>
            <a:r>
              <a:rPr lang="en-US" dirty="0"/>
              <a:t>/</a:t>
            </a:r>
            <a:r>
              <a:rPr lang="sr-Cyrl-RS" dirty="0"/>
              <a:t>или престанак производње у термопостројењима услед недостатка воде за хлађење </a:t>
            </a:r>
          </a:p>
          <a:p>
            <a:pPr marL="514350" indent="-514350" algn="just">
              <a:buAutoNum type="arabicParenR"/>
            </a:pPr>
            <a:r>
              <a:rPr lang="sr-Cyrl-RS" dirty="0"/>
              <a:t>Смањење доступне биомасе, услед недостатка воде </a:t>
            </a:r>
          </a:p>
          <a:p>
            <a:pPr marL="446088" indent="-446088">
              <a:buNone/>
            </a:pPr>
            <a:endParaRPr lang="sr-Latn-R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00078" y="1439730"/>
            <a:ext cx="5183188" cy="823912"/>
          </a:xfrm>
        </p:spPr>
        <p:txBody>
          <a:bodyPr/>
          <a:lstStyle/>
          <a:p>
            <a:r>
              <a:rPr lang="sr-Cyrl-RS" dirty="0"/>
              <a:t>Адаптационе опције:</a:t>
            </a:r>
          </a:p>
          <a:p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172200" y="2084291"/>
            <a:ext cx="5183188" cy="3684588"/>
          </a:xfrm>
        </p:spPr>
        <p:txBody>
          <a:bodyPr>
            <a:normAutofit/>
          </a:bodyPr>
          <a:lstStyle/>
          <a:p>
            <a:pPr marL="514350" indent="-514350" algn="just">
              <a:buAutoNum type="arabicParenR"/>
            </a:pPr>
            <a:r>
              <a:rPr lang="sr-Cyrl-RS" dirty="0"/>
              <a:t>Ефикаснија употреба воде</a:t>
            </a:r>
          </a:p>
          <a:p>
            <a:pPr marL="514350" indent="-514350" algn="just">
              <a:buAutoNum type="arabicParenR"/>
            </a:pPr>
            <a:r>
              <a:rPr lang="sr-Cyrl-RS" dirty="0"/>
              <a:t>Коришћење адаптибилних пољопривредних врста</a:t>
            </a:r>
          </a:p>
          <a:p>
            <a:pPr marL="514350" indent="-514350" algn="just">
              <a:buAutoNum type="arabicParenR"/>
            </a:pPr>
            <a:r>
              <a:rPr lang="sr-Cyrl-RS" dirty="0"/>
              <a:t>Коришћење различитих и ОИЕ </a:t>
            </a:r>
            <a:endParaRPr lang="sr-Latn-R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Анализе за Европу* </a:t>
            </a:r>
            <a:endParaRPr lang="sr-Latn-RS" dirty="0"/>
          </a:p>
        </p:txBody>
      </p:sp>
      <p:sp>
        <p:nvSpPr>
          <p:cNvPr id="7" name="Rectangle 6"/>
          <p:cNvSpPr/>
          <p:nvPr/>
        </p:nvSpPr>
        <p:spPr>
          <a:xfrm>
            <a:off x="657922" y="5928053"/>
            <a:ext cx="11084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dirty="0">
                <a:solidFill>
                  <a:srgbClr val="0070C0"/>
                </a:solidFill>
              </a:rPr>
              <a:t>* </a:t>
            </a:r>
            <a:r>
              <a:rPr lang="sr-Latn-RS" sz="2400" dirty="0">
                <a:solidFill>
                  <a:srgbClr val="0070C0"/>
                </a:solidFill>
              </a:rPr>
              <a:t>https://www.eea.europa.eu/publications/adaptation-in-energy-system</a:t>
            </a:r>
          </a:p>
        </p:txBody>
      </p:sp>
      <p:sp>
        <p:nvSpPr>
          <p:cNvPr id="8" name="Rectangle 7"/>
          <p:cNvSpPr/>
          <p:nvPr/>
        </p:nvSpPr>
        <p:spPr>
          <a:xfrm>
            <a:off x="6345044" y="4495945"/>
            <a:ext cx="5575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400" dirty="0">
                <a:solidFill>
                  <a:srgbClr val="FF0000"/>
                </a:solidFill>
              </a:rPr>
              <a:t>Инкорпорирати климатолошке параметаре (трендова и пројекција) у националне политике </a:t>
            </a:r>
            <a:endParaRPr lang="sr-Latn-R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55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Потенцијалне мере адаптације </a:t>
            </a:r>
            <a:endParaRPr lang="sr-Latn-R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6771" y="1204332"/>
            <a:ext cx="11140067" cy="5519853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sr-Cyrl-RS" dirty="0"/>
              <a:t>Повећање енергетске ефикасности</a:t>
            </a:r>
            <a:r>
              <a:rPr lang="en-US" dirty="0"/>
              <a:t>/</a:t>
            </a:r>
            <a:r>
              <a:rPr lang="sr-Cyrl-RS" dirty="0"/>
              <a:t>изолација зграда и уређаја (посебно клима уређаја)</a:t>
            </a:r>
            <a:endParaRPr lang="sr-Latn-RS" dirty="0"/>
          </a:p>
          <a:p>
            <a:pPr lvl="0"/>
            <a:r>
              <a:rPr lang="sr-Cyrl-RS" dirty="0"/>
              <a:t>Диверсификација извора енергије</a:t>
            </a:r>
            <a:endParaRPr lang="sr-Latn-RS" dirty="0"/>
          </a:p>
          <a:p>
            <a:pPr lvl="0" algn="just"/>
            <a:r>
              <a:rPr lang="sr-Cyrl-RS" dirty="0"/>
              <a:t>Планирање коришћења ОИЕ уважавајући климатске пројекције, како би се обезбедила одрживост производње (нпр. избор локација за хидроелектране на основу промена расположивости воде услед климатских промена)</a:t>
            </a:r>
            <a:endParaRPr lang="sr-Latn-RS" dirty="0"/>
          </a:p>
          <a:p>
            <a:pPr lvl="0" algn="just"/>
            <a:r>
              <a:rPr lang="sr-Cyrl-RS" dirty="0"/>
              <a:t>Планирање енергетске инфраструктуре у складу са климатским пројекцијама, укључујући за производњу, дистрибуцију и складиштење енергије</a:t>
            </a:r>
            <a:endParaRPr lang="sr-Latn-RS" dirty="0"/>
          </a:p>
          <a:p>
            <a:pPr lvl="0" algn="just"/>
            <a:r>
              <a:rPr lang="sr-Cyrl-RS" dirty="0"/>
              <a:t>Укључење промена климе у планирање производње;</a:t>
            </a:r>
            <a:endParaRPr lang="sr-Latn-RS" dirty="0"/>
          </a:p>
          <a:p>
            <a:pPr lvl="0" algn="just"/>
            <a:r>
              <a:rPr lang="sr-Cyrl-RS" dirty="0"/>
              <a:t>Интегрисање политика и мера области управљања водама и енергетике</a:t>
            </a:r>
            <a:endParaRPr lang="sr-Latn-RS" dirty="0"/>
          </a:p>
          <a:p>
            <a:pPr lvl="0" algn="just"/>
            <a:r>
              <a:rPr lang="sr-Cyrl-RS" dirty="0"/>
              <a:t>Укључење климатских пројекација у </a:t>
            </a:r>
            <a:r>
              <a:rPr lang="en-US" dirty="0"/>
              <a:t>NECP</a:t>
            </a:r>
            <a:r>
              <a:rPr lang="sr-Cyrl-RS" dirty="0"/>
              <a:t> и унапређење националног законодавства</a:t>
            </a:r>
            <a:endParaRPr lang="sr-Latn-RS" dirty="0"/>
          </a:p>
          <a:p>
            <a:pPr lvl="0" algn="just"/>
            <a:r>
              <a:rPr lang="sr-Cyrl-RS" dirty="0"/>
              <a:t>Унапређење ефикасности коришћења водних ресурса</a:t>
            </a:r>
            <a:endParaRPr lang="sr-Latn-RS" dirty="0"/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796759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Адаптација </a:t>
            </a:r>
            <a:r>
              <a:rPr lang="en-US" dirty="0"/>
              <a:t>vs</a:t>
            </a:r>
            <a:r>
              <a:rPr lang="sr-Cyrl-RS" dirty="0"/>
              <a:t> Митигација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sr-Cyrl-RS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Укључење климатских трендова и пројекција у: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RS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 Политике у вези са енергетском ефикасношћу – зграде (термална излација), апарати, опрема... </a:t>
            </a:r>
            <a:r>
              <a:rPr lang="sr-Latn-RS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sr-Cyrl-RS" dirty="0"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</a:endParaRP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RS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 Финансијске инструменте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294864" y="2548092"/>
            <a:ext cx="5181600" cy="4351338"/>
          </a:xfrm>
        </p:spPr>
        <p:txBody>
          <a:bodyPr>
            <a:normAutofit/>
          </a:bodyPr>
          <a:lstStyle/>
          <a:p>
            <a:pPr lvl="0"/>
            <a:r>
              <a:rPr lang="sr-Cyrl-RS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Инфраструктура - укључење климатских трендова и пројекција у: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RS" dirty="0"/>
              <a:t> </a:t>
            </a:r>
            <a:r>
              <a:rPr lang="en-US" dirty="0"/>
              <a:t>EIA/SEA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02961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Смањење емисија ГХГ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864" y="2193615"/>
            <a:ext cx="10515600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RS" dirty="0"/>
              <a:t> Споразум из Париза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RS" dirty="0"/>
              <a:t> ЕУ Зелени договор </a:t>
            </a:r>
            <a:r>
              <a:rPr lang="en-US" dirty="0"/>
              <a:t>(EU Green Deal)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None/>
            </a:pPr>
            <a:endParaRPr lang="sr-Cyrl-RS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None/>
            </a:pPr>
            <a:endParaRPr lang="sr-Cyrl-RS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None/>
            </a:pPr>
            <a:r>
              <a:rPr lang="sr-Cyrl-RS" dirty="0"/>
              <a:t>              ТРЖИШТЕ 		  К</a:t>
            </a:r>
            <a:r>
              <a:rPr lang="sr-Latn-RS" dirty="0"/>
              <a:t>онкурентност</a:t>
            </a:r>
            <a:r>
              <a:rPr lang="sr-Cyrl-RS" dirty="0"/>
              <a:t> </a:t>
            </a:r>
            <a:r>
              <a:rPr lang="sr-Latn-RS" dirty="0"/>
              <a:t>привред</a:t>
            </a:r>
            <a:r>
              <a:rPr lang="sr-Cyrl-RS" dirty="0"/>
              <a:t>е</a:t>
            </a:r>
          </a:p>
          <a:p>
            <a:pPr marL="0" indent="0">
              <a:spcAft>
                <a:spcPts val="1200"/>
              </a:spcAft>
              <a:buClr>
                <a:srgbClr val="FF0000"/>
              </a:buClr>
              <a:buNone/>
              <a:tabLst>
                <a:tab pos="88900" algn="l"/>
                <a:tab pos="446088" algn="l"/>
              </a:tabLst>
            </a:pPr>
            <a:endParaRPr lang="sr-Latn-RS" dirty="0"/>
          </a:p>
        </p:txBody>
      </p:sp>
      <p:sp>
        <p:nvSpPr>
          <p:cNvPr id="4" name="Curved Down Arrow 3"/>
          <p:cNvSpPr/>
          <p:nvPr/>
        </p:nvSpPr>
        <p:spPr>
          <a:xfrm>
            <a:off x="4582644" y="3289611"/>
            <a:ext cx="1216152" cy="731520"/>
          </a:xfrm>
          <a:prstGeom prst="curved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7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ЕУ Зелени договор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535" y="1223459"/>
            <a:ext cx="11127059" cy="5712600"/>
          </a:xfrm>
        </p:spPr>
        <p:txBody>
          <a:bodyPr>
            <a:normAutofit/>
          </a:bodyPr>
          <a:lstStyle/>
          <a:p>
            <a:pPr algn="just"/>
            <a:r>
              <a:rPr lang="sr-Cyrl-RS" sz="2400" dirty="0"/>
              <a:t>Стратегија развоја ЕУ - одрживу, модерну, конкурентну и економију засновану на ефикасном коришћењу ресурса</a:t>
            </a:r>
            <a:endParaRPr lang="sr-Latn-RS" sz="2400" dirty="0"/>
          </a:p>
          <a:p>
            <a:pPr algn="just"/>
            <a:r>
              <a:rPr lang="sr-Cyrl-RS" sz="2400" dirty="0"/>
              <a:t>Амбиција ЕК: </a:t>
            </a:r>
            <a:r>
              <a:rPr lang="sr-Cyrl-RS" sz="2400" b="1" dirty="0">
                <a:solidFill>
                  <a:srgbClr val="FF0000"/>
                </a:solidFill>
              </a:rPr>
              <a:t>климатски неутрални</a:t>
            </a:r>
            <a:r>
              <a:rPr lang="sr-Cyrl-RS" sz="2400" dirty="0">
                <a:solidFill>
                  <a:srgbClr val="FF0000"/>
                </a:solidFill>
              </a:rPr>
              <a:t> </a:t>
            </a:r>
            <a:r>
              <a:rPr lang="sr-Cyrl-RS" sz="2400" b="1" dirty="0">
                <a:solidFill>
                  <a:srgbClr val="FF0000"/>
                </a:solidFill>
              </a:rPr>
              <a:t>Европски континент!</a:t>
            </a:r>
            <a:r>
              <a:rPr lang="sr-Cyrl-RS" sz="2400" dirty="0">
                <a:solidFill>
                  <a:srgbClr val="FF0000"/>
                </a:solidFill>
              </a:rPr>
              <a:t>  </a:t>
            </a:r>
            <a:endParaRPr lang="sr-Latn-RS" sz="2400" dirty="0">
              <a:solidFill>
                <a:srgbClr val="FF0000"/>
              </a:solidFill>
            </a:endParaRPr>
          </a:p>
          <a:p>
            <a:pPr lvl="0" algn="just"/>
            <a:r>
              <a:rPr lang="sr-Cyrl-RS" sz="2400" dirty="0"/>
              <a:t>2050. године угљенично</a:t>
            </a:r>
            <a:r>
              <a:rPr lang="en-US" sz="2400" dirty="0"/>
              <a:t>/</a:t>
            </a:r>
            <a:r>
              <a:rPr lang="sr-Cyrl-RS" sz="2400" dirty="0"/>
              <a:t>климатски неутрална (сума емисија и уклоњених ГХГ путем понора једнака је 0) и смањење емисија од 50-55% у 2030. години у односу на </a:t>
            </a:r>
            <a:r>
              <a:rPr lang="sr-Cyrl-RS" sz="2400" dirty="0">
                <a:solidFill>
                  <a:srgbClr val="FF0000"/>
                </a:solidFill>
              </a:rPr>
              <a:t>1990.</a:t>
            </a:r>
            <a:r>
              <a:rPr lang="sr-Cyrl-RS" sz="2400" dirty="0"/>
              <a:t> годину</a:t>
            </a:r>
            <a:endParaRPr lang="sr-Latn-RS" sz="2400" dirty="0"/>
          </a:p>
          <a:p>
            <a:pPr algn="just"/>
            <a:r>
              <a:rPr lang="sr-Cyrl-RS" sz="2400" dirty="0"/>
              <a:t>NECP – 5 стубова Енергетске заједнице, процену броја енергетски сиромашних домаћинстава, макроекономске параметре и утицаје планираних политика и мера на здравље, животну средину, расположиве капацитете и социјалне карактеристике друштва, у складу са дугорочном стратегијом ниско-угљеничног развоја </a:t>
            </a:r>
          </a:p>
          <a:p>
            <a:r>
              <a:rPr lang="en-US" dirty="0"/>
              <a:t>Just Transition Mechanism – </a:t>
            </a:r>
            <a:r>
              <a:rPr lang="sr-Cyrl-RS" dirty="0"/>
              <a:t>угрожени региони (производња из угља)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44640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Таксе и стандарди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79214"/>
            <a:ext cx="11171663" cy="5467273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sr-Cyrl-RS" dirty="0"/>
              <a:t>Угљенична такса на граници - конкурентност ЕУ привреде, а посебно оног дела који подлеже Систему трговине емисијама ЕУ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RS" dirty="0"/>
              <a:t> Већ 2021. године - при увозу             </a:t>
            </a:r>
            <a:r>
              <a:rPr lang="sr-Cyrl-RS" dirty="0">
                <a:solidFill>
                  <a:srgbClr val="FF0000"/>
                </a:solidFill>
              </a:rPr>
              <a:t>Енергетски извори   </a:t>
            </a:r>
          </a:p>
          <a:p>
            <a:pPr marL="0" indent="0">
              <a:spcAft>
                <a:spcPts val="1200"/>
              </a:spcAft>
              <a:buClr>
                <a:srgbClr val="FF0000"/>
              </a:buClr>
              <a:buNone/>
            </a:pPr>
            <a:r>
              <a:rPr lang="sr-Cyrl-RS" dirty="0">
                <a:solidFill>
                  <a:srgbClr val="FF0000"/>
                </a:solidFill>
              </a:rPr>
              <a:t>							постају питање економије </a:t>
            </a:r>
          </a:p>
          <a:p>
            <a:pPr algn="just"/>
            <a:r>
              <a:rPr lang="sr-Cyrl-RS" dirty="0"/>
              <a:t>Заштита ЕУ пољопривредних произвођача и потрошача: порекло пољопривредног производа, његова нутритивна вредност и </a:t>
            </a:r>
            <a:r>
              <a:rPr lang="sr-Cyrl-RS" dirty="0">
                <a:solidFill>
                  <a:srgbClr val="FF0000"/>
                </a:solidFill>
              </a:rPr>
              <a:t>негативни утицаји на животну средину који су настали у производном процесу</a:t>
            </a:r>
            <a:endParaRPr lang="sr-Cyrl-RS" dirty="0"/>
          </a:p>
          <a:p>
            <a:pPr>
              <a:spcAft>
                <a:spcPts val="600"/>
              </a:spcAft>
            </a:pPr>
            <a:r>
              <a:rPr lang="sr-Cyrl-RS" dirty="0"/>
              <a:t>Стратегија пољопривреде ЕУ - у функцији плана за постизање </a:t>
            </a:r>
            <a:r>
              <a:rPr lang="sr-Cyrl-RS" dirty="0">
                <a:solidFill>
                  <a:srgbClr val="FF0000"/>
                </a:solidFill>
              </a:rPr>
              <a:t>нултних нето емисија у ваздух, воду и земљиште </a:t>
            </a:r>
          </a:p>
          <a:p>
            <a:r>
              <a:rPr lang="sr-Cyrl-RS" dirty="0"/>
              <a:t>Могући механизми сарадње са земљама партнерима   </a:t>
            </a:r>
            <a:endParaRPr lang="sr-Latn-RS" dirty="0"/>
          </a:p>
        </p:txBody>
      </p:sp>
      <p:sp>
        <p:nvSpPr>
          <p:cNvPr id="6" name="Right Arrow 5"/>
          <p:cNvSpPr/>
          <p:nvPr/>
        </p:nvSpPr>
        <p:spPr>
          <a:xfrm>
            <a:off x="6223309" y="2470443"/>
            <a:ext cx="978408" cy="484632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26628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52" y="-78989"/>
            <a:ext cx="11346204" cy="1005026"/>
          </a:xfrm>
        </p:spPr>
        <p:txBody>
          <a:bodyPr>
            <a:normAutofit/>
          </a:bodyPr>
          <a:lstStyle/>
          <a:p>
            <a:r>
              <a:rPr lang="sr-Cyrl-RS" sz="3200" dirty="0"/>
              <a:t>Економски и инвестициони план за Западни Балкан </a:t>
            </a:r>
            <a:endParaRPr lang="sr-Latn-R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До </a:t>
            </a:r>
            <a:r>
              <a:rPr lang="en-US" dirty="0"/>
              <a:t>EUR </a:t>
            </a:r>
            <a:r>
              <a:rPr lang="sr-Cyrl-RS" dirty="0"/>
              <a:t>14</a:t>
            </a:r>
            <a:r>
              <a:rPr lang="en-US" dirty="0"/>
              <a:t> </a:t>
            </a:r>
            <a:r>
              <a:rPr lang="sr-Cyrl-RS" dirty="0"/>
              <a:t>милијарди </a:t>
            </a:r>
            <a:r>
              <a:rPr lang="en-US" dirty="0"/>
              <a:t>IPA III </a:t>
            </a:r>
            <a:r>
              <a:rPr lang="sr-Cyrl-RS" dirty="0"/>
              <a:t>за период</a:t>
            </a:r>
            <a:r>
              <a:rPr lang="en-US" dirty="0"/>
              <a:t> 2021-2027</a:t>
            </a:r>
            <a:r>
              <a:rPr lang="sr-Cyrl-RS" dirty="0"/>
              <a:t>.</a:t>
            </a:r>
          </a:p>
          <a:p>
            <a:r>
              <a:rPr lang="en-US" dirty="0"/>
              <a:t>Western Balkans Guarantee facility </a:t>
            </a:r>
            <a:r>
              <a:rPr lang="sr-Cyrl-RS" dirty="0"/>
              <a:t>– потенцијално повећање инвестиција до </a:t>
            </a:r>
            <a:r>
              <a:rPr lang="en-US" dirty="0"/>
              <a:t>EUR 20 </a:t>
            </a:r>
            <a:r>
              <a:rPr lang="sr-Cyrl-RS" dirty="0"/>
              <a:t>милијарди </a:t>
            </a:r>
          </a:p>
          <a:p>
            <a:r>
              <a:rPr lang="sr-Cyrl-RS" dirty="0"/>
              <a:t>Спремност на реформу и усклађивање са циљевима</a:t>
            </a:r>
            <a:r>
              <a:rPr lang="en-US" dirty="0"/>
              <a:t>/</a:t>
            </a:r>
            <a:r>
              <a:rPr lang="sr-Cyrl-RS" dirty="0"/>
              <a:t>угљенична односно климатска неутралост</a:t>
            </a:r>
          </a:p>
          <a:p>
            <a:r>
              <a:rPr lang="sr-Cyrl-RS" dirty="0"/>
              <a:t>Пројекти у области дигитализације, транспорта, енергетске транзиције и животне средине, да буду завршени до 2024. </a:t>
            </a:r>
          </a:p>
          <a:p>
            <a:r>
              <a:rPr lang="sr-Cyrl-RS" dirty="0"/>
              <a:t>Кључна подршка у сектору енергетике: декарбонизација</a:t>
            </a:r>
          </a:p>
          <a:p>
            <a:pPr marL="0" indent="0">
              <a:buNone/>
            </a:pPr>
            <a:r>
              <a:rPr lang="sr-Cyrl-RS" dirty="0"/>
              <a:t>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245598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Потенцијали сарадње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9147"/>
            <a:ext cx="10515600" cy="487625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sr-Cyrl-RS" dirty="0"/>
              <a:t>Успостављена: </a:t>
            </a:r>
            <a:r>
              <a:rPr lang="en-US" dirty="0"/>
              <a:t>“Coal regions in transition platform in the Western Balkans and Ukraine” </a:t>
            </a:r>
            <a:r>
              <a:rPr lang="sr-Cyrl-RS" dirty="0"/>
              <a:t>– прелазак на гас</a:t>
            </a:r>
          </a:p>
          <a:p>
            <a:pPr>
              <a:spcAft>
                <a:spcPts val="1200"/>
              </a:spcAft>
            </a:pPr>
            <a:r>
              <a:rPr lang="sr-Cyrl-RS" dirty="0"/>
              <a:t>ОИЕ: Албанија, Црна Гора, Косово, Северна Македонија</a:t>
            </a:r>
          </a:p>
          <a:p>
            <a:pPr>
              <a:spcAft>
                <a:spcPts val="1200"/>
              </a:spcAft>
            </a:pPr>
            <a:r>
              <a:rPr lang="sr-Cyrl-RS" dirty="0"/>
              <a:t>Декарбонизација: гасна интерконекција </a:t>
            </a:r>
          </a:p>
          <a:p>
            <a:pPr>
              <a:spcAft>
                <a:spcPts val="1200"/>
              </a:spcAft>
            </a:pPr>
            <a:r>
              <a:rPr lang="sr-Cyrl-RS" dirty="0"/>
              <a:t>Зградарство: нема конкретних предлога по земљама </a:t>
            </a:r>
          </a:p>
          <a:p>
            <a:pPr>
              <a:spcAft>
                <a:spcPts val="1200"/>
              </a:spcAft>
            </a:pPr>
            <a:r>
              <a:rPr lang="sr-Cyrl-RS" dirty="0"/>
              <a:t>Животна средина: отпад (регион) и отпадне воде (Србија)</a:t>
            </a:r>
          </a:p>
          <a:p>
            <a:pPr>
              <a:spcAft>
                <a:spcPts val="1200"/>
              </a:spcAft>
            </a:pPr>
            <a:r>
              <a:rPr lang="en-US" dirty="0"/>
              <a:t>50% </a:t>
            </a:r>
            <a:r>
              <a:rPr lang="sr-Cyrl-RS" dirty="0"/>
              <a:t>финансија у приватни сектор – иновације и зелени развој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72753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1649" y="2598235"/>
            <a:ext cx="10515600" cy="1371377"/>
          </a:xfrm>
        </p:spPr>
        <p:txBody>
          <a:bodyPr/>
          <a:lstStyle/>
          <a:p>
            <a:pPr algn="ctr"/>
            <a:r>
              <a:rPr lang="sr-Cyrl-RS" dirty="0"/>
              <a:t>ЗАХВАЉУЈЕМ НА ПАЖЊИ!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1835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Аспекти утицаја </a:t>
            </a:r>
            <a:endParaRPr lang="sr-Latn-R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1898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530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Утицај климатских промена  </a:t>
            </a:r>
            <a:endParaRPr lang="sr-Latn-R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36776"/>
            <a:ext cx="6900746" cy="435133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118088" y="3208376"/>
            <a:ext cx="3235712" cy="1798521"/>
          </a:xfrm>
        </p:spPr>
        <p:txBody>
          <a:bodyPr/>
          <a:lstStyle/>
          <a:p>
            <a:pPr marL="0" indent="0" algn="ctr">
              <a:buNone/>
            </a:pPr>
            <a:r>
              <a:rPr lang="sr-Cyrl-RS" dirty="0"/>
              <a:t>Губици у производњи</a:t>
            </a:r>
            <a:r>
              <a:rPr lang="en-US" dirty="0"/>
              <a:t>/</a:t>
            </a:r>
            <a:r>
              <a:rPr lang="sr-Cyrl-RS" dirty="0"/>
              <a:t>увоз</a:t>
            </a: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sr-Cyrl-R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61342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>
                <a:latin typeface="Algerian" panose="04020705040A02060702" pitchFamily="82" charset="0"/>
              </a:rPr>
              <a:t>ПРОИЗВОДЊ</a:t>
            </a:r>
            <a:r>
              <a:rPr lang="sr-Cyrl-RS" dirty="0"/>
              <a:t>А</a:t>
            </a:r>
            <a:r>
              <a:rPr lang="sr-Latn-RS" dirty="0">
                <a:latin typeface="Algerian" panose="04020705040A02060702" pitchFamily="82" charset="0"/>
              </a:rPr>
              <a:t> И ЦЕН</a:t>
            </a:r>
            <a:r>
              <a:rPr lang="sr-Cyrl-RS" dirty="0"/>
              <a:t>Е</a:t>
            </a:r>
            <a:r>
              <a:rPr lang="sr-Latn-RS" dirty="0">
                <a:latin typeface="Algerian" panose="04020705040A02060702" pitchFamily="82" charset="0"/>
              </a:rPr>
              <a:t> ЕНЕРГИЈЕ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7635"/>
            <a:ext cx="11353800" cy="4351338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RS" dirty="0"/>
              <a:t> </a:t>
            </a:r>
            <a:r>
              <a:rPr lang="sr-Latn-RS" dirty="0"/>
              <a:t>Студиј</a:t>
            </a:r>
            <a:r>
              <a:rPr lang="en-US" dirty="0"/>
              <a:t>a</a:t>
            </a:r>
            <a:r>
              <a:rPr lang="sr-Latn-RS" dirty="0"/>
              <a:t> о социо-економским аспектима климатских промена</a:t>
            </a:r>
            <a:r>
              <a:rPr lang="sr-Cyrl-RS" dirty="0"/>
              <a:t> – смањење БДП-а у односу на ситуацију без глобалног загревања</a:t>
            </a:r>
            <a:endParaRPr lang="sr-Latn-R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771535"/>
              </p:ext>
            </p:extLst>
          </p:nvPr>
        </p:nvGraphicFramePr>
        <p:xfrm>
          <a:off x="838200" y="2430967"/>
          <a:ext cx="10493299" cy="3936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0851">
                  <a:extLst>
                    <a:ext uri="{9D8B030D-6E8A-4147-A177-3AD203B41FA5}">
                      <a16:colId xmlns:a16="http://schemas.microsoft.com/office/drawing/2014/main" val="3725614680"/>
                    </a:ext>
                  </a:extLst>
                </a:gridCol>
                <a:gridCol w="2615798">
                  <a:extLst>
                    <a:ext uri="{9D8B030D-6E8A-4147-A177-3AD203B41FA5}">
                      <a16:colId xmlns:a16="http://schemas.microsoft.com/office/drawing/2014/main" val="976769998"/>
                    </a:ext>
                  </a:extLst>
                </a:gridCol>
                <a:gridCol w="2622746">
                  <a:extLst>
                    <a:ext uri="{9D8B030D-6E8A-4147-A177-3AD203B41FA5}">
                      <a16:colId xmlns:a16="http://schemas.microsoft.com/office/drawing/2014/main" val="3947731996"/>
                    </a:ext>
                  </a:extLst>
                </a:gridCol>
                <a:gridCol w="2623904">
                  <a:extLst>
                    <a:ext uri="{9D8B030D-6E8A-4147-A177-3AD203B41FA5}">
                      <a16:colId xmlns:a16="http://schemas.microsoft.com/office/drawing/2014/main" val="3363278380"/>
                    </a:ext>
                  </a:extLst>
                </a:gridCol>
              </a:tblGrid>
              <a:tr h="787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</a:rPr>
                        <a:t>Пораст Т за: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</a:rPr>
                        <a:t>2020-2040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>
                          <a:effectLst/>
                        </a:rPr>
                        <a:t>2040-2100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>
                          <a:effectLst/>
                        </a:rPr>
                        <a:t>2020-2100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2847635"/>
                  </a:ext>
                </a:extLst>
              </a:tr>
              <a:tr h="787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</a:rPr>
                        <a:t>1</a:t>
                      </a:r>
                      <a:r>
                        <a:rPr lang="sr-Latn-RS" sz="2000" baseline="30000" dirty="0">
                          <a:effectLst/>
                        </a:rPr>
                        <a:t>0 </a:t>
                      </a:r>
                      <a:r>
                        <a:rPr lang="sr-Latn-RS" sz="2000" dirty="0">
                          <a:effectLst/>
                        </a:rPr>
                        <a:t>С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</a:rPr>
                        <a:t>4,283 (0,17%)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</a:rPr>
                        <a:t>91,938 (0,66%)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>
                          <a:effectLst/>
                        </a:rPr>
                        <a:t>96,221 (0,58%)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0128225"/>
                  </a:ext>
                </a:extLst>
              </a:tr>
              <a:tr h="787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</a:rPr>
                        <a:t>2</a:t>
                      </a:r>
                      <a:r>
                        <a:rPr lang="sr-Latn-RS" sz="2000" baseline="30000" dirty="0">
                          <a:effectLst/>
                        </a:rPr>
                        <a:t>0 </a:t>
                      </a:r>
                      <a:r>
                        <a:rPr lang="sr-Latn-RS" sz="2000" dirty="0">
                          <a:effectLst/>
                        </a:rPr>
                        <a:t>С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</a:rPr>
                        <a:t>8,567 (0,33%)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</a:rPr>
                        <a:t>183,875 (1,32%)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>
                          <a:effectLst/>
                        </a:rPr>
                        <a:t>192,442 (1,17%)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5227250"/>
                  </a:ext>
                </a:extLst>
              </a:tr>
              <a:tr h="787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>
                          <a:effectLst/>
                        </a:rPr>
                        <a:t>3</a:t>
                      </a:r>
                      <a:r>
                        <a:rPr lang="sr-Latn-RS" sz="2000" baseline="30000">
                          <a:effectLst/>
                        </a:rPr>
                        <a:t>0 </a:t>
                      </a:r>
                      <a:r>
                        <a:rPr lang="sr-Latn-RS" sz="2000">
                          <a:effectLst/>
                        </a:rPr>
                        <a:t>С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</a:rPr>
                        <a:t>11,632 (0,49%)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</a:rPr>
                        <a:t>258,952 (2,01%)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</a:rPr>
                        <a:t>270,584 (1,77%)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4035120"/>
                  </a:ext>
                </a:extLst>
              </a:tr>
              <a:tr h="787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</a:rPr>
                        <a:t>4</a:t>
                      </a:r>
                      <a:r>
                        <a:rPr lang="sr-Latn-RS" sz="2000" baseline="30000" dirty="0">
                          <a:effectLst/>
                        </a:rPr>
                        <a:t>0 </a:t>
                      </a:r>
                      <a:r>
                        <a:rPr lang="sr-Latn-RS" sz="2000" dirty="0">
                          <a:effectLst/>
                        </a:rPr>
                        <a:t>С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>
                          <a:effectLst/>
                        </a:rPr>
                        <a:t>19,421 (0,68%)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>
                          <a:effectLst/>
                        </a:rPr>
                        <a:t>555,430 (2,69%)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</a:rPr>
                        <a:t>574,852 (2,45%)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9921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722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Утицај климатских промена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Кључни аспекти:</a:t>
            </a:r>
          </a:p>
          <a:p>
            <a:pPr marL="514350" indent="-514350">
              <a:buAutoNum type="arabicParenR"/>
            </a:pPr>
            <a:r>
              <a:rPr lang="sr-Cyrl-RS" dirty="0"/>
              <a:t>Пораст потрошње енергије за хлађење и смањење потрошње енергије за грејање</a:t>
            </a:r>
          </a:p>
          <a:p>
            <a:pPr marL="514350" indent="-514350">
              <a:buAutoNum type="arabicParenR"/>
            </a:pPr>
            <a:r>
              <a:rPr lang="sr-Cyrl-RS" dirty="0"/>
              <a:t>Пораст температуре и недостатак воде за хлађење реактора за производњу енергије у термопостројењима</a:t>
            </a:r>
          </a:p>
          <a:p>
            <a:pPr marL="514350" indent="-514350">
              <a:buAutoNum type="arabicParenR"/>
            </a:pPr>
            <a:r>
              <a:rPr lang="sr-Cyrl-RS" dirty="0"/>
              <a:t>Смањење хидропотенцијала </a:t>
            </a:r>
          </a:p>
          <a:p>
            <a:pPr marL="514350" indent="-514350">
              <a:buAutoNum type="arabicParenR"/>
            </a:pPr>
            <a:r>
              <a:rPr lang="sr-Cyrl-RS" dirty="0"/>
              <a:t>Смањење доступности биомасе</a:t>
            </a:r>
          </a:p>
          <a:p>
            <a:pPr marL="514350" indent="-514350">
              <a:buAutoNum type="arabicParenR"/>
            </a:pPr>
            <a:r>
              <a:rPr lang="sr-Cyrl-RS" dirty="0"/>
              <a:t>Оштећење инфраструктуре за производњу и пренос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1209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Грејање и хлађење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9216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sr-Cyrl-RS" dirty="0"/>
              <a:t>Услед промена климе*: </a:t>
            </a:r>
          </a:p>
          <a:p>
            <a:pPr marL="514350" indent="-514350">
              <a:buAutoNum type="arabicParenR"/>
            </a:pPr>
            <a:r>
              <a:rPr lang="sr-Cyrl-RS" dirty="0"/>
              <a:t>Смањење укупне количина енергије за потребе грејања и хлађења за 32% до 2100. године у односу на 2010; истовремено</a:t>
            </a:r>
          </a:p>
          <a:p>
            <a:pPr marL="0" indent="0">
              <a:buNone/>
            </a:pPr>
            <a:r>
              <a:rPr lang="sr-Cyrl-RS" dirty="0"/>
              <a:t>	- Двоструко повећање употребе енергије за хлађење </a:t>
            </a:r>
          </a:p>
          <a:p>
            <a:pPr marL="0" indent="0">
              <a:buNone/>
            </a:pPr>
            <a:r>
              <a:rPr lang="sr-Cyrl-RS" dirty="0"/>
              <a:t>	- 37% смањење потребне енергије за грејање. 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 algn="ctr">
              <a:buNone/>
            </a:pPr>
            <a:r>
              <a:rPr lang="sr-Cyrl-RS" dirty="0"/>
              <a:t>Стабилност производње и дитрибуције енергије </a:t>
            </a:r>
          </a:p>
          <a:p>
            <a:pPr marL="0" indent="0" algn="ctr">
              <a:buNone/>
            </a:pPr>
            <a:r>
              <a:rPr lang="sr-Cyrl-RS" dirty="0"/>
              <a:t>Пораст трошкова за домаћинства, јер се за хлађење користи искључиво електрична енергија </a:t>
            </a:r>
          </a:p>
          <a:p>
            <a:r>
              <a:rPr lang="sr-Cyrl-RS" dirty="0"/>
              <a:t>Адаптација: Повећање енергетске ефикасности клима уређаја и зграда</a:t>
            </a:r>
            <a:endParaRPr lang="sr-Latn-RS" dirty="0"/>
          </a:p>
        </p:txBody>
      </p:sp>
      <p:sp>
        <p:nvSpPr>
          <p:cNvPr id="4" name="Down Arrow 3"/>
          <p:cNvSpPr/>
          <p:nvPr/>
        </p:nvSpPr>
        <p:spPr>
          <a:xfrm>
            <a:off x="5654355" y="3019987"/>
            <a:ext cx="484632" cy="6919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863" y="5946049"/>
            <a:ext cx="10633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sr-Latn-C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Climate impacts in Europe, Final report of the JRC PESETA III project, European Commission, 2018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3524504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HDD</a:t>
            </a:r>
            <a:r>
              <a:rPr lang="sr-Cyrl-RS" dirty="0"/>
              <a:t> и CDD – Европа*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3180"/>
            <a:ext cx="11015546" cy="5664820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/>
              <a:t>Број дана у којима постоји потреба за грејањем (</a:t>
            </a:r>
            <a:r>
              <a:rPr lang="en-US" dirty="0"/>
              <a:t>H</a:t>
            </a:r>
            <a:r>
              <a:rPr lang="sr-Cyrl-RS" dirty="0"/>
              <a:t>eating degree days – HDDs) на годишњем нивоу смањен за</a:t>
            </a:r>
            <a:r>
              <a:rPr lang="en-GB" dirty="0"/>
              <a:t> 6 % </a:t>
            </a:r>
            <a:r>
              <a:rPr lang="sr-Cyrl-RS" dirty="0"/>
              <a:t>у периоду </a:t>
            </a:r>
            <a:r>
              <a:rPr lang="en-GB" dirty="0"/>
              <a:t>1981–2017</a:t>
            </a:r>
            <a:r>
              <a:rPr lang="sr-Cyrl-RS" dirty="0"/>
              <a:t>. година у односу на </a:t>
            </a:r>
            <a:r>
              <a:rPr lang="en-GB" dirty="0"/>
              <a:t>1950–1980</a:t>
            </a:r>
            <a:r>
              <a:rPr lang="sr-Cyrl-RS" dirty="0"/>
              <a:t>. односно </a:t>
            </a:r>
            <a:r>
              <a:rPr lang="en-GB" dirty="0"/>
              <a:t>6.5 HDDs</a:t>
            </a:r>
            <a:r>
              <a:rPr lang="sr-Cyrl-RS" dirty="0"/>
              <a:t> у просеку годишње</a:t>
            </a:r>
          </a:p>
          <a:p>
            <a:pPr marL="0" indent="0">
              <a:buNone/>
            </a:pPr>
            <a:r>
              <a:rPr lang="sr-Cyrl-RS" dirty="0"/>
              <a:t>	- Највеће смањење северна Европа и Италија</a:t>
            </a:r>
          </a:p>
          <a:p>
            <a:r>
              <a:rPr lang="sr-Cyrl-RS" dirty="0"/>
              <a:t>Број дана у којима постоји потреба за хлађењем (Cooling degree days - CDDs) повећао се за 3</a:t>
            </a:r>
            <a:r>
              <a:rPr lang="en-GB" dirty="0"/>
              <a:t>3 %</a:t>
            </a:r>
            <a:r>
              <a:rPr lang="sr-Cyrl-RS" dirty="0"/>
              <a:t> у периоду </a:t>
            </a:r>
            <a:r>
              <a:rPr lang="en-GB" dirty="0"/>
              <a:t>1981–2017</a:t>
            </a:r>
            <a:r>
              <a:rPr lang="sr-Cyrl-RS" dirty="0"/>
              <a:t>. година у односу на </a:t>
            </a:r>
            <a:r>
              <a:rPr lang="en-GB" dirty="0"/>
              <a:t>1950–1980</a:t>
            </a:r>
            <a:r>
              <a:rPr lang="sr-Cyrl-RS" dirty="0"/>
              <a:t>. односно просечно </a:t>
            </a:r>
            <a:r>
              <a:rPr lang="en-GB" dirty="0"/>
              <a:t>0.9 HDDs </a:t>
            </a:r>
            <a:r>
              <a:rPr lang="sr-Cyrl-RS" dirty="0"/>
              <a:t>годишње</a:t>
            </a:r>
          </a:p>
          <a:p>
            <a:pPr marL="0" indent="0">
              <a:buNone/>
            </a:pPr>
            <a:r>
              <a:rPr lang="sr-Cyrl-RS" dirty="0"/>
              <a:t>	- Највећи пораст типичан за јужни део Европе.</a:t>
            </a:r>
          </a:p>
          <a:p>
            <a:r>
              <a:rPr lang="sr-Cyrl-RS" dirty="0"/>
              <a:t>Спољашња температура испод које је потребно простор грејати (HDDs референтно) је 15.5°C</a:t>
            </a:r>
          </a:p>
          <a:p>
            <a:pPr>
              <a:spcAft>
                <a:spcPts val="600"/>
              </a:spcAft>
            </a:pPr>
            <a:r>
              <a:rPr lang="sr-Cyrl-RS" dirty="0"/>
              <a:t>Спољашња температа изнад које је потребно простор хладити (CDDs референтно) је 22°C</a:t>
            </a:r>
          </a:p>
          <a:p>
            <a:r>
              <a:rPr lang="en-GB" dirty="0"/>
              <a:t>HDD</a:t>
            </a:r>
            <a:r>
              <a:rPr lang="sr-Cyrl-RS" dirty="0"/>
              <a:t> и CDD - индикатор који прати ЕЕА </a:t>
            </a:r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41066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HDD</a:t>
            </a:r>
            <a:r>
              <a:rPr lang="sr-Cyrl-RS" dirty="0"/>
              <a:t> и CDD – Србија*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0365"/>
            <a:ext cx="10515600" cy="4898561"/>
          </a:xfrm>
        </p:spPr>
        <p:txBody>
          <a:bodyPr>
            <a:noAutofit/>
          </a:bodyPr>
          <a:lstStyle/>
          <a:p>
            <a:r>
              <a:rPr lang="en-US" sz="2400" dirty="0"/>
              <a:t>HDD</a:t>
            </a:r>
            <a:r>
              <a:rPr lang="sr-Cyrl-RS" sz="2400" dirty="0"/>
              <a:t> (</a:t>
            </a:r>
            <a:r>
              <a:rPr lang="en-US" sz="2400" dirty="0"/>
              <a:t>H</a:t>
            </a:r>
            <a:r>
              <a:rPr lang="sr-Cyrl-RS" sz="2400" dirty="0"/>
              <a:t>eating degree days) – </a:t>
            </a:r>
            <a:r>
              <a:rPr lang="en-US" sz="2400" dirty="0"/>
              <a:t> </a:t>
            </a:r>
            <a:r>
              <a:rPr lang="sr-Cyrl-RS" sz="2400" dirty="0"/>
              <a:t>смањење са </a:t>
            </a:r>
            <a:r>
              <a:rPr lang="en-US" sz="2400" dirty="0"/>
              <a:t>2675 </a:t>
            </a:r>
            <a:r>
              <a:rPr lang="sr-Cyrl-RS" sz="2400" dirty="0"/>
              <a:t>дана</a:t>
            </a:r>
            <a:r>
              <a:rPr lang="en-US" sz="2400" dirty="0"/>
              <a:t> (1971–2000) </a:t>
            </a:r>
            <a:r>
              <a:rPr lang="sr-Cyrl-RS" sz="2400" dirty="0"/>
              <a:t>на </a:t>
            </a:r>
            <a:r>
              <a:rPr lang="en-US" sz="2400" dirty="0"/>
              <a:t>1877</a:t>
            </a:r>
            <a:r>
              <a:rPr lang="sr-Cyrl-RS" sz="2400" dirty="0"/>
              <a:t> дана </a:t>
            </a:r>
            <a:r>
              <a:rPr lang="en-US" sz="2400" dirty="0"/>
              <a:t>(2071–2100) </a:t>
            </a:r>
            <a:r>
              <a:rPr lang="sr-Cyrl-RS" sz="2400" dirty="0"/>
              <a:t>према </a:t>
            </a:r>
            <a:r>
              <a:rPr lang="en-US" sz="2400" dirty="0"/>
              <a:t>A1B </a:t>
            </a:r>
            <a:r>
              <a:rPr lang="sr-Cyrl-RS" sz="2400" dirty="0"/>
              <a:t>и</a:t>
            </a:r>
            <a:r>
              <a:rPr lang="en-US" sz="2400" dirty="0"/>
              <a:t> </a:t>
            </a:r>
            <a:r>
              <a:rPr lang="sr-Cyrl-RS" sz="2400" dirty="0"/>
              <a:t>на </a:t>
            </a:r>
            <a:r>
              <a:rPr lang="en-US" sz="2400" dirty="0"/>
              <a:t>1743</a:t>
            </a:r>
            <a:r>
              <a:rPr lang="sr-Cyrl-RS" sz="2400" dirty="0"/>
              <a:t> дана према </a:t>
            </a:r>
            <a:r>
              <a:rPr lang="en-US" sz="2400" dirty="0"/>
              <a:t>A2 </a:t>
            </a:r>
            <a:r>
              <a:rPr lang="sr-Cyrl-RS" sz="2400" dirty="0"/>
              <a:t>сценарију.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sr-Cyrl-RS" sz="2400" dirty="0"/>
              <a:t>	- Највећа промена у јужним, планинским</a:t>
            </a:r>
            <a:r>
              <a:rPr lang="en-US" sz="2400" dirty="0"/>
              <a:t> </a:t>
            </a:r>
            <a:r>
              <a:rPr lang="sr-Cyrl-RS" sz="2400" dirty="0"/>
              <a:t>деловима </a:t>
            </a:r>
          </a:p>
          <a:p>
            <a:r>
              <a:rPr lang="en-US" sz="2400" dirty="0"/>
              <a:t>CDD </a:t>
            </a:r>
            <a:r>
              <a:rPr lang="sr-Cyrl-RS" sz="2400" dirty="0"/>
              <a:t>(Cooling degree days) -  пораст са </a:t>
            </a:r>
            <a:r>
              <a:rPr lang="en-US" sz="2400" dirty="0"/>
              <a:t>365</a:t>
            </a:r>
            <a:r>
              <a:rPr lang="sr-Cyrl-RS" sz="2400" dirty="0"/>
              <a:t> дана</a:t>
            </a:r>
            <a:r>
              <a:rPr lang="en-US" sz="2400" dirty="0"/>
              <a:t> (1971–2000) </a:t>
            </a:r>
            <a:r>
              <a:rPr lang="sr-Cyrl-RS" sz="2400" dirty="0"/>
              <a:t>на</a:t>
            </a:r>
            <a:r>
              <a:rPr lang="en-US" sz="2400" dirty="0"/>
              <a:t> 823 </a:t>
            </a:r>
            <a:r>
              <a:rPr lang="sr-Cyrl-RS" sz="2400" dirty="0"/>
              <a:t>дана</a:t>
            </a:r>
            <a:r>
              <a:rPr lang="en-US" sz="2400" dirty="0"/>
              <a:t> (2071–2100) </a:t>
            </a:r>
            <a:r>
              <a:rPr lang="sr-Cyrl-RS" sz="2400" dirty="0"/>
              <a:t>према</a:t>
            </a:r>
            <a:r>
              <a:rPr lang="en-US" sz="2400" dirty="0"/>
              <a:t> A1B </a:t>
            </a:r>
            <a:r>
              <a:rPr lang="sr-Cyrl-RS" sz="2400" dirty="0"/>
              <a:t>и на </a:t>
            </a:r>
            <a:r>
              <a:rPr lang="en-US" sz="2400" dirty="0"/>
              <a:t>894</a:t>
            </a:r>
            <a:r>
              <a:rPr lang="sr-Cyrl-RS" sz="2400" dirty="0"/>
              <a:t> дана</a:t>
            </a:r>
            <a:r>
              <a:rPr lang="en-US" sz="2400" dirty="0"/>
              <a:t> </a:t>
            </a:r>
            <a:r>
              <a:rPr lang="sr-Cyrl-RS" sz="2400" dirty="0"/>
              <a:t>према </a:t>
            </a:r>
            <a:r>
              <a:rPr lang="en-US" sz="2400" dirty="0"/>
              <a:t>A2</a:t>
            </a:r>
            <a:r>
              <a:rPr lang="sr-Cyrl-RS" sz="2400" dirty="0"/>
              <a:t> сценарију</a:t>
            </a:r>
            <a:r>
              <a:rPr lang="en-US" sz="2400" dirty="0"/>
              <a:t> </a:t>
            </a:r>
            <a:endParaRPr lang="sr-Cyrl-RS" sz="2400" dirty="0"/>
          </a:p>
          <a:p>
            <a:pPr marL="0" indent="0">
              <a:spcAft>
                <a:spcPts val="1200"/>
              </a:spcAft>
              <a:buNone/>
            </a:pPr>
            <a:r>
              <a:rPr lang="sr-Cyrl-RS" sz="2400" dirty="0"/>
              <a:t>	- Највећа промена у јужним низијским деловима земље</a:t>
            </a:r>
          </a:p>
          <a:p>
            <a:r>
              <a:rPr lang="sr-Cyrl-RS" sz="2400" dirty="0"/>
              <a:t>Број </a:t>
            </a:r>
            <a:r>
              <a:rPr lang="en-US" sz="2400" dirty="0"/>
              <a:t>HDD</a:t>
            </a:r>
            <a:r>
              <a:rPr lang="sr-Cyrl-RS" sz="2400" dirty="0"/>
              <a:t> остаје доминантан, али се однос броја дана</a:t>
            </a:r>
            <a:r>
              <a:rPr lang="en-US" sz="2400" dirty="0"/>
              <a:t> HDD</a:t>
            </a:r>
            <a:r>
              <a:rPr lang="sr-Cyrl-RS" sz="2400" dirty="0"/>
              <a:t> и С</a:t>
            </a:r>
            <a:r>
              <a:rPr lang="en-US" sz="2400" dirty="0"/>
              <a:t>DD</a:t>
            </a:r>
            <a:r>
              <a:rPr lang="sr-Cyrl-RS" sz="2400" dirty="0"/>
              <a:t> смањује </a:t>
            </a:r>
          </a:p>
          <a:p>
            <a:r>
              <a:rPr lang="sr-Cyrl-RS" sz="2400" dirty="0"/>
              <a:t>Референтне температуре су </a:t>
            </a:r>
            <a:r>
              <a:rPr lang="sr-Latn-RS" sz="2400" dirty="0"/>
              <a:t>1</a:t>
            </a:r>
            <a:r>
              <a:rPr lang="sr-Cyrl-RS" sz="2400" dirty="0"/>
              <a:t>2</a:t>
            </a:r>
            <a:r>
              <a:rPr lang="sr-Latn-RS" sz="2400" dirty="0"/>
              <a:t>°C</a:t>
            </a:r>
            <a:r>
              <a:rPr lang="sr-Cyrl-RS" sz="2400" dirty="0"/>
              <a:t> за грејање и </a:t>
            </a:r>
            <a:r>
              <a:rPr lang="sr-Latn-RS" sz="2400" dirty="0"/>
              <a:t>1</a:t>
            </a:r>
            <a:r>
              <a:rPr lang="sr-Cyrl-RS" sz="2400" dirty="0"/>
              <a:t>9</a:t>
            </a:r>
            <a:r>
              <a:rPr lang="sr-Latn-RS" sz="2400" dirty="0"/>
              <a:t>°C</a:t>
            </a:r>
            <a:r>
              <a:rPr lang="sr-Cyrl-RS" sz="2400" dirty="0"/>
              <a:t> за хлађење </a:t>
            </a:r>
            <a:endParaRPr lang="sr-Latn-RS" sz="2400" dirty="0"/>
          </a:p>
        </p:txBody>
      </p:sp>
      <p:sp>
        <p:nvSpPr>
          <p:cNvPr id="4" name="Rectangle 3"/>
          <p:cNvSpPr/>
          <p:nvPr/>
        </p:nvSpPr>
        <p:spPr>
          <a:xfrm>
            <a:off x="524108" y="5981816"/>
            <a:ext cx="11162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/>
              <a:t>*</a:t>
            </a:r>
            <a:r>
              <a:rPr lang="en-US" sz="2000" dirty="0"/>
              <a:t>Future climate change impacts on residential heating and cooling degree days in Serbia</a:t>
            </a:r>
            <a:r>
              <a:rPr lang="sr-Cyrl-RS" sz="2000" dirty="0"/>
              <a:t>, </a:t>
            </a:r>
            <a:r>
              <a:rPr lang="sr-Latn-RS" sz="2000" dirty="0"/>
              <a:t>Aleksandar Jankovi</a:t>
            </a:r>
            <a:r>
              <a:rPr lang="sr-Cyrl-RS" sz="2000" dirty="0"/>
              <a:t>с,</a:t>
            </a:r>
            <a:r>
              <a:rPr lang="sr-Latn-RS" sz="2000" dirty="0"/>
              <a:t> Zorica Podrašanin and Vladimir Djurdjevic</a:t>
            </a:r>
            <a:r>
              <a:rPr lang="sr-Cyrl-RS" sz="2000" dirty="0"/>
              <a:t> </a:t>
            </a:r>
            <a:r>
              <a:rPr lang="en-US" sz="2000" dirty="0"/>
              <a:t> 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912027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Управљање водама и енергетика - ЕУ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6503"/>
            <a:ext cx="10658708" cy="4770911"/>
          </a:xfrm>
        </p:spPr>
        <p:txBody>
          <a:bodyPr>
            <a:normAutofit fontScale="92500"/>
          </a:bodyPr>
          <a:lstStyle/>
          <a:p>
            <a:pPr algn="just">
              <a:spcAft>
                <a:spcPts val="600"/>
              </a:spcAft>
            </a:pPr>
            <a:r>
              <a:rPr lang="sr-Cyrl-RS" dirty="0"/>
              <a:t>ЕУ декарбонизација - до 2050. године смањење потрошње воде у сектору енергетике за </a:t>
            </a:r>
            <a:r>
              <a:rPr lang="en-GB" dirty="0"/>
              <a:t>38%</a:t>
            </a:r>
            <a:r>
              <a:rPr lang="sr-Cyrl-RS" dirty="0"/>
              <a:t> у</a:t>
            </a:r>
            <a:r>
              <a:rPr lang="en-GB" dirty="0"/>
              <a:t> </a:t>
            </a:r>
            <a:r>
              <a:rPr lang="sr-Cyrl-RS" dirty="0"/>
              <a:t>односу на </a:t>
            </a:r>
            <a:r>
              <a:rPr lang="en-GB" dirty="0"/>
              <a:t>2015</a:t>
            </a:r>
            <a:r>
              <a:rPr lang="sr-Cyrl-RS" dirty="0"/>
              <a:t>. годину</a:t>
            </a:r>
          </a:p>
          <a:p>
            <a:pPr algn="just">
              <a:spcAft>
                <a:spcPts val="600"/>
              </a:spcAft>
            </a:pPr>
            <a:r>
              <a:rPr lang="sr-Cyrl-RS" dirty="0"/>
              <a:t>Постројења за трансформацију енергије </a:t>
            </a:r>
            <a:r>
              <a:rPr lang="en-GB" dirty="0"/>
              <a:t>(</a:t>
            </a:r>
            <a:r>
              <a:rPr lang="sr-Cyrl-RS" dirty="0"/>
              <a:t>рафинерије и постројења за производњу енергије</a:t>
            </a:r>
            <a:r>
              <a:rPr lang="en-GB" dirty="0"/>
              <a:t>)</a:t>
            </a:r>
            <a:r>
              <a:rPr lang="sr-Cyrl-RS" dirty="0"/>
              <a:t> највећи потрошачи енергије </a:t>
            </a:r>
            <a:r>
              <a:rPr lang="en-GB" dirty="0"/>
              <a:t>(76%), </a:t>
            </a:r>
            <a:r>
              <a:rPr lang="sr-Cyrl-RS" dirty="0"/>
              <a:t>преостао рудници угља и нафтне бушотине</a:t>
            </a:r>
          </a:p>
          <a:p>
            <a:pPr algn="just">
              <a:spcAft>
                <a:spcPts val="600"/>
              </a:spcAft>
            </a:pPr>
            <a:r>
              <a:rPr lang="ru-RU" dirty="0"/>
              <a:t>Неопходно интегрисати енергетске и политике управљања водама* </a:t>
            </a:r>
          </a:p>
          <a:p>
            <a:pPr algn="just">
              <a:spcAft>
                <a:spcPts val="600"/>
              </a:spcAft>
            </a:pPr>
            <a:r>
              <a:rPr lang="ru-RU" dirty="0"/>
              <a:t>Кључ: </a:t>
            </a:r>
            <a:r>
              <a:rPr lang="ru-RU" dirty="0">
                <a:solidFill>
                  <a:srgbClr val="FF0000"/>
                </a:solidFill>
              </a:rPr>
              <a:t>Повећање енергетске ефикасности у сектору вода и ефикасност коришћења водних ресурса у производњи енергије</a:t>
            </a:r>
          </a:p>
          <a:p>
            <a:pPr algn="just"/>
            <a:r>
              <a:rPr lang="sr-Cyrl-RS" dirty="0">
                <a:solidFill>
                  <a:srgbClr val="FF0000"/>
                </a:solidFill>
              </a:rPr>
              <a:t>NECPs</a:t>
            </a:r>
            <a:r>
              <a:rPr lang="sr-Cyrl-RS" dirty="0"/>
              <a:t> – утицај на температуру воде, хидропотенцијал и биомасу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0635" y="6227881"/>
            <a:ext cx="6288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Cyrl-R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*</a:t>
            </a:r>
            <a:r>
              <a:rPr lang="en-GB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sr-Latn-C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GB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www</a:t>
            </a:r>
            <a:r>
              <a:rPr lang="sr-Latn-C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.</a:t>
            </a:r>
            <a:r>
              <a:rPr lang="en-GB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iea</a:t>
            </a:r>
            <a:r>
              <a:rPr lang="sr-Latn-C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.</a:t>
            </a:r>
            <a:r>
              <a:rPr lang="en-GB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org</a:t>
            </a:r>
            <a:r>
              <a:rPr lang="sr-Latn-C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GB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reports</a:t>
            </a:r>
            <a:r>
              <a:rPr lang="sr-Latn-C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GB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water</a:t>
            </a:r>
            <a:r>
              <a:rPr lang="sr-Latn-C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-</a:t>
            </a:r>
            <a:r>
              <a:rPr lang="en-GB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energy</a:t>
            </a:r>
            <a:r>
              <a:rPr lang="sr-Latn-C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-</a:t>
            </a:r>
            <a:r>
              <a:rPr lang="en-GB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nexus</a:t>
            </a:r>
            <a:endParaRPr lang="sr-Latn-R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6844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981E8A26D6C246AE44E9FDAFE54C35" ma:contentTypeVersion="2" ma:contentTypeDescription="Create a new document." ma:contentTypeScope="" ma:versionID="2bafee30312a17e35afbe94b7810dbe1">
  <xsd:schema xmlns:xsd="http://www.w3.org/2001/XMLSchema" xmlns:xs="http://www.w3.org/2001/XMLSchema" xmlns:p="http://schemas.microsoft.com/office/2006/metadata/properties" xmlns:ns2="059678d3-0933-4798-85ce-4e8030ba05bc" xmlns:ns3="d6d9d182-1b51-4d13-91b7-4a83422f327c" targetNamespace="http://schemas.microsoft.com/office/2006/metadata/properties" ma:root="true" ma:fieldsID="9e25fca6862e2cb423d20a055f158612" ns2:_="" ns3:_="">
    <xsd:import namespace="059678d3-0933-4798-85ce-4e8030ba05bc"/>
    <xsd:import namespace="d6d9d182-1b51-4d13-91b7-4a83422f327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humbnail" minOccurs="0"/>
                <xsd:element ref="ns3:_x0023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678d3-0933-4798-85ce-4e8030ba05b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d9d182-1b51-4d13-91b7-4a83422f327c" elementFormDefault="qualified">
    <xsd:import namespace="http://schemas.microsoft.com/office/2006/documentManagement/types"/>
    <xsd:import namespace="http://schemas.microsoft.com/office/infopath/2007/PartnerControls"/>
    <xsd:element name="Thumbnail" ma:index="11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0023_" ma:index="12" nillable="true" ma:displayName="#" ma:internalName="_x0023_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d6d9d182-1b51-4d13-91b7-4a83422f327c">
      <Url xsi:nil="true"/>
      <Description xsi:nil="true"/>
    </Thumbnail>
    <_x0023_ xmlns="d6d9d182-1b51-4d13-91b7-4a83422f327c" xsi:nil="true"/>
    <_dlc_DocId xmlns="059678d3-0933-4798-85ce-4e8030ba05bc">UNITPB-486-54015</_dlc_DocId>
    <_dlc_DocIdUrl xmlns="059678d3-0933-4798-85ce-4e8030ba05bc">
      <Url>https://intranet.undp.org/unit/pb/communicate/_layouts/15/DocIdRedir.aspx?ID=UNITPB-486-54015</Url>
      <Description>UNITPB-486-54015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98140E-C229-4DEF-9022-DBD93A78311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0F3DEA2-9199-4D75-AE55-25BE911D27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9678d3-0933-4798-85ce-4e8030ba05bc"/>
    <ds:schemaRef ds:uri="d6d9d182-1b51-4d13-91b7-4a83422f3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504553-3E3C-4767-9D24-7D5707FBF882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d6d9d182-1b51-4d13-91b7-4a83422f327c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059678d3-0933-4798-85ce-4e8030ba05bc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F741DC0A-1DCC-4F03-AFCC-17E26D6995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2563</TotalTime>
  <Words>1487</Words>
  <Application>Microsoft Office PowerPoint</Application>
  <PresentationFormat>Widescreen</PresentationFormat>
  <Paragraphs>228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Algerian</vt:lpstr>
      <vt:lpstr>Arial</vt:lpstr>
      <vt:lpstr>Calibri</vt:lpstr>
      <vt:lpstr>Myriad Pro</vt:lpstr>
      <vt:lpstr>Times New Roman</vt:lpstr>
      <vt:lpstr>Wingdings</vt:lpstr>
      <vt:lpstr>Custom Design</vt:lpstr>
      <vt:lpstr>Сектор енергетике у климатским променама  Данијела Божанић   “НАП консултације – јачање капацитета за планирање националних мера прилагођавања на измењене климатске услове”</vt:lpstr>
      <vt:lpstr>Аспекти утицаја </vt:lpstr>
      <vt:lpstr>Утицај климатских промена  </vt:lpstr>
      <vt:lpstr>ПРОИЗВОДЊА И ЦЕНЕ ЕНЕРГИЈЕ</vt:lpstr>
      <vt:lpstr>Утицај климатских промена </vt:lpstr>
      <vt:lpstr>Грејање и хлађење </vt:lpstr>
      <vt:lpstr>HDD и CDD – Европа*</vt:lpstr>
      <vt:lpstr>HDD и CDD – Србија* </vt:lpstr>
      <vt:lpstr>Управљање водама и енергетика - ЕУ </vt:lpstr>
      <vt:lpstr>Управљање водама и енергетика - Србија</vt:lpstr>
      <vt:lpstr>Анализе за Европу* </vt:lpstr>
      <vt:lpstr>Потенцијалне мере адаптације </vt:lpstr>
      <vt:lpstr>Адаптација vs Митигација </vt:lpstr>
      <vt:lpstr>Смањење емисија ГХГ </vt:lpstr>
      <vt:lpstr>ЕУ Зелени договор</vt:lpstr>
      <vt:lpstr>Таксе и стандарди </vt:lpstr>
      <vt:lpstr>Економски и инвестициони план за Западни Балкан </vt:lpstr>
      <vt:lpstr>Потенцијали сарадње </vt:lpstr>
      <vt:lpstr>ЗАХВАЉУЈЕМ НА ПАЖЊИ!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pragya mahendru</dc:creator>
  <cp:lastModifiedBy>Miljana Marjanovic</cp:lastModifiedBy>
  <cp:revision>199</cp:revision>
  <dcterms:created xsi:type="dcterms:W3CDTF">2020-05-07T16:23:44Z</dcterms:created>
  <dcterms:modified xsi:type="dcterms:W3CDTF">2020-11-02T11:53:54Z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f48c212f-6798-4e20-a56b-e8dbe132730e</vt:lpwstr>
  </property>
  <property fmtid="{D5CDD505-2E9C-101B-9397-08002B2CF9AE}" pid="3" name="ContentTypeId">
    <vt:lpwstr>0x010100B4981E8A26D6C246AE44E9FDAFE54C35</vt:lpwstr>
  </property>
</Properties>
</file>