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6" r:id="rId2"/>
    <p:sldId id="308" r:id="rId3"/>
    <p:sldId id="309" r:id="rId4"/>
    <p:sldId id="310" r:id="rId5"/>
    <p:sldId id="311" r:id="rId6"/>
    <p:sldId id="312" r:id="rId7"/>
    <p:sldId id="313" r:id="rId8"/>
    <p:sldId id="269"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 id="308"/>
            <p14:sldId id="309"/>
            <p14:sldId id="310"/>
            <p14:sldId id="311"/>
            <p14:sldId id="312"/>
            <p14:sldId id="313"/>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EF"/>
    <a:srgbClr val="E1F4FD"/>
    <a:srgbClr val="C7EAFB"/>
    <a:srgbClr val="43C9D6"/>
    <a:srgbClr val="A4C2D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20" autoAdjust="0"/>
    <p:restoredTop sz="50000" autoAdjust="0"/>
  </p:normalViewPr>
  <p:slideViewPr>
    <p:cSldViewPr snapToGrid="0" snapToObjects="1">
      <p:cViewPr varScale="1">
        <p:scale>
          <a:sx n="89" d="100"/>
          <a:sy n="89" d="100"/>
        </p:scale>
        <p:origin x="1286"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39" d="100"/>
          <a:sy n="139" d="100"/>
        </p:scale>
        <p:origin x="-556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8506EF-06C3-404C-8F89-57A0E21DDE20}" type="datetimeFigureOut">
              <a:rPr lang="en-US" smtClean="0"/>
              <a:pPr/>
              <a:t>9/5/2018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FCCDC5-2EC0-A947-93ED-82E1F9248E90}" type="slidenum">
              <a:rPr lang="en-US" smtClean="0"/>
              <a:pPr/>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D1C28-0F0C-214E-8322-B87F8AA539D8}" type="datetimeFigureOut">
              <a:rPr lang="en-US" smtClean="0"/>
              <a:pPr/>
              <a:t>9/5/2018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311DB-C32A-CC46-90F4-CE205A9DE94D}" type="slidenum">
              <a:rPr lang="en-US" smtClean="0"/>
              <a:pPr/>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2088293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971090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201793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2722576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3756407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6866" name="Notes Placeholder 2"/>
          <p:cNvSpPr>
            <a:spLocks noGrp="1"/>
          </p:cNvSpPr>
          <p:nvPr>
            <p:ph type="body" idx="1"/>
          </p:nvPr>
        </p:nvSpPr>
        <p:spPr>
          <a:noFill/>
        </p:spPr>
        <p:txBody>
          <a:bodyPr/>
          <a:lstStyle/>
          <a:p>
            <a:r>
              <a:rPr lang="en-US" altLang="en-US" dirty="0"/>
              <a:t>Regional strategy – RCC as a political platform</a:t>
            </a:r>
          </a:p>
          <a:p>
            <a:endParaRPr lang="en-US" altLang="en-US" dirty="0"/>
          </a:p>
          <a:p>
            <a:r>
              <a:rPr lang="en-US" altLang="en-US" dirty="0"/>
              <a:t>Fund-raising mechanism – still needs to be conceptualized; why? Need to ensure sustainability beyond the duration of the project, and ensure it responds to the needs of the countries; we have two years for this, and will base it on the work that we will be doing in the next two years and on the suggestions of the Regional Working Group on Environment, which is part of our steering mechanism;</a:t>
            </a:r>
          </a:p>
          <a:p>
            <a:endParaRPr lang="en-US" altLang="en-US" dirty="0"/>
          </a:p>
          <a:p>
            <a:r>
              <a:rPr lang="en-US" altLang="en-US" dirty="0"/>
              <a:t>Evaluation mechanism – Climate Change Preparedness Scoreboard, a check-list that helps evaluate how “ready” the infrastructure development is for climate change; this will not be punitive, but contain suggestions on how to make infrastructure development ready for CC; we will try to partner with those that will actually build something (WB, EBRD</a:t>
            </a:r>
            <a:r>
              <a:rPr lang="is-IS" altLang="en-US" dirty="0"/>
              <a:t>…</a:t>
            </a:r>
            <a:r>
              <a:rPr lang="en-US" altLang="en-US" dirty="0"/>
              <a:t>) but also with the private sector, because what we suggest makes economic sense;</a:t>
            </a:r>
          </a:p>
        </p:txBody>
      </p:sp>
    </p:spTree>
    <p:extLst>
      <p:ext uri="{BB962C8B-B14F-4D97-AF65-F5344CB8AC3E}">
        <p14:creationId xmlns:p14="http://schemas.microsoft.com/office/powerpoint/2010/main" val="175585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defRPr>
                <a:latin typeface="Roboto Regular"/>
                <a:cs typeface="Roboto Regula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9/5/2018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0ECD59-A37A-C84B-9DFA-8E427AD378B0}"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0ECD59-A37A-C84B-9DFA-8E427AD378B0}" type="datetimeFigureOut">
              <a:rPr lang="en-US" smtClean="0"/>
              <a:pPr/>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0ECD59-A37A-C84B-9DFA-8E427AD378B0}" type="datetimeFigureOut">
              <a:rPr lang="en-US" smtClean="0"/>
              <a:pPr/>
              <a:t>9/5/2018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0ECD59-A37A-C84B-9DFA-8E427AD378B0}" type="datetimeFigureOut">
              <a:rPr lang="en-US" smtClean="0"/>
              <a:pPr/>
              <a:t>9/5/2018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pPr/>
              <a:t>9/5/2018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pPr/>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pPr/>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pPr/>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err="1" smtClean="0"/>
              <a:t>sjdlf</a:t>
            </a:r>
            <a:endParaRPr lang="en-US" dirty="0" smtClean="0"/>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9/5/2018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200" rtl="0" eaLnBrk="1" latinLnBrk="0" hangingPunct="1">
        <a:spcBef>
          <a:spcPct val="0"/>
        </a:spcBef>
        <a:buNone/>
        <a:defRPr sz="4400" kern="1200">
          <a:solidFill>
            <a:schemeClr val="tx1"/>
          </a:solidFill>
          <a:latin typeface="Roboto Regular"/>
          <a:ea typeface="+mj-ea"/>
          <a:cs typeface="Roboto Regular"/>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728121"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728121"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639196" y="5976507"/>
            <a:ext cx="5177404" cy="50684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1100" dirty="0">
              <a:solidFill>
                <a:srgbClr val="FFFFFF"/>
              </a:solidFill>
            </a:endParaRPr>
          </a:p>
        </p:txBody>
      </p:sp>
      <p:pic>
        <p:nvPicPr>
          <p:cNvPr id="27" name="Picture 26" descr="UNEnvironment_Logo_English_Shor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8919" y="0"/>
            <a:ext cx="2495615" cy="1619656"/>
          </a:xfrm>
          <a:prstGeom prst="rect">
            <a:avLst/>
          </a:prstGeom>
        </p:spPr>
      </p:pic>
      <p:sp>
        <p:nvSpPr>
          <p:cNvPr id="10" name="Rectangle 5">
            <a:extLst>
              <a:ext uri="{FF2B5EF4-FFF2-40B4-BE49-F238E27FC236}">
                <a16:creationId xmlns:a16="http://schemas.microsoft.com/office/drawing/2014/main" id="{FEA52B45-ADDD-4947-96F9-F427E9477F29}"/>
              </a:ext>
            </a:extLst>
          </p:cNvPr>
          <p:cNvSpPr>
            <a:spLocks noGrp="1" noChangeArrowheads="1"/>
          </p:cNvSpPr>
          <p:nvPr>
            <p:ph type="ctrTitle" idx="4294967295"/>
          </p:nvPr>
        </p:nvSpPr>
        <p:spPr>
          <a:xfrm>
            <a:off x="639196" y="1556978"/>
            <a:ext cx="7202097" cy="1658938"/>
          </a:xfrm>
        </p:spPr>
        <p:txBody>
          <a:bodyPr>
            <a:normAutofit/>
          </a:bodyPr>
          <a:lstStyle/>
          <a:p>
            <a:r>
              <a:rPr lang="en-US" dirty="0" smtClean="0">
                <a:solidFill>
                  <a:schemeClr val="bg1"/>
                </a:solidFill>
                <a:effectLst>
                  <a:outerShdw blurRad="38100" dist="38100" dir="2700000" algn="tl">
                    <a:srgbClr val="000000">
                      <a:alpha val="43137"/>
                    </a:srgbClr>
                  </a:outerShdw>
                </a:effectLst>
              </a:rPr>
              <a:t>Forthcoming activities</a:t>
            </a:r>
            <a:endParaRPr lang="en-US" altLang="en-US" dirty="0">
              <a:solidFill>
                <a:schemeClr val="bg1"/>
              </a:solidFill>
            </a:endParaRPr>
          </a:p>
        </p:txBody>
      </p:sp>
      <p:sp>
        <p:nvSpPr>
          <p:cNvPr id="11" name="Rectangle 6">
            <a:extLst>
              <a:ext uri="{FF2B5EF4-FFF2-40B4-BE49-F238E27FC236}">
                <a16:creationId xmlns:a16="http://schemas.microsoft.com/office/drawing/2014/main" id="{FEC6CB23-F74D-4588-9FE2-2A15AF89F515}"/>
              </a:ext>
            </a:extLst>
          </p:cNvPr>
          <p:cNvSpPr>
            <a:spLocks noGrp="1" noChangeArrowheads="1"/>
          </p:cNvSpPr>
          <p:nvPr>
            <p:ph type="subTitle" idx="4294967295"/>
          </p:nvPr>
        </p:nvSpPr>
        <p:spPr>
          <a:xfrm>
            <a:off x="3419607" y="3134568"/>
            <a:ext cx="6641214" cy="2081246"/>
          </a:xfrm>
        </p:spPr>
        <p:txBody>
          <a:bodyPr>
            <a:normAutofit/>
          </a:bodyPr>
          <a:lstStyle/>
          <a:p>
            <a:pPr marL="0" indent="0" algn="ctr">
              <a:spcBef>
                <a:spcPts val="0"/>
              </a:spcBef>
              <a:buNone/>
            </a:pPr>
            <a:endParaRPr lang="sr-Latn-RS" sz="2800" i="1" dirty="0" smtClean="0">
              <a:effectLst>
                <a:outerShdw blurRad="38100" dist="38100" dir="2700000" algn="tl">
                  <a:srgbClr val="000000">
                    <a:alpha val="43137"/>
                  </a:srgbClr>
                </a:outerShdw>
              </a:effectLst>
            </a:endParaRPr>
          </a:p>
          <a:p>
            <a:pPr marL="0" indent="0" algn="ctr">
              <a:spcBef>
                <a:spcPts val="0"/>
              </a:spcBef>
              <a:buNone/>
            </a:pPr>
            <a:endParaRPr lang="sr-Latn-RS" sz="2800" i="1" dirty="0">
              <a:solidFill>
                <a:schemeClr val="bg1"/>
              </a:solidFill>
              <a:effectLst>
                <a:outerShdw blurRad="38100" dist="38100" dir="2700000" algn="tl">
                  <a:srgbClr val="000000">
                    <a:alpha val="43137"/>
                  </a:srgbClr>
                </a:outerShdw>
              </a:effectLst>
            </a:endParaRPr>
          </a:p>
          <a:p>
            <a:pPr marL="0" indent="0" algn="ctr">
              <a:spcBef>
                <a:spcPts val="0"/>
              </a:spcBef>
              <a:buNone/>
            </a:pPr>
            <a:r>
              <a:rPr lang="en-US" sz="2800" i="1" dirty="0" err="1" smtClean="0">
                <a:solidFill>
                  <a:schemeClr val="bg1"/>
                </a:solidFill>
                <a:effectLst>
                  <a:outerShdw blurRad="38100" dist="38100" dir="2700000" algn="tl">
                    <a:srgbClr val="000000">
                      <a:alpha val="43137"/>
                    </a:srgbClr>
                  </a:outerShdw>
                </a:effectLst>
              </a:rPr>
              <a:t>Danijela</a:t>
            </a:r>
            <a:r>
              <a:rPr lang="en-US" sz="2800" i="1" dirty="0" smtClean="0">
                <a:solidFill>
                  <a:schemeClr val="bg1"/>
                </a:solidFill>
                <a:effectLst>
                  <a:outerShdw blurRad="38100" dist="38100" dir="2700000" algn="tl">
                    <a:srgbClr val="000000">
                      <a:alpha val="43137"/>
                    </a:srgbClr>
                  </a:outerShdw>
                </a:effectLst>
              </a:rPr>
              <a:t> </a:t>
            </a:r>
            <a:r>
              <a:rPr lang="en-US" sz="2800" i="1" dirty="0" err="1" smtClean="0">
                <a:solidFill>
                  <a:schemeClr val="bg1"/>
                </a:solidFill>
                <a:effectLst>
                  <a:outerShdw blurRad="38100" dist="38100" dir="2700000" algn="tl">
                    <a:srgbClr val="000000">
                      <a:alpha val="43137"/>
                    </a:srgbClr>
                  </a:outerShdw>
                </a:effectLst>
              </a:rPr>
              <a:t>Bozanic</a:t>
            </a:r>
            <a:endParaRPr lang="en-US" sz="2800" i="1" dirty="0">
              <a:solidFill>
                <a:schemeClr val="bg1"/>
              </a:solidFill>
              <a:effectLst>
                <a:outerShdw blurRad="38100" dist="38100" dir="2700000" algn="tl">
                  <a:srgbClr val="000000">
                    <a:alpha val="43137"/>
                  </a:srgbClr>
                </a:outerShdw>
              </a:effectLst>
            </a:endParaRPr>
          </a:p>
          <a:p>
            <a:pPr marL="0" indent="0" algn="ctr">
              <a:spcBef>
                <a:spcPts val="0"/>
              </a:spcBef>
              <a:buNone/>
            </a:pPr>
            <a:endParaRPr lang="sr-Latn-RS" sz="2000" i="1" dirty="0">
              <a:effectLst>
                <a:outerShdw blurRad="38100" dist="38100" dir="2700000" algn="tl">
                  <a:srgbClr val="000000">
                    <a:alpha val="43137"/>
                  </a:srgbClr>
                </a:outerShdw>
              </a:effectLst>
            </a:endParaRPr>
          </a:p>
          <a:p>
            <a:pPr marL="0" indent="0" algn="ctr">
              <a:spcBef>
                <a:spcPts val="0"/>
              </a:spcBef>
              <a:buNone/>
            </a:pPr>
            <a:endParaRPr lang="sr-Latn-RS" sz="2000" i="1" dirty="0" smtClean="0">
              <a:effectLst>
                <a:outerShdw blurRad="38100" dist="38100" dir="2700000" algn="tl">
                  <a:srgbClr val="000000">
                    <a:alpha val="43137"/>
                  </a:srgbClr>
                </a:outerShdw>
              </a:effectLst>
            </a:endParaRPr>
          </a:p>
          <a:p>
            <a:pPr marL="0" indent="0" algn="ctr">
              <a:spcBef>
                <a:spcPts val="0"/>
              </a:spcBef>
              <a:buNone/>
            </a:pPr>
            <a:endParaRPr lang="sr-Latn-RS" sz="2000" i="1" dirty="0">
              <a:effectLst>
                <a:outerShdw blurRad="38100" dist="38100" dir="2700000" algn="tl">
                  <a:srgbClr val="000000">
                    <a:alpha val="43137"/>
                  </a:srgbClr>
                </a:outerShdw>
              </a:effectLst>
            </a:endParaRPr>
          </a:p>
          <a:p>
            <a:pPr marL="0" indent="0" algn="ctr">
              <a:spcBef>
                <a:spcPts val="0"/>
              </a:spcBef>
              <a:buNone/>
            </a:pPr>
            <a:endParaRPr lang="sr-Latn-RS" sz="2000" i="1" dirty="0" smtClean="0">
              <a:effectLst>
                <a:outerShdw blurRad="38100" dist="38100" dir="2700000" algn="tl">
                  <a:srgbClr val="000000">
                    <a:alpha val="43137"/>
                  </a:srgbClr>
                </a:outerShdw>
              </a:effectLst>
            </a:endParaRPr>
          </a:p>
          <a:p>
            <a:pPr marL="0" indent="0" algn="ctr">
              <a:spcBef>
                <a:spcPts val="0"/>
              </a:spcBef>
              <a:buNone/>
            </a:pPr>
            <a:endParaRPr lang="sr-Latn-RS" sz="2000" i="1" dirty="0">
              <a:effectLst>
                <a:outerShdw blurRad="38100" dist="38100" dir="2700000" algn="tl">
                  <a:srgbClr val="000000">
                    <a:alpha val="43137"/>
                  </a:srgbClr>
                </a:outerShdw>
              </a:effectLst>
            </a:endParaRPr>
          </a:p>
          <a:p>
            <a:pPr marL="0" indent="0" algn="ctr">
              <a:spcBef>
                <a:spcPts val="0"/>
              </a:spcBef>
              <a:buNone/>
            </a:pPr>
            <a:endParaRPr lang="en-US" sz="2000" i="1" dirty="0" smtClean="0">
              <a:effectLst>
                <a:outerShdw blurRad="38100" dist="38100" dir="2700000" algn="tl">
                  <a:srgbClr val="000000">
                    <a:alpha val="43137"/>
                  </a:srgbClr>
                </a:outerShdw>
              </a:effectLst>
            </a:endParaRPr>
          </a:p>
          <a:p>
            <a:pPr marL="0" indent="0" algn="ctr">
              <a:spcBef>
                <a:spcPts val="0"/>
              </a:spcBef>
              <a:buNone/>
            </a:pPr>
            <a:endParaRPr lang="sr-Latn-RS" sz="2000" i="1" dirty="0" smtClean="0">
              <a:effectLst>
                <a:outerShdw blurRad="38100" dist="38100" dir="2700000" algn="tl">
                  <a:srgbClr val="000000">
                    <a:alpha val="43137"/>
                  </a:srgbClr>
                </a:outerShdw>
              </a:effectLst>
            </a:endParaRPr>
          </a:p>
          <a:p>
            <a:pPr marL="0" indent="0" algn="ctr">
              <a:spcBef>
                <a:spcPts val="0"/>
              </a:spcBef>
              <a:buNone/>
            </a:pPr>
            <a:endParaRPr lang="en-US" sz="2000" i="1" dirty="0">
              <a:effectLst>
                <a:outerShdw blurRad="38100" dist="38100" dir="2700000" algn="tl">
                  <a:srgbClr val="000000">
                    <a:alpha val="43137"/>
                  </a:srgbClr>
                </a:outerShdw>
              </a:effectLst>
            </a:endParaRPr>
          </a:p>
        </p:txBody>
      </p:sp>
      <p:sp>
        <p:nvSpPr>
          <p:cNvPr id="2" name="Rectangle 1"/>
          <p:cNvSpPr/>
          <p:nvPr/>
        </p:nvSpPr>
        <p:spPr>
          <a:xfrm>
            <a:off x="2423787" y="5859023"/>
            <a:ext cx="4572000" cy="646331"/>
          </a:xfrm>
          <a:prstGeom prst="rect">
            <a:avLst/>
          </a:prstGeom>
        </p:spPr>
        <p:txBody>
          <a:bodyPr>
            <a:spAutoFit/>
          </a:bodyPr>
          <a:lstStyle/>
          <a:p>
            <a:pPr algn="ctr"/>
            <a:r>
              <a:rPr lang="sr-Latn-RS" i="1" dirty="0">
                <a:solidFill>
                  <a:schemeClr val="bg1"/>
                </a:solidFill>
                <a:effectLst>
                  <a:outerShdw blurRad="38100" dist="38100" dir="2700000" algn="tl">
                    <a:srgbClr val="000000">
                      <a:alpha val="43137"/>
                    </a:srgbClr>
                  </a:outerShdw>
                </a:effectLst>
              </a:rPr>
              <a:t>4. </a:t>
            </a:r>
            <a:r>
              <a:rPr lang="en-US" i="1" dirty="0">
                <a:solidFill>
                  <a:schemeClr val="bg1"/>
                </a:solidFill>
                <a:effectLst>
                  <a:outerShdw blurRad="38100" dist="38100" dir="2700000" algn="tl">
                    <a:srgbClr val="000000">
                      <a:alpha val="43137"/>
                    </a:srgbClr>
                  </a:outerShdw>
                </a:effectLst>
              </a:rPr>
              <a:t>September</a:t>
            </a:r>
            <a:r>
              <a:rPr lang="sr-Cyrl-RS" i="1" dirty="0">
                <a:solidFill>
                  <a:schemeClr val="bg1"/>
                </a:solidFill>
                <a:effectLst>
                  <a:outerShdw blurRad="38100" dist="38100" dir="2700000" algn="tl">
                    <a:srgbClr val="000000">
                      <a:alpha val="43137"/>
                    </a:srgbClr>
                  </a:outerShdw>
                </a:effectLst>
              </a:rPr>
              <a:t> 2018., </a:t>
            </a:r>
            <a:r>
              <a:rPr lang="en-US" i="1" dirty="0">
                <a:solidFill>
                  <a:schemeClr val="bg1"/>
                </a:solidFill>
                <a:effectLst>
                  <a:outerShdw blurRad="38100" dist="38100" dir="2700000" algn="tl">
                    <a:srgbClr val="000000">
                      <a:alpha val="43137"/>
                    </a:srgbClr>
                  </a:outerShdw>
                </a:effectLst>
              </a:rPr>
              <a:t>Kick of</a:t>
            </a:r>
            <a:r>
              <a:rPr lang="sr-Latn-CS" i="1" dirty="0">
                <a:solidFill>
                  <a:schemeClr val="bg1"/>
                </a:solidFill>
                <a:effectLst>
                  <a:outerShdw blurRad="38100" dist="38100" dir="2700000" algn="tl">
                    <a:srgbClr val="000000">
                      <a:alpha val="43137"/>
                    </a:srgbClr>
                  </a:outerShdw>
                </a:effectLst>
              </a:rPr>
              <a:t>f</a:t>
            </a:r>
            <a:endParaRPr lang="en-US" i="1" dirty="0">
              <a:solidFill>
                <a:schemeClr val="bg1"/>
              </a:solidFill>
              <a:effectLst>
                <a:outerShdw blurRad="38100" dist="38100" dir="2700000" algn="tl">
                  <a:srgbClr val="000000">
                    <a:alpha val="43137"/>
                  </a:srgbClr>
                </a:outerShdw>
              </a:effectLst>
            </a:endParaRPr>
          </a:p>
          <a:p>
            <a:pPr algn="ctr"/>
            <a:r>
              <a:rPr lang="en-US" i="1" dirty="0">
                <a:solidFill>
                  <a:schemeClr val="bg1"/>
                </a:solidFill>
                <a:effectLst>
                  <a:outerShdw blurRad="38100" dist="38100" dir="2700000" algn="tl">
                    <a:srgbClr val="000000">
                      <a:alpha val="43137"/>
                    </a:srgbClr>
                  </a:outerShdw>
                </a:effectLst>
              </a:rPr>
              <a:t>Tulip Inn, Belgrade</a:t>
            </a:r>
            <a:endParaRPr lang="sr-Latn-CS"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04761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0" y="1125538"/>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15" name="Rectangle 6">
            <a:extLst>
              <a:ext uri="{FF2B5EF4-FFF2-40B4-BE49-F238E27FC236}">
                <a16:creationId xmlns:a16="http://schemas.microsoft.com/office/drawing/2014/main" id="{E08E4C5A-0823-42E4-AB90-A7BF24592BB7}"/>
              </a:ext>
            </a:extLst>
          </p:cNvPr>
          <p:cNvSpPr txBox="1">
            <a:spLocks noChangeArrowheads="1"/>
          </p:cNvSpPr>
          <p:nvPr/>
        </p:nvSpPr>
        <p:spPr>
          <a:xfrm>
            <a:off x="743210" y="406397"/>
            <a:ext cx="4541520" cy="762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altLang="en-US" sz="3200" b="1" dirty="0" smtClean="0">
                <a:solidFill>
                  <a:srgbClr val="00B0F0"/>
                </a:solidFill>
              </a:rPr>
              <a:t>Results Summary </a:t>
            </a:r>
            <a:endParaRPr lang="en-US" altLang="en-US" sz="3200" b="1" dirty="0">
              <a:solidFill>
                <a:srgbClr val="00B0F0"/>
              </a:solidFill>
            </a:endParaRPr>
          </a:p>
        </p:txBody>
      </p:sp>
      <p:sp>
        <p:nvSpPr>
          <p:cNvPr id="16" name="Rectangle 7">
            <a:extLst>
              <a:ext uri="{FF2B5EF4-FFF2-40B4-BE49-F238E27FC236}">
                <a16:creationId xmlns:a16="http://schemas.microsoft.com/office/drawing/2014/main" id="{D652181D-C4D1-4769-9F9B-7396036D17FE}"/>
              </a:ext>
            </a:extLst>
          </p:cNvPr>
          <p:cNvSpPr txBox="1">
            <a:spLocks noChangeArrowheads="1"/>
          </p:cNvSpPr>
          <p:nvPr/>
        </p:nvSpPr>
        <p:spPr>
          <a:xfrm>
            <a:off x="922127" y="1539880"/>
            <a:ext cx="6545473" cy="6096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dirty="0" smtClean="0">
                <a:solidFill>
                  <a:schemeClr val="tx2">
                    <a:lumMod val="50000"/>
                  </a:schemeClr>
                </a:solidFill>
              </a:rPr>
              <a:t>The project main outcomes:</a:t>
            </a:r>
            <a:endParaRPr lang="en-US" altLang="en-US" dirty="0">
              <a:solidFill>
                <a:schemeClr val="tx2">
                  <a:lumMod val="50000"/>
                </a:schemeClr>
              </a:solidFill>
            </a:endParaRPr>
          </a:p>
        </p:txBody>
      </p:sp>
      <p:sp>
        <p:nvSpPr>
          <p:cNvPr id="17" name="Rectangle 7">
            <a:extLst>
              <a:ext uri="{FF2B5EF4-FFF2-40B4-BE49-F238E27FC236}">
                <a16:creationId xmlns:a16="http://schemas.microsoft.com/office/drawing/2014/main" id="{3E66A835-CC38-4D07-AD66-5758190FFD7E}"/>
              </a:ext>
            </a:extLst>
          </p:cNvPr>
          <p:cNvSpPr txBox="1">
            <a:spLocks noChangeArrowheads="1"/>
          </p:cNvSpPr>
          <p:nvPr/>
        </p:nvSpPr>
        <p:spPr bwMode="auto">
          <a:xfrm>
            <a:off x="1458430" y="2584606"/>
            <a:ext cx="6432967" cy="59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0" indent="0" algn="ctr" rtl="0" eaLnBrk="1" fontAlgn="base" hangingPunct="1">
              <a:spcBef>
                <a:spcPct val="100000"/>
              </a:spcBef>
              <a:spcAft>
                <a:spcPct val="0"/>
              </a:spcAft>
              <a:buClr>
                <a:schemeClr val="tx1"/>
              </a:buClr>
              <a:buFont typeface="Wingdings" panose="05000000000000000000" pitchFamily="2" charset="2"/>
              <a:buNone/>
              <a:defRPr sz="18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Verdana" panose="020B0604030504040204" pitchFamily="34" charset="0"/>
              <a:buChar char="−"/>
              <a:defRPr sz="22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Font typeface="Wingdings" panose="05000000000000000000" pitchFamily="2" charset="2"/>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1"/>
              </a:buClr>
              <a:buFont typeface="Verdana" panose="020B0604030504040204" pitchFamily="34" charset="0"/>
              <a:buChar char="−"/>
              <a:defRPr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1"/>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l">
              <a:buFont typeface="Wingdings" panose="05000000000000000000" pitchFamily="2" charset="2"/>
              <a:buChar char="q"/>
            </a:pPr>
            <a:r>
              <a:rPr lang="en-US" altLang="en-US" sz="2800" dirty="0" smtClean="0">
                <a:solidFill>
                  <a:schemeClr val="tx2">
                    <a:lumMod val="75000"/>
                  </a:schemeClr>
                </a:solidFill>
              </a:rPr>
              <a:t>Institutional structure and procedures </a:t>
            </a:r>
            <a:endParaRPr lang="en-US" altLang="en-US" sz="2800" dirty="0">
              <a:solidFill>
                <a:schemeClr val="tx2">
                  <a:lumMod val="75000"/>
                </a:schemeClr>
              </a:solidFill>
            </a:endParaRPr>
          </a:p>
        </p:txBody>
      </p:sp>
      <p:sp>
        <p:nvSpPr>
          <p:cNvPr id="18" name="Rectangle 7">
            <a:extLst>
              <a:ext uri="{FF2B5EF4-FFF2-40B4-BE49-F238E27FC236}">
                <a16:creationId xmlns:a16="http://schemas.microsoft.com/office/drawing/2014/main" id="{08C9A8DC-7F80-4165-A1EB-227A1BF11018}"/>
              </a:ext>
            </a:extLst>
          </p:cNvPr>
          <p:cNvSpPr txBox="1">
            <a:spLocks noChangeArrowheads="1"/>
          </p:cNvSpPr>
          <p:nvPr/>
        </p:nvSpPr>
        <p:spPr bwMode="auto">
          <a:xfrm>
            <a:off x="1934073" y="3442072"/>
            <a:ext cx="3911602" cy="713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0" indent="0" algn="ctr" rtl="0" eaLnBrk="1" fontAlgn="base" hangingPunct="1">
              <a:spcBef>
                <a:spcPct val="100000"/>
              </a:spcBef>
              <a:spcAft>
                <a:spcPct val="0"/>
              </a:spcAft>
              <a:buClr>
                <a:schemeClr val="tx1"/>
              </a:buClr>
              <a:buFont typeface="Wingdings" panose="05000000000000000000" pitchFamily="2" charset="2"/>
              <a:buNone/>
              <a:defRPr sz="18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Verdana" panose="020B0604030504040204" pitchFamily="34" charset="0"/>
              <a:buChar char="−"/>
              <a:defRPr sz="22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Font typeface="Wingdings" panose="05000000000000000000" pitchFamily="2" charset="2"/>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1"/>
              </a:buClr>
              <a:buFont typeface="Verdana" panose="020B0604030504040204" pitchFamily="34" charset="0"/>
              <a:buChar char="−"/>
              <a:defRPr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1"/>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l">
              <a:buFont typeface="Wingdings" panose="05000000000000000000" pitchFamily="2" charset="2"/>
              <a:buChar char="q"/>
            </a:pPr>
            <a:r>
              <a:rPr lang="en-US" altLang="en-US" sz="2800" dirty="0" smtClean="0">
                <a:solidFill>
                  <a:schemeClr val="tx2">
                    <a:lumMod val="75000"/>
                  </a:schemeClr>
                </a:solidFill>
              </a:rPr>
              <a:t>Country </a:t>
            </a:r>
            <a:r>
              <a:rPr lang="en-US" altLang="en-US" sz="2800" dirty="0" err="1" smtClean="0">
                <a:solidFill>
                  <a:schemeClr val="tx2">
                    <a:lumMod val="75000"/>
                  </a:schemeClr>
                </a:solidFill>
              </a:rPr>
              <a:t>programme</a:t>
            </a:r>
            <a:r>
              <a:rPr lang="en-US" altLang="en-US" sz="2800" dirty="0" smtClean="0">
                <a:solidFill>
                  <a:schemeClr val="tx2">
                    <a:lumMod val="75000"/>
                  </a:schemeClr>
                </a:solidFill>
              </a:rPr>
              <a:t> </a:t>
            </a:r>
            <a:endParaRPr lang="en-US" altLang="en-US" sz="2800" dirty="0">
              <a:solidFill>
                <a:schemeClr val="tx2">
                  <a:lumMod val="75000"/>
                </a:schemeClr>
              </a:solidFill>
            </a:endParaRPr>
          </a:p>
        </p:txBody>
      </p:sp>
      <p:sp>
        <p:nvSpPr>
          <p:cNvPr id="19" name="Rectangle 7">
            <a:extLst>
              <a:ext uri="{FF2B5EF4-FFF2-40B4-BE49-F238E27FC236}">
                <a16:creationId xmlns:a16="http://schemas.microsoft.com/office/drawing/2014/main" id="{A85908C5-084C-48A9-8052-09E77330E211}"/>
              </a:ext>
            </a:extLst>
          </p:cNvPr>
          <p:cNvSpPr txBox="1">
            <a:spLocks noChangeArrowheads="1"/>
          </p:cNvSpPr>
          <p:nvPr/>
        </p:nvSpPr>
        <p:spPr bwMode="auto">
          <a:xfrm>
            <a:off x="2294871" y="4232976"/>
            <a:ext cx="5979717" cy="68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0" indent="0" algn="ctr" rtl="0" eaLnBrk="1" fontAlgn="base" hangingPunct="1">
              <a:spcBef>
                <a:spcPct val="100000"/>
              </a:spcBef>
              <a:spcAft>
                <a:spcPct val="0"/>
              </a:spcAft>
              <a:buClr>
                <a:schemeClr val="tx1"/>
              </a:buClr>
              <a:buFont typeface="Wingdings" panose="05000000000000000000" pitchFamily="2" charset="2"/>
              <a:buNone/>
              <a:defRPr sz="18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Verdana" panose="020B0604030504040204" pitchFamily="34" charset="0"/>
              <a:buChar char="−"/>
              <a:defRPr sz="22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Font typeface="Wingdings" panose="05000000000000000000" pitchFamily="2" charset="2"/>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1"/>
              </a:buClr>
              <a:buFont typeface="Verdana" panose="020B0604030504040204" pitchFamily="34" charset="0"/>
              <a:buChar char="−"/>
              <a:defRPr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1"/>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l">
              <a:buFont typeface="Wingdings" panose="05000000000000000000" pitchFamily="2" charset="2"/>
              <a:buChar char="q"/>
            </a:pPr>
            <a:r>
              <a:rPr lang="en-US" altLang="en-US" sz="2800" dirty="0" smtClean="0">
                <a:solidFill>
                  <a:schemeClr val="tx2">
                    <a:lumMod val="75000"/>
                  </a:schemeClr>
                </a:solidFill>
              </a:rPr>
              <a:t>Increased capacities of stakeholders </a:t>
            </a:r>
            <a:endParaRPr lang="en-US" altLang="en-US" sz="2800" dirty="0">
              <a:solidFill>
                <a:schemeClr val="tx2">
                  <a:lumMod val="75000"/>
                </a:schemeClr>
              </a:solidFill>
            </a:endParaRPr>
          </a:p>
        </p:txBody>
      </p:sp>
    </p:spTree>
    <p:extLst>
      <p:ext uri="{BB962C8B-B14F-4D97-AF65-F5344CB8AC3E}">
        <p14:creationId xmlns:p14="http://schemas.microsoft.com/office/powerpoint/2010/main" val="1980157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109538" y="1060653"/>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13" name="Rectangle 2">
            <a:extLst>
              <a:ext uri="{FF2B5EF4-FFF2-40B4-BE49-F238E27FC236}">
                <a16:creationId xmlns:a16="http://schemas.microsoft.com/office/drawing/2014/main" id="{B2054F81-A039-4304-8FD4-8C2B4D034F25}"/>
              </a:ext>
            </a:extLst>
          </p:cNvPr>
          <p:cNvSpPr txBox="1">
            <a:spLocks noChangeArrowheads="1"/>
          </p:cNvSpPr>
          <p:nvPr/>
        </p:nvSpPr>
        <p:spPr>
          <a:xfrm>
            <a:off x="388156" y="879523"/>
            <a:ext cx="8517848" cy="108461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altLang="en-US" sz="2400" i="1" dirty="0" smtClean="0">
                <a:solidFill>
                  <a:srgbClr val="00B0F0"/>
                </a:solidFill>
              </a:rPr>
              <a:t>(</a:t>
            </a:r>
            <a:r>
              <a:rPr lang="en-US" altLang="en-US" sz="2400" i="1" dirty="0">
                <a:solidFill>
                  <a:srgbClr val="00B0F0"/>
                </a:solidFill>
              </a:rPr>
              <a:t>October 2018</a:t>
            </a:r>
            <a:r>
              <a:rPr lang="en-US" altLang="en-US" sz="2400" i="1" dirty="0" smtClean="0">
                <a:solidFill>
                  <a:srgbClr val="00B0F0"/>
                </a:solidFill>
              </a:rPr>
              <a:t>) </a:t>
            </a:r>
            <a:br>
              <a:rPr lang="en-US" altLang="en-US" sz="2400" i="1" dirty="0" smtClean="0">
                <a:solidFill>
                  <a:srgbClr val="00B0F0"/>
                </a:solidFill>
              </a:rPr>
            </a:br>
            <a:endParaRPr lang="en-US" altLang="en-US" sz="2400" i="1" dirty="0">
              <a:solidFill>
                <a:srgbClr val="00B0F0"/>
              </a:solidFill>
            </a:endParaRPr>
          </a:p>
        </p:txBody>
      </p:sp>
      <p:sp>
        <p:nvSpPr>
          <p:cNvPr id="14" name="Text Placeholder 2">
            <a:extLst>
              <a:ext uri="{FF2B5EF4-FFF2-40B4-BE49-F238E27FC236}">
                <a16:creationId xmlns:a16="http://schemas.microsoft.com/office/drawing/2014/main" id="{5C51615D-7C1B-47DD-AE1A-8A6A042DF500}"/>
              </a:ext>
            </a:extLst>
          </p:cNvPr>
          <p:cNvSpPr txBox="1">
            <a:spLocks/>
          </p:cNvSpPr>
          <p:nvPr/>
        </p:nvSpPr>
        <p:spPr>
          <a:xfrm>
            <a:off x="718505" y="1766072"/>
            <a:ext cx="7222996" cy="762000"/>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Roboto Regular"/>
                <a:ea typeface="+mn-ea"/>
                <a:cs typeface="Roboto Regular"/>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200" dirty="0" smtClean="0">
                <a:solidFill>
                  <a:schemeClr val="tx2">
                    <a:lumMod val="75000"/>
                  </a:schemeClr>
                </a:solidFill>
              </a:rPr>
              <a:t>Institutional structure – proposal </a:t>
            </a:r>
            <a:endParaRPr lang="en-US" sz="3200" dirty="0">
              <a:solidFill>
                <a:schemeClr val="tx2">
                  <a:lumMod val="75000"/>
                </a:schemeClr>
              </a:solidFill>
            </a:endParaRPr>
          </a:p>
        </p:txBody>
      </p:sp>
      <p:sp>
        <p:nvSpPr>
          <p:cNvPr id="15" name="Text Placeholder 14">
            <a:extLst>
              <a:ext uri="{FF2B5EF4-FFF2-40B4-BE49-F238E27FC236}">
                <a16:creationId xmlns:a16="http://schemas.microsoft.com/office/drawing/2014/main" id="{A0EBD897-CFBE-4674-8D8B-26AEEAEA9002}"/>
              </a:ext>
            </a:extLst>
          </p:cNvPr>
          <p:cNvSpPr txBox="1">
            <a:spLocks/>
          </p:cNvSpPr>
          <p:nvPr/>
        </p:nvSpPr>
        <p:spPr>
          <a:xfrm>
            <a:off x="818787" y="5147748"/>
            <a:ext cx="8115241" cy="762000"/>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Roboto Regular"/>
                <a:ea typeface="+mn-ea"/>
                <a:cs typeface="Roboto Regular"/>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3200" dirty="0" smtClean="0">
                <a:solidFill>
                  <a:schemeClr val="tx2">
                    <a:lumMod val="75000"/>
                  </a:schemeClr>
                </a:solidFill>
              </a:rPr>
              <a:t>Presentation to broad range of stakeholders </a:t>
            </a:r>
            <a:endParaRPr lang="en-US" altLang="en-US" sz="3200" dirty="0">
              <a:solidFill>
                <a:schemeClr val="tx2">
                  <a:lumMod val="75000"/>
                </a:schemeClr>
              </a:solidFill>
            </a:endParaRPr>
          </a:p>
        </p:txBody>
      </p:sp>
      <p:sp>
        <p:nvSpPr>
          <p:cNvPr id="16" name="Text Placeholder 15">
            <a:extLst>
              <a:ext uri="{FF2B5EF4-FFF2-40B4-BE49-F238E27FC236}">
                <a16:creationId xmlns:a16="http://schemas.microsoft.com/office/drawing/2014/main" id="{C74ECED4-1E1A-41BF-8877-19E7E08E2180}"/>
              </a:ext>
            </a:extLst>
          </p:cNvPr>
          <p:cNvSpPr txBox="1">
            <a:spLocks/>
          </p:cNvSpPr>
          <p:nvPr/>
        </p:nvSpPr>
        <p:spPr>
          <a:xfrm>
            <a:off x="818787" y="2626427"/>
            <a:ext cx="8087217" cy="185903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chemeClr val="tx2">
                    <a:lumMod val="75000"/>
                  </a:schemeClr>
                </a:solidFill>
              </a:rPr>
              <a:t>Consultation process with the Governmental institutions </a:t>
            </a:r>
          </a:p>
          <a:p>
            <a:r>
              <a:rPr lang="en-US" sz="2800" dirty="0" smtClean="0">
                <a:solidFill>
                  <a:schemeClr val="tx2">
                    <a:lumMod val="75000"/>
                  </a:schemeClr>
                </a:solidFill>
              </a:rPr>
              <a:t>Current GCF team capacities assessed </a:t>
            </a:r>
          </a:p>
          <a:p>
            <a:r>
              <a:rPr lang="en-US" sz="2800" dirty="0" smtClean="0">
                <a:solidFill>
                  <a:schemeClr val="tx2">
                    <a:lumMod val="75000"/>
                  </a:schemeClr>
                </a:solidFill>
              </a:rPr>
              <a:t>Preliminary analysis of priorities in environment, waste, economy and energy conducted </a:t>
            </a:r>
            <a:endParaRPr lang="en-US" sz="2800" dirty="0">
              <a:solidFill>
                <a:schemeClr val="tx2">
                  <a:lumMod val="75000"/>
                </a:schemeClr>
              </a:solidFill>
            </a:endParaRPr>
          </a:p>
        </p:txBody>
      </p:sp>
      <p:sp>
        <p:nvSpPr>
          <p:cNvPr id="2" name="Rectangle 1"/>
          <p:cNvSpPr/>
          <p:nvPr/>
        </p:nvSpPr>
        <p:spPr>
          <a:xfrm>
            <a:off x="424337" y="323569"/>
            <a:ext cx="4924276" cy="646331"/>
          </a:xfrm>
          <a:prstGeom prst="rect">
            <a:avLst/>
          </a:prstGeom>
        </p:spPr>
        <p:txBody>
          <a:bodyPr wrap="square">
            <a:spAutoFit/>
          </a:bodyPr>
          <a:lstStyle/>
          <a:p>
            <a:r>
              <a:rPr lang="en-US" altLang="en-US" sz="3600" b="1" dirty="0">
                <a:solidFill>
                  <a:srgbClr val="00B0F0"/>
                </a:solidFill>
              </a:rPr>
              <a:t>SHORT TERM activities</a:t>
            </a:r>
            <a:endParaRPr lang="sr-Latn-RS" sz="3600" b="1" dirty="0">
              <a:solidFill>
                <a:srgbClr val="00B0F0"/>
              </a:solidFill>
            </a:endParaRPr>
          </a:p>
        </p:txBody>
      </p:sp>
    </p:spTree>
    <p:extLst>
      <p:ext uri="{BB962C8B-B14F-4D97-AF65-F5344CB8AC3E}">
        <p14:creationId xmlns:p14="http://schemas.microsoft.com/office/powerpoint/2010/main" val="882286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0" y="1125538"/>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5" name="Title 11">
            <a:extLst>
              <a:ext uri="{FF2B5EF4-FFF2-40B4-BE49-F238E27FC236}">
                <a16:creationId xmlns:a16="http://schemas.microsoft.com/office/drawing/2014/main" id="{62AB099D-CBEA-4F6A-A5BD-1AAE8ADF2A2C}"/>
              </a:ext>
            </a:extLst>
          </p:cNvPr>
          <p:cNvSpPr txBox="1">
            <a:spLocks/>
          </p:cNvSpPr>
          <p:nvPr/>
        </p:nvSpPr>
        <p:spPr>
          <a:xfrm>
            <a:off x="105590" y="1191823"/>
            <a:ext cx="8932819" cy="1265130"/>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sr-Latn-RS" altLang="en-US" sz="2400" dirty="0" smtClean="0">
                <a:solidFill>
                  <a:srgbClr val="00B0F0"/>
                </a:solidFill>
              </a:rPr>
              <a:t>  </a:t>
            </a:r>
            <a:r>
              <a:rPr lang="en-US" altLang="en-US" sz="2400" dirty="0" smtClean="0">
                <a:solidFill>
                  <a:srgbClr val="00B0F0"/>
                </a:solidFill>
              </a:rPr>
              <a:t>(</a:t>
            </a:r>
            <a:r>
              <a:rPr lang="en-US" altLang="en-US" sz="2400" dirty="0">
                <a:solidFill>
                  <a:srgbClr val="00B0F0"/>
                </a:solidFill>
              </a:rPr>
              <a:t>October – December 2018)</a:t>
            </a:r>
            <a:endParaRPr lang="en-US" sz="2400" dirty="0">
              <a:solidFill>
                <a:srgbClr val="00B0F0"/>
              </a:solidFill>
            </a:endParaRPr>
          </a:p>
          <a:p>
            <a:r>
              <a:rPr lang="en-US" altLang="en-US" sz="3200" dirty="0" smtClean="0">
                <a:solidFill>
                  <a:schemeClr val="tx2">
                    <a:lumMod val="60000"/>
                    <a:lumOff val="40000"/>
                  </a:schemeClr>
                </a:solidFill>
              </a:rPr>
              <a:t> </a:t>
            </a:r>
            <a:br>
              <a:rPr lang="en-US" altLang="en-US" sz="3200" dirty="0" smtClean="0">
                <a:solidFill>
                  <a:schemeClr val="tx2">
                    <a:lumMod val="60000"/>
                    <a:lumOff val="40000"/>
                  </a:schemeClr>
                </a:solidFill>
              </a:rPr>
            </a:br>
            <a:r>
              <a:rPr lang="sr-Latn-RS" altLang="en-US" sz="3200" dirty="0" smtClean="0">
                <a:solidFill>
                  <a:schemeClr val="tx2">
                    <a:lumMod val="60000"/>
                    <a:lumOff val="40000"/>
                  </a:schemeClr>
                </a:solidFill>
              </a:rPr>
              <a:t>                                          </a:t>
            </a:r>
            <a:endParaRPr lang="en-US" sz="1800" dirty="0">
              <a:solidFill>
                <a:schemeClr val="tx2">
                  <a:lumMod val="60000"/>
                  <a:lumOff val="40000"/>
                </a:schemeClr>
              </a:solidFill>
            </a:endParaRPr>
          </a:p>
        </p:txBody>
      </p:sp>
      <p:sp>
        <p:nvSpPr>
          <p:cNvPr id="6" name="Subtitle 12">
            <a:extLst>
              <a:ext uri="{FF2B5EF4-FFF2-40B4-BE49-F238E27FC236}">
                <a16:creationId xmlns:a16="http://schemas.microsoft.com/office/drawing/2014/main" id="{C8E4ECE0-C08F-496C-B749-91113062D6B1}"/>
              </a:ext>
            </a:extLst>
          </p:cNvPr>
          <p:cNvSpPr txBox="1">
            <a:spLocks/>
          </p:cNvSpPr>
          <p:nvPr/>
        </p:nvSpPr>
        <p:spPr>
          <a:xfrm>
            <a:off x="710201" y="1741781"/>
            <a:ext cx="3705944" cy="7620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00B0F0"/>
                </a:solidFill>
                <a:effectLst>
                  <a:outerShdw blurRad="38100" dist="38100" dir="2700000" algn="tl">
                    <a:srgbClr val="000000">
                      <a:alpha val="43137"/>
                    </a:srgbClr>
                  </a:outerShdw>
                </a:effectLst>
              </a:rPr>
              <a:t>Gaps and Needs </a:t>
            </a:r>
            <a:endParaRPr lang="en-US" dirty="0">
              <a:solidFill>
                <a:srgbClr val="00B0F0"/>
              </a:solidFill>
              <a:effectLst>
                <a:outerShdw blurRad="38100" dist="38100" dir="2700000" algn="tl">
                  <a:srgbClr val="000000">
                    <a:alpha val="43137"/>
                  </a:srgbClr>
                </a:outerShdw>
              </a:effectLst>
            </a:endParaRPr>
          </a:p>
        </p:txBody>
      </p:sp>
      <p:sp>
        <p:nvSpPr>
          <p:cNvPr id="7" name="Text Placeholder 13">
            <a:extLst>
              <a:ext uri="{FF2B5EF4-FFF2-40B4-BE49-F238E27FC236}">
                <a16:creationId xmlns:a16="http://schemas.microsoft.com/office/drawing/2014/main" id="{21CF0134-C2F3-4B91-B088-C3FF0519D1A9}"/>
              </a:ext>
            </a:extLst>
          </p:cNvPr>
          <p:cNvSpPr txBox="1">
            <a:spLocks/>
          </p:cNvSpPr>
          <p:nvPr/>
        </p:nvSpPr>
        <p:spPr>
          <a:xfrm>
            <a:off x="710201" y="4704136"/>
            <a:ext cx="8130531" cy="1134619"/>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Roboto Regular"/>
                <a:ea typeface="+mn-ea"/>
                <a:cs typeface="Roboto Regular"/>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3200" dirty="0" smtClean="0">
                <a:solidFill>
                  <a:schemeClr val="tx2">
                    <a:lumMod val="75000"/>
                  </a:schemeClr>
                </a:solidFill>
                <a:effectLst>
                  <a:outerShdw blurRad="38100" dist="38100" dir="2700000" algn="tl">
                    <a:srgbClr val="000000">
                      <a:alpha val="43137"/>
                    </a:srgbClr>
                  </a:outerShdw>
                </a:effectLst>
              </a:rPr>
              <a:t>Presentation to broad range of stakeholders </a:t>
            </a:r>
          </a:p>
          <a:p>
            <a:endParaRPr lang="en-US" dirty="0"/>
          </a:p>
        </p:txBody>
      </p:sp>
      <p:sp>
        <p:nvSpPr>
          <p:cNvPr id="10" name="Text Placeholder 16">
            <a:extLst>
              <a:ext uri="{FF2B5EF4-FFF2-40B4-BE49-F238E27FC236}">
                <a16:creationId xmlns:a16="http://schemas.microsoft.com/office/drawing/2014/main" id="{57E4AFF1-38F2-40F4-8E96-A40CC5AB45AA}"/>
              </a:ext>
            </a:extLst>
          </p:cNvPr>
          <p:cNvSpPr txBox="1">
            <a:spLocks/>
          </p:cNvSpPr>
          <p:nvPr/>
        </p:nvSpPr>
        <p:spPr>
          <a:xfrm>
            <a:off x="982737" y="2421238"/>
            <a:ext cx="7857995" cy="187063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chemeClr val="tx2">
                    <a:lumMod val="75000"/>
                  </a:schemeClr>
                </a:solidFill>
              </a:rPr>
              <a:t>Capacity Gaps and Needs identified </a:t>
            </a:r>
            <a:r>
              <a:rPr lang="sr-Cyrl-CS" sz="2800" dirty="0" smtClean="0">
                <a:solidFill>
                  <a:schemeClr val="tx2">
                    <a:lumMod val="75000"/>
                  </a:schemeClr>
                </a:solidFill>
              </a:rPr>
              <a:t>- </a:t>
            </a:r>
            <a:r>
              <a:rPr lang="en-US" sz="2800" dirty="0" smtClean="0">
                <a:solidFill>
                  <a:schemeClr val="tx2">
                    <a:lumMod val="75000"/>
                  </a:schemeClr>
                </a:solidFill>
              </a:rPr>
              <a:t>GCF team</a:t>
            </a:r>
          </a:p>
          <a:p>
            <a:r>
              <a:rPr lang="en-US" sz="2800" dirty="0" smtClean="0">
                <a:solidFill>
                  <a:schemeClr val="tx2">
                    <a:lumMod val="75000"/>
                  </a:schemeClr>
                </a:solidFill>
              </a:rPr>
              <a:t>GCF Promotional material prepared </a:t>
            </a:r>
          </a:p>
          <a:p>
            <a:r>
              <a:rPr lang="en-US" sz="2800" dirty="0" smtClean="0">
                <a:solidFill>
                  <a:schemeClr val="tx2">
                    <a:lumMod val="75000"/>
                  </a:schemeClr>
                </a:solidFill>
              </a:rPr>
              <a:t>GCF related priorities in environment, waste, industry and energy identified</a:t>
            </a:r>
          </a:p>
          <a:p>
            <a:endParaRPr lang="en-US" dirty="0"/>
          </a:p>
        </p:txBody>
      </p:sp>
      <p:sp>
        <p:nvSpPr>
          <p:cNvPr id="2" name="Rectangle 1"/>
          <p:cNvSpPr/>
          <p:nvPr/>
        </p:nvSpPr>
        <p:spPr>
          <a:xfrm>
            <a:off x="264046" y="476824"/>
            <a:ext cx="4152099" cy="646331"/>
          </a:xfrm>
          <a:prstGeom prst="rect">
            <a:avLst/>
          </a:prstGeom>
        </p:spPr>
        <p:txBody>
          <a:bodyPr wrap="none">
            <a:spAutoFit/>
          </a:bodyPr>
          <a:lstStyle/>
          <a:p>
            <a:r>
              <a:rPr lang="en-US" altLang="en-US" sz="3600" b="1" dirty="0">
                <a:solidFill>
                  <a:srgbClr val="00B0F0"/>
                </a:solidFill>
              </a:rPr>
              <a:t>MID TERM activities</a:t>
            </a:r>
            <a:r>
              <a:rPr lang="sr-Latn-RS" altLang="en-US" sz="3600" b="1" dirty="0">
                <a:solidFill>
                  <a:srgbClr val="00B0F0"/>
                </a:solidFill>
              </a:rPr>
              <a:t> </a:t>
            </a:r>
            <a:endParaRPr lang="sr-Latn-RS" sz="3600" b="1" dirty="0">
              <a:solidFill>
                <a:srgbClr val="00B0F0"/>
              </a:solidFill>
            </a:endParaRPr>
          </a:p>
        </p:txBody>
      </p:sp>
    </p:spTree>
    <p:extLst>
      <p:ext uri="{BB962C8B-B14F-4D97-AF65-F5344CB8AC3E}">
        <p14:creationId xmlns:p14="http://schemas.microsoft.com/office/powerpoint/2010/main" val="36647499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0" y="1125538"/>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5" name="Title 11">
            <a:extLst>
              <a:ext uri="{FF2B5EF4-FFF2-40B4-BE49-F238E27FC236}">
                <a16:creationId xmlns:a16="http://schemas.microsoft.com/office/drawing/2014/main" id="{A7F70A62-063C-4391-B034-A3CA4EFFD48F}"/>
              </a:ext>
            </a:extLst>
          </p:cNvPr>
          <p:cNvSpPr txBox="1">
            <a:spLocks/>
          </p:cNvSpPr>
          <p:nvPr/>
        </p:nvSpPr>
        <p:spPr>
          <a:xfrm>
            <a:off x="305272" y="1115217"/>
            <a:ext cx="8675890" cy="863895"/>
          </a:xfrm>
          <a:prstGeom prst="rect">
            <a:avLst/>
          </a:prstGeom>
        </p:spPr>
        <p:txBody>
          <a:bodyPr vert="horz" lIns="91440" tIns="45720" rIns="91440" bIns="45720" rtlCol="0" anchor="ctr">
            <a:normAutofit fontScale="77500" lnSpcReduction="20000"/>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100" dirty="0" smtClean="0">
                <a:solidFill>
                  <a:srgbClr val="00B0F0"/>
                </a:solidFill>
              </a:rPr>
              <a:t>(December </a:t>
            </a:r>
            <a:r>
              <a:rPr lang="en-US" sz="3100" dirty="0">
                <a:solidFill>
                  <a:srgbClr val="00B0F0"/>
                </a:solidFill>
              </a:rPr>
              <a:t>2018 – April 2019)</a:t>
            </a:r>
          </a:p>
          <a:p>
            <a:r>
              <a:rPr lang="en-US" sz="2800" dirty="0" smtClean="0">
                <a:solidFill>
                  <a:schemeClr val="tx2">
                    <a:lumMod val="60000"/>
                    <a:lumOff val="40000"/>
                  </a:schemeClr>
                </a:solidFill>
              </a:rPr>
              <a:t> </a:t>
            </a:r>
            <a:r>
              <a:rPr lang="en-US" dirty="0" smtClean="0">
                <a:solidFill>
                  <a:schemeClr val="tx2">
                    <a:lumMod val="60000"/>
                    <a:lumOff val="40000"/>
                  </a:schemeClr>
                </a:solidFill>
              </a:rPr>
              <a:t/>
            </a:r>
            <a:br>
              <a:rPr lang="en-US" dirty="0" smtClean="0">
                <a:solidFill>
                  <a:schemeClr val="tx2">
                    <a:lumMod val="60000"/>
                    <a:lumOff val="40000"/>
                  </a:schemeClr>
                </a:solidFill>
              </a:rPr>
            </a:br>
            <a:endParaRPr lang="en-US" sz="2000" dirty="0">
              <a:solidFill>
                <a:schemeClr val="tx2">
                  <a:lumMod val="60000"/>
                  <a:lumOff val="40000"/>
                </a:schemeClr>
              </a:solidFill>
            </a:endParaRPr>
          </a:p>
        </p:txBody>
      </p:sp>
      <p:sp>
        <p:nvSpPr>
          <p:cNvPr id="6" name="Subtitle 12">
            <a:extLst>
              <a:ext uri="{FF2B5EF4-FFF2-40B4-BE49-F238E27FC236}">
                <a16:creationId xmlns:a16="http://schemas.microsoft.com/office/drawing/2014/main" id="{8C5AAF14-31D3-4D50-8A88-D5C8B7D6D4C6}"/>
              </a:ext>
            </a:extLst>
          </p:cNvPr>
          <p:cNvSpPr txBox="1">
            <a:spLocks/>
          </p:cNvSpPr>
          <p:nvPr/>
        </p:nvSpPr>
        <p:spPr>
          <a:xfrm>
            <a:off x="689072" y="1808849"/>
            <a:ext cx="3489920" cy="7620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solidFill>
                  <a:schemeClr val="tx2">
                    <a:lumMod val="75000"/>
                  </a:schemeClr>
                </a:solidFill>
                <a:effectLst>
                  <a:outerShdw blurRad="38100" dist="38100" dir="2700000" algn="tl">
                    <a:srgbClr val="000000">
                      <a:alpha val="43137"/>
                    </a:srgbClr>
                  </a:outerShdw>
                </a:effectLst>
              </a:rPr>
              <a:t>Procedures</a:t>
            </a:r>
            <a:r>
              <a:rPr lang="en-US" dirty="0" smtClean="0">
                <a:solidFill>
                  <a:schemeClr val="accent1">
                    <a:lumMod val="75000"/>
                  </a:schemeClr>
                </a:solidFill>
                <a:effectLst>
                  <a:outerShdw blurRad="38100" dist="38100" dir="2700000" algn="tl">
                    <a:srgbClr val="000000">
                      <a:alpha val="43137"/>
                    </a:srgbClr>
                  </a:outerShdw>
                </a:effectLst>
              </a:rPr>
              <a:t> </a:t>
            </a:r>
            <a:endParaRPr lang="en-US" dirty="0">
              <a:solidFill>
                <a:schemeClr val="accent1">
                  <a:lumMod val="75000"/>
                </a:schemeClr>
              </a:solidFill>
              <a:effectLst>
                <a:outerShdw blurRad="38100" dist="38100" dir="2700000" algn="tl">
                  <a:srgbClr val="000000">
                    <a:alpha val="43137"/>
                  </a:srgbClr>
                </a:outerShdw>
              </a:effectLst>
            </a:endParaRPr>
          </a:p>
        </p:txBody>
      </p:sp>
      <p:sp>
        <p:nvSpPr>
          <p:cNvPr id="7" name="Text Placeholder 13">
            <a:extLst>
              <a:ext uri="{FF2B5EF4-FFF2-40B4-BE49-F238E27FC236}">
                <a16:creationId xmlns:a16="http://schemas.microsoft.com/office/drawing/2014/main" id="{60287652-48E7-4ADB-A81F-B9EFD2CAAA41}"/>
              </a:ext>
            </a:extLst>
          </p:cNvPr>
          <p:cNvSpPr txBox="1">
            <a:spLocks/>
          </p:cNvSpPr>
          <p:nvPr/>
        </p:nvSpPr>
        <p:spPr>
          <a:xfrm>
            <a:off x="689072" y="5091846"/>
            <a:ext cx="7946203" cy="762000"/>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Roboto Regular"/>
                <a:ea typeface="+mn-ea"/>
                <a:cs typeface="Roboto Regular"/>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2800" dirty="0" smtClean="0">
                <a:solidFill>
                  <a:schemeClr val="tx2">
                    <a:lumMod val="75000"/>
                  </a:schemeClr>
                </a:solidFill>
              </a:rPr>
              <a:t>Presentation to broad range of stakeholders</a:t>
            </a:r>
            <a:r>
              <a:rPr lang="en-US" altLang="en-US" dirty="0" smtClean="0">
                <a:solidFill>
                  <a:schemeClr val="tx2">
                    <a:lumMod val="75000"/>
                  </a:schemeClr>
                </a:solidFill>
              </a:rPr>
              <a:t> </a:t>
            </a:r>
            <a:endParaRPr lang="en-US" altLang="en-US" dirty="0">
              <a:solidFill>
                <a:schemeClr val="tx2">
                  <a:lumMod val="75000"/>
                </a:schemeClr>
              </a:solidFill>
            </a:endParaRPr>
          </a:p>
        </p:txBody>
      </p:sp>
      <p:sp>
        <p:nvSpPr>
          <p:cNvPr id="10" name="Text Placeholder 16">
            <a:extLst>
              <a:ext uri="{FF2B5EF4-FFF2-40B4-BE49-F238E27FC236}">
                <a16:creationId xmlns:a16="http://schemas.microsoft.com/office/drawing/2014/main" id="{4BC97462-0EC0-4805-9F0B-C7332F408423}"/>
              </a:ext>
            </a:extLst>
          </p:cNvPr>
          <p:cNvSpPr txBox="1">
            <a:spLocks/>
          </p:cNvSpPr>
          <p:nvPr/>
        </p:nvSpPr>
        <p:spPr>
          <a:xfrm>
            <a:off x="819489" y="2507684"/>
            <a:ext cx="8286934" cy="2630662"/>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pPr>
            <a:r>
              <a:rPr lang="en-US" sz="2800" dirty="0" smtClean="0">
                <a:solidFill>
                  <a:schemeClr val="tx2">
                    <a:lumMod val="75000"/>
                  </a:schemeClr>
                </a:solidFill>
              </a:rPr>
              <a:t>Procedures for selection and no-objection </a:t>
            </a:r>
          </a:p>
          <a:p>
            <a:pPr>
              <a:spcBef>
                <a:spcPts val="0"/>
              </a:spcBef>
              <a:spcAft>
                <a:spcPts val="600"/>
              </a:spcAft>
            </a:pPr>
            <a:r>
              <a:rPr lang="en-US" sz="2800" dirty="0" smtClean="0">
                <a:solidFill>
                  <a:schemeClr val="tx2">
                    <a:lumMod val="75000"/>
                  </a:schemeClr>
                </a:solidFill>
              </a:rPr>
              <a:t>Consultation process with the GCF institutions </a:t>
            </a:r>
          </a:p>
          <a:p>
            <a:pPr>
              <a:spcBef>
                <a:spcPts val="0"/>
              </a:spcBef>
              <a:spcAft>
                <a:spcPts val="600"/>
              </a:spcAft>
            </a:pPr>
            <a:r>
              <a:rPr lang="en-US" sz="2800" dirty="0" smtClean="0">
                <a:solidFill>
                  <a:schemeClr val="tx2">
                    <a:lumMod val="75000"/>
                  </a:schemeClr>
                </a:solidFill>
              </a:rPr>
              <a:t>Draft Country </a:t>
            </a:r>
            <a:r>
              <a:rPr lang="en-US" sz="2800" dirty="0" err="1" smtClean="0">
                <a:solidFill>
                  <a:schemeClr val="tx2">
                    <a:lumMod val="75000"/>
                  </a:schemeClr>
                </a:solidFill>
              </a:rPr>
              <a:t>programme</a:t>
            </a:r>
            <a:r>
              <a:rPr lang="en-US" sz="2800" dirty="0" smtClean="0">
                <a:solidFill>
                  <a:schemeClr val="tx2">
                    <a:lumMod val="75000"/>
                  </a:schemeClr>
                </a:solidFill>
              </a:rPr>
              <a:t> prepared </a:t>
            </a:r>
          </a:p>
          <a:p>
            <a:pPr>
              <a:spcBef>
                <a:spcPts val="0"/>
              </a:spcBef>
              <a:spcAft>
                <a:spcPts val="600"/>
              </a:spcAft>
            </a:pPr>
            <a:r>
              <a:rPr lang="en-US" sz="2800" dirty="0" smtClean="0">
                <a:solidFill>
                  <a:schemeClr val="tx2">
                    <a:lumMod val="75000"/>
                  </a:schemeClr>
                </a:solidFill>
              </a:rPr>
              <a:t>Potential public and private companies/institutions to be accredited identified </a:t>
            </a:r>
            <a:endParaRPr lang="en-US" sz="2800" dirty="0">
              <a:solidFill>
                <a:schemeClr val="tx2">
                  <a:lumMod val="75000"/>
                </a:schemeClr>
              </a:solidFill>
            </a:endParaRPr>
          </a:p>
        </p:txBody>
      </p:sp>
      <p:sp>
        <p:nvSpPr>
          <p:cNvPr id="2" name="Rectangle 1"/>
          <p:cNvSpPr/>
          <p:nvPr/>
        </p:nvSpPr>
        <p:spPr>
          <a:xfrm>
            <a:off x="310569" y="495620"/>
            <a:ext cx="4432495" cy="646331"/>
          </a:xfrm>
          <a:prstGeom prst="rect">
            <a:avLst/>
          </a:prstGeom>
        </p:spPr>
        <p:txBody>
          <a:bodyPr wrap="none">
            <a:spAutoFit/>
          </a:bodyPr>
          <a:lstStyle/>
          <a:p>
            <a:r>
              <a:rPr lang="en-US" sz="3600" b="1" dirty="0">
                <a:solidFill>
                  <a:srgbClr val="00B0F0"/>
                </a:solidFill>
              </a:rPr>
              <a:t>LONG TERM activities</a:t>
            </a:r>
            <a:r>
              <a:rPr lang="sr-Latn-RS" sz="3600" b="1" dirty="0">
                <a:solidFill>
                  <a:srgbClr val="00B0F0"/>
                </a:solidFill>
              </a:rPr>
              <a:t> </a:t>
            </a:r>
          </a:p>
        </p:txBody>
      </p:sp>
    </p:spTree>
    <p:extLst>
      <p:ext uri="{BB962C8B-B14F-4D97-AF65-F5344CB8AC3E}">
        <p14:creationId xmlns:p14="http://schemas.microsoft.com/office/powerpoint/2010/main" val="770902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0" y="1125538"/>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5" name="Title 7">
            <a:extLst>
              <a:ext uri="{FF2B5EF4-FFF2-40B4-BE49-F238E27FC236}">
                <a16:creationId xmlns:a16="http://schemas.microsoft.com/office/drawing/2014/main" id="{F38E647A-4131-4608-A782-A2022840A7C0}"/>
              </a:ext>
            </a:extLst>
          </p:cNvPr>
          <p:cNvSpPr txBox="1">
            <a:spLocks/>
          </p:cNvSpPr>
          <p:nvPr/>
        </p:nvSpPr>
        <p:spPr>
          <a:xfrm>
            <a:off x="441958" y="968994"/>
            <a:ext cx="8001968" cy="652567"/>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altLang="en-US" sz="3600" b="1" dirty="0" smtClean="0">
                <a:solidFill>
                  <a:srgbClr val="00B0F0"/>
                </a:solidFill>
              </a:rPr>
              <a:t>FINAL PHASE</a:t>
            </a:r>
            <a:r>
              <a:rPr lang="sr-Latn-RS" altLang="en-US" sz="3600" b="1" dirty="0" smtClean="0">
                <a:solidFill>
                  <a:srgbClr val="00B0F0"/>
                </a:solidFill>
              </a:rPr>
              <a:t>                 </a:t>
            </a:r>
          </a:p>
          <a:p>
            <a:r>
              <a:rPr lang="en-US" altLang="en-US" sz="2400" dirty="0" smtClean="0">
                <a:solidFill>
                  <a:srgbClr val="00B0F0"/>
                </a:solidFill>
              </a:rPr>
              <a:t>(</a:t>
            </a:r>
            <a:r>
              <a:rPr lang="en-US" altLang="en-US" sz="2400" dirty="0">
                <a:solidFill>
                  <a:srgbClr val="00B0F0"/>
                </a:solidFill>
              </a:rPr>
              <a:t>May – Jun 2019)</a:t>
            </a:r>
            <a:r>
              <a:rPr lang="en-US" altLang="en-US" sz="2400" dirty="0" smtClean="0">
                <a:solidFill>
                  <a:srgbClr val="00B0F0"/>
                </a:solidFill>
              </a:rPr>
              <a:t> </a:t>
            </a:r>
            <a:r>
              <a:rPr lang="en-US" altLang="en-US" sz="2400" dirty="0" smtClean="0">
                <a:solidFill>
                  <a:schemeClr val="tx2">
                    <a:lumMod val="60000"/>
                    <a:lumOff val="40000"/>
                  </a:schemeClr>
                </a:solidFill>
              </a:rPr>
              <a:t/>
            </a:r>
            <a:br>
              <a:rPr lang="en-US" altLang="en-US" sz="2400" dirty="0" smtClean="0">
                <a:solidFill>
                  <a:schemeClr val="tx2">
                    <a:lumMod val="60000"/>
                    <a:lumOff val="40000"/>
                  </a:schemeClr>
                </a:solidFill>
              </a:rPr>
            </a:br>
            <a:endParaRPr lang="en-US" sz="2400" dirty="0">
              <a:solidFill>
                <a:schemeClr val="tx2">
                  <a:lumMod val="60000"/>
                  <a:lumOff val="40000"/>
                </a:schemeClr>
              </a:solidFill>
            </a:endParaRPr>
          </a:p>
        </p:txBody>
      </p:sp>
      <p:sp>
        <p:nvSpPr>
          <p:cNvPr id="6" name="Subtitle 8">
            <a:extLst>
              <a:ext uri="{FF2B5EF4-FFF2-40B4-BE49-F238E27FC236}">
                <a16:creationId xmlns:a16="http://schemas.microsoft.com/office/drawing/2014/main" id="{C2EABC81-80D7-4F15-949C-FB48490EE7CE}"/>
              </a:ext>
            </a:extLst>
          </p:cNvPr>
          <p:cNvSpPr txBox="1">
            <a:spLocks/>
          </p:cNvSpPr>
          <p:nvPr/>
        </p:nvSpPr>
        <p:spPr>
          <a:xfrm>
            <a:off x="879217" y="1881766"/>
            <a:ext cx="7564709" cy="7620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dirty="0" smtClean="0">
                <a:solidFill>
                  <a:schemeClr val="tx2">
                    <a:lumMod val="75000"/>
                  </a:schemeClr>
                </a:solidFill>
                <a:effectLst>
                  <a:outerShdw blurRad="38100" dist="38100" dir="2700000" algn="tl">
                    <a:srgbClr val="000000">
                      <a:alpha val="43137"/>
                    </a:srgbClr>
                  </a:outerShdw>
                </a:effectLst>
              </a:rPr>
              <a:t>Country </a:t>
            </a:r>
            <a:r>
              <a:rPr lang="en-US" altLang="en-US" dirty="0" err="1" smtClean="0">
                <a:solidFill>
                  <a:schemeClr val="tx2">
                    <a:lumMod val="75000"/>
                  </a:schemeClr>
                </a:solidFill>
                <a:effectLst>
                  <a:outerShdw blurRad="38100" dist="38100" dir="2700000" algn="tl">
                    <a:srgbClr val="000000">
                      <a:alpha val="43137"/>
                    </a:srgbClr>
                  </a:outerShdw>
                </a:effectLst>
              </a:rPr>
              <a:t>programme</a:t>
            </a:r>
            <a:r>
              <a:rPr lang="en-US" altLang="en-US" dirty="0" smtClean="0">
                <a:solidFill>
                  <a:schemeClr val="tx2">
                    <a:lumMod val="75000"/>
                  </a:schemeClr>
                </a:solidFill>
                <a:effectLst>
                  <a:outerShdw blurRad="38100" dist="38100" dir="2700000" algn="tl">
                    <a:srgbClr val="000000">
                      <a:alpha val="43137"/>
                    </a:srgbClr>
                  </a:outerShdw>
                </a:effectLst>
              </a:rPr>
              <a:t> </a:t>
            </a:r>
            <a:endParaRPr lang="en-US" altLang="en-US" dirty="0">
              <a:solidFill>
                <a:schemeClr val="tx2">
                  <a:lumMod val="75000"/>
                </a:schemeClr>
              </a:solidFill>
              <a:effectLst>
                <a:outerShdw blurRad="38100" dist="38100" dir="2700000" algn="tl">
                  <a:srgbClr val="000000">
                    <a:alpha val="43137"/>
                  </a:srgbClr>
                </a:outerShdw>
              </a:effectLst>
            </a:endParaRPr>
          </a:p>
        </p:txBody>
      </p:sp>
      <p:sp>
        <p:nvSpPr>
          <p:cNvPr id="7" name="Text Placeholder 9">
            <a:extLst>
              <a:ext uri="{FF2B5EF4-FFF2-40B4-BE49-F238E27FC236}">
                <a16:creationId xmlns:a16="http://schemas.microsoft.com/office/drawing/2014/main" id="{8C40B17A-8238-406F-AF64-F8DE845FCC61}"/>
              </a:ext>
            </a:extLst>
          </p:cNvPr>
          <p:cNvSpPr txBox="1">
            <a:spLocks/>
          </p:cNvSpPr>
          <p:nvPr/>
        </p:nvSpPr>
        <p:spPr>
          <a:xfrm>
            <a:off x="962575" y="4972195"/>
            <a:ext cx="7397994" cy="762000"/>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Roboto Regular"/>
                <a:ea typeface="+mn-ea"/>
                <a:cs typeface="Roboto Regular"/>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en-US" sz="2800" dirty="0" smtClean="0">
                <a:solidFill>
                  <a:schemeClr val="tx2">
                    <a:lumMod val="75000"/>
                  </a:schemeClr>
                </a:solidFill>
              </a:rPr>
              <a:t>Presentation to broad range of stakeholders </a:t>
            </a:r>
            <a:endParaRPr lang="en-US" altLang="en-US" sz="2800" dirty="0">
              <a:solidFill>
                <a:schemeClr val="tx2">
                  <a:lumMod val="75000"/>
                </a:schemeClr>
              </a:solidFill>
            </a:endParaRPr>
          </a:p>
        </p:txBody>
      </p:sp>
      <p:sp>
        <p:nvSpPr>
          <p:cNvPr id="10" name="Text Placeholder 12">
            <a:extLst>
              <a:ext uri="{FF2B5EF4-FFF2-40B4-BE49-F238E27FC236}">
                <a16:creationId xmlns:a16="http://schemas.microsoft.com/office/drawing/2014/main" id="{A10F1A0E-0F34-4BBE-831B-6C5C782C9D11}"/>
              </a:ext>
            </a:extLst>
          </p:cNvPr>
          <p:cNvSpPr txBox="1">
            <a:spLocks/>
          </p:cNvSpPr>
          <p:nvPr/>
        </p:nvSpPr>
        <p:spPr>
          <a:xfrm>
            <a:off x="1010464" y="2683954"/>
            <a:ext cx="8186319" cy="2590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1200"/>
              </a:spcAft>
            </a:pPr>
            <a:r>
              <a:rPr lang="en-US" sz="2800" dirty="0" smtClean="0">
                <a:solidFill>
                  <a:schemeClr val="tx2">
                    <a:lumMod val="75000"/>
                  </a:schemeClr>
                </a:solidFill>
              </a:rPr>
              <a:t>Country </a:t>
            </a:r>
            <a:r>
              <a:rPr lang="en-US" sz="2800" dirty="0" err="1" smtClean="0">
                <a:solidFill>
                  <a:schemeClr val="tx2">
                    <a:lumMod val="75000"/>
                  </a:schemeClr>
                </a:solidFill>
              </a:rPr>
              <a:t>programme</a:t>
            </a:r>
            <a:r>
              <a:rPr lang="en-US" sz="2800" dirty="0" smtClean="0">
                <a:solidFill>
                  <a:schemeClr val="tx2">
                    <a:lumMod val="75000"/>
                  </a:schemeClr>
                </a:solidFill>
              </a:rPr>
              <a:t> including (type of) projects prepared </a:t>
            </a:r>
          </a:p>
          <a:p>
            <a:pPr>
              <a:spcBef>
                <a:spcPts val="0"/>
              </a:spcBef>
              <a:spcAft>
                <a:spcPts val="1200"/>
              </a:spcAft>
            </a:pPr>
            <a:r>
              <a:rPr lang="en-US" sz="2800" dirty="0" smtClean="0">
                <a:solidFill>
                  <a:schemeClr val="tx2">
                    <a:lumMod val="75000"/>
                  </a:schemeClr>
                </a:solidFill>
              </a:rPr>
              <a:t>Procedures and mechanisms for accreditation developed </a:t>
            </a:r>
            <a:endParaRPr lang="en-US" sz="2800" dirty="0">
              <a:solidFill>
                <a:schemeClr val="tx2">
                  <a:lumMod val="75000"/>
                </a:schemeClr>
              </a:solidFill>
            </a:endParaRPr>
          </a:p>
        </p:txBody>
      </p:sp>
    </p:spTree>
    <p:extLst>
      <p:ext uri="{BB962C8B-B14F-4D97-AF65-F5344CB8AC3E}">
        <p14:creationId xmlns:p14="http://schemas.microsoft.com/office/powerpoint/2010/main" val="1941652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p:cNvCxnSpPr/>
          <p:nvPr/>
        </p:nvCxnSpPr>
        <p:spPr>
          <a:xfrm>
            <a:off x="0" y="1125538"/>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994400"/>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pic>
        <p:nvPicPr>
          <p:cNvPr id="11" name="Content Placeholder 4" descr="UNEnvironment_Logo_English_Short_colour.p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467600" y="5802313"/>
            <a:ext cx="17859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5" name="Title 7">
            <a:extLst>
              <a:ext uri="{FF2B5EF4-FFF2-40B4-BE49-F238E27FC236}">
                <a16:creationId xmlns:a16="http://schemas.microsoft.com/office/drawing/2014/main" id="{4CA3FB8F-D9CB-4C3B-BF84-3047242E6CE1}"/>
              </a:ext>
            </a:extLst>
          </p:cNvPr>
          <p:cNvSpPr txBox="1">
            <a:spLocks/>
          </p:cNvSpPr>
          <p:nvPr/>
        </p:nvSpPr>
        <p:spPr>
          <a:xfrm>
            <a:off x="330097" y="385012"/>
            <a:ext cx="4770120" cy="103356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3200" dirty="0" smtClean="0">
                <a:solidFill>
                  <a:srgbClr val="00B0F0"/>
                </a:solidFill>
                <a:effectLst>
                  <a:outerShdw blurRad="38100" dist="38100" dir="2700000" algn="tl">
                    <a:srgbClr val="000000">
                      <a:alpha val="43137"/>
                    </a:srgbClr>
                  </a:outerShdw>
                </a:effectLst>
              </a:rPr>
              <a:t>MAIN OBJECTIVES  </a:t>
            </a:r>
            <a:endParaRPr lang="en-US" sz="3200" dirty="0">
              <a:solidFill>
                <a:srgbClr val="00B0F0"/>
              </a:solidFill>
              <a:effectLst>
                <a:outerShdw blurRad="38100" dist="38100" dir="2700000" algn="tl">
                  <a:srgbClr val="000000">
                    <a:alpha val="43137"/>
                  </a:srgbClr>
                </a:outerShdw>
              </a:effectLst>
            </a:endParaRPr>
          </a:p>
        </p:txBody>
      </p:sp>
      <p:sp>
        <p:nvSpPr>
          <p:cNvPr id="10" name="Text Placeholder 12">
            <a:extLst>
              <a:ext uri="{FF2B5EF4-FFF2-40B4-BE49-F238E27FC236}">
                <a16:creationId xmlns:a16="http://schemas.microsoft.com/office/drawing/2014/main" id="{8F1A7076-45DE-455A-B409-AE819214068A}"/>
              </a:ext>
            </a:extLst>
          </p:cNvPr>
          <p:cNvSpPr txBox="1">
            <a:spLocks/>
          </p:cNvSpPr>
          <p:nvPr/>
        </p:nvSpPr>
        <p:spPr>
          <a:xfrm>
            <a:off x="5292079" y="4005064"/>
            <a:ext cx="7402189" cy="151216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ü"/>
            </a:pPr>
            <a:endParaRPr lang="en-US" sz="2800" dirty="0">
              <a:solidFill>
                <a:schemeClr val="accent3">
                  <a:lumMod val="75000"/>
                </a:schemeClr>
              </a:solidFill>
              <a:effectLst>
                <a:outerShdw blurRad="38100" dist="38100" dir="2700000" algn="tl">
                  <a:srgbClr val="000000">
                    <a:alpha val="43137"/>
                  </a:srgbClr>
                </a:outerShdw>
              </a:effectLst>
            </a:endParaRPr>
          </a:p>
        </p:txBody>
      </p:sp>
      <p:sp>
        <p:nvSpPr>
          <p:cNvPr id="12" name="Text Placeholder 12">
            <a:extLst>
              <a:ext uri="{FF2B5EF4-FFF2-40B4-BE49-F238E27FC236}">
                <a16:creationId xmlns:a16="http://schemas.microsoft.com/office/drawing/2014/main" id="{BC421BE4-E650-4875-94E1-9137B68A64D7}"/>
              </a:ext>
            </a:extLst>
          </p:cNvPr>
          <p:cNvSpPr txBox="1">
            <a:spLocks/>
          </p:cNvSpPr>
          <p:nvPr/>
        </p:nvSpPr>
        <p:spPr bwMode="auto">
          <a:xfrm>
            <a:off x="3927295" y="5805264"/>
            <a:ext cx="7295759"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1" fontAlgn="base" hangingPunct="1">
              <a:spcBef>
                <a:spcPct val="100000"/>
              </a:spcBef>
              <a:spcAft>
                <a:spcPct val="0"/>
              </a:spcAft>
              <a:buClr>
                <a:schemeClr val="tx1"/>
              </a:buClr>
              <a:buFont typeface="Arial" panose="020B0604020202020204" pitchFamily="34" charset="0"/>
              <a:buChar char="•"/>
              <a:defRPr sz="16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Verdana" panose="020B0604030504040204" pitchFamily="34" charset="0"/>
              <a:buChar char="−"/>
              <a:defRPr sz="22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1"/>
              </a:buClr>
              <a:buFont typeface="Wingdings" panose="05000000000000000000" pitchFamily="2" charset="2"/>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1"/>
              </a:buClr>
              <a:buFont typeface="Verdana" panose="020B0604030504040204" pitchFamily="34" charset="0"/>
              <a:buChar char="−"/>
              <a:defRPr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1"/>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endParaRPr lang="en-US" sz="2800" dirty="0">
              <a:solidFill>
                <a:schemeClr val="accent3">
                  <a:lumMod val="75000"/>
                </a:schemeClr>
              </a:solidFill>
              <a:effectLst>
                <a:outerShdw blurRad="38100" dist="38100" dir="2700000" algn="tl">
                  <a:srgbClr val="000000">
                    <a:alpha val="43137"/>
                  </a:srgbClr>
                </a:outerShdw>
              </a:effectLst>
            </a:endParaRPr>
          </a:p>
        </p:txBody>
      </p:sp>
      <p:sp>
        <p:nvSpPr>
          <p:cNvPr id="13" name="Subtitle 2"/>
          <p:cNvSpPr txBox="1">
            <a:spLocks/>
          </p:cNvSpPr>
          <p:nvPr/>
        </p:nvSpPr>
        <p:spPr>
          <a:xfrm>
            <a:off x="881667" y="1751612"/>
            <a:ext cx="7798870" cy="376061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spcBef>
                <a:spcPts val="0"/>
              </a:spcBef>
              <a:spcAft>
                <a:spcPts val="1200"/>
              </a:spcAft>
              <a:buFont typeface="Wingdings" panose="05000000000000000000" pitchFamily="2" charset="2"/>
              <a:buChar char="ü"/>
            </a:pPr>
            <a:r>
              <a:rPr lang="en-US" sz="2800" dirty="0" smtClean="0">
                <a:solidFill>
                  <a:schemeClr val="tx2">
                    <a:lumMod val="75000"/>
                  </a:schemeClr>
                </a:solidFill>
                <a:effectLst>
                  <a:outerShdw blurRad="38100" dist="38100" dir="2700000" algn="tl">
                    <a:srgbClr val="000000">
                      <a:alpha val="43137"/>
                    </a:srgbClr>
                  </a:outerShdw>
                </a:effectLst>
              </a:rPr>
              <a:t>Establishment of basis for efficient implementation of mitigation and adaptation related  activities</a:t>
            </a:r>
            <a:endParaRPr lang="sr-Latn-RS" sz="2800" dirty="0" smtClean="0">
              <a:solidFill>
                <a:schemeClr val="tx2">
                  <a:lumMod val="75000"/>
                </a:schemeClr>
              </a:solidFill>
              <a:effectLst>
                <a:outerShdw blurRad="38100" dist="38100" dir="2700000" algn="tl">
                  <a:srgbClr val="000000">
                    <a:alpha val="43137"/>
                  </a:srgbClr>
                </a:outerShdw>
              </a:effectLst>
            </a:endParaRPr>
          </a:p>
          <a:p>
            <a:pPr marL="285750" indent="-285750">
              <a:spcBef>
                <a:spcPts val="0"/>
              </a:spcBef>
              <a:spcAft>
                <a:spcPts val="1200"/>
              </a:spcAft>
              <a:buFont typeface="Wingdings" panose="05000000000000000000" pitchFamily="2" charset="2"/>
              <a:buChar char="ü"/>
            </a:pPr>
            <a:r>
              <a:rPr lang="en-US" sz="2800" dirty="0">
                <a:solidFill>
                  <a:schemeClr val="tx2">
                    <a:lumMod val="75000"/>
                  </a:schemeClr>
                </a:solidFill>
                <a:effectLst>
                  <a:outerShdw blurRad="38100" dist="38100" dir="2700000" algn="tl">
                    <a:srgbClr val="000000">
                      <a:alpha val="43137"/>
                    </a:srgbClr>
                  </a:outerShdw>
                </a:effectLst>
              </a:rPr>
              <a:t>Establishment of basis for efficient financing in climate change </a:t>
            </a:r>
            <a:endParaRPr lang="sr-Latn-RS" sz="2800" dirty="0" smtClean="0">
              <a:solidFill>
                <a:schemeClr val="tx2">
                  <a:lumMod val="75000"/>
                </a:schemeClr>
              </a:solidFill>
              <a:effectLst>
                <a:outerShdw blurRad="38100" dist="38100" dir="2700000" algn="tl">
                  <a:srgbClr val="000000">
                    <a:alpha val="43137"/>
                  </a:srgbClr>
                </a:outerShdw>
              </a:effectLst>
            </a:endParaRPr>
          </a:p>
          <a:p>
            <a:pPr marL="285750" indent="-285750">
              <a:spcBef>
                <a:spcPts val="0"/>
              </a:spcBef>
              <a:spcAft>
                <a:spcPts val="1200"/>
              </a:spcAft>
              <a:buFont typeface="Wingdings" panose="05000000000000000000" pitchFamily="2" charset="2"/>
              <a:buChar char="ü"/>
            </a:pPr>
            <a:r>
              <a:rPr lang="en-US" sz="2800" dirty="0">
                <a:solidFill>
                  <a:schemeClr val="tx2">
                    <a:lumMod val="75000"/>
                  </a:schemeClr>
                </a:solidFill>
                <a:effectLst>
                  <a:outerShdw blurRad="38100" dist="38100" dir="2700000" algn="tl">
                    <a:srgbClr val="000000">
                      <a:alpha val="43137"/>
                    </a:srgbClr>
                  </a:outerShdw>
                </a:effectLst>
              </a:rPr>
              <a:t>Private sector involvement </a:t>
            </a:r>
          </a:p>
          <a:p>
            <a:pPr marL="285750" indent="-285750">
              <a:buFont typeface="Wingdings" panose="05000000000000000000" pitchFamily="2" charset="2"/>
              <a:buChar char="ü"/>
            </a:pPr>
            <a:endParaRPr lang="en-US" sz="2800" dirty="0">
              <a:solidFill>
                <a:schemeClr val="accent3">
                  <a:lumMod val="75000"/>
                </a:schemeClr>
              </a:solidFill>
              <a:effectLst>
                <a:outerShdw blurRad="38100" dist="38100" dir="2700000" algn="tl">
                  <a:srgbClr val="000000">
                    <a:alpha val="43137"/>
                  </a:srgbClr>
                </a:outerShdw>
              </a:effectLst>
            </a:endParaRPr>
          </a:p>
          <a:p>
            <a:pPr marL="285750" indent="-285750">
              <a:buFont typeface="Wingdings" panose="05000000000000000000" pitchFamily="2" charset="2"/>
              <a:buChar char="ü"/>
            </a:pPr>
            <a:endParaRPr lang="en-US" sz="2800" dirty="0">
              <a:solidFill>
                <a:schemeClr val="accent3">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89374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4984" y="3623733"/>
            <a:ext cx="4995349" cy="736600"/>
          </a:xfrm>
        </p:spPr>
        <p:txBody>
          <a:bodyPr>
            <a:noAutofit/>
          </a:bodyPr>
          <a:lstStyle/>
          <a:p>
            <a:r>
              <a:rPr lang="en-US" sz="3600" dirty="0" smtClean="0">
                <a:solidFill>
                  <a:schemeClr val="bg1"/>
                </a:solidFill>
              </a:rPr>
              <a:t>Thank you</a:t>
            </a:r>
            <a:endParaRPr lang="en-US" sz="3600" dirty="0">
              <a:solidFill>
                <a:schemeClr val="bg1"/>
              </a:solidFill>
            </a:endParaRPr>
          </a:p>
        </p:txBody>
      </p:sp>
      <p:cxnSp>
        <p:nvCxnSpPr>
          <p:cNvPr id="5" name="Straight Connector 4"/>
          <p:cNvCxnSpPr/>
          <p:nvPr/>
        </p:nvCxnSpPr>
        <p:spPr>
          <a:xfrm>
            <a:off x="728121"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5052" y="2874027"/>
            <a:ext cx="2495615" cy="1619656"/>
          </a:xfrm>
          <a:prstGeom prst="rect">
            <a:avLst/>
          </a:prstGeom>
        </p:spPr>
      </p:pic>
      <p:cxnSp>
        <p:nvCxnSpPr>
          <p:cNvPr id="8" name="Straight Connector 7"/>
          <p:cNvCxnSpPr/>
          <p:nvPr/>
        </p:nvCxnSpPr>
        <p:spPr>
          <a:xfrm>
            <a:off x="728121"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949280"/>
            <a:ext cx="3327384" cy="597747"/>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err="1" smtClean="0">
                <a:solidFill>
                  <a:srgbClr val="FFFFFF"/>
                </a:solidFill>
              </a:rPr>
              <a:t>www.unenvironment.org</a:t>
            </a:r>
            <a:endParaRPr lang="en-US" sz="1600" dirty="0">
              <a:solidFill>
                <a:srgbClr val="FFFFFF"/>
              </a:solidFill>
            </a:endParaRPr>
          </a:p>
        </p:txBody>
      </p:sp>
    </p:spTree>
    <p:extLst>
      <p:ext uri="{BB962C8B-B14F-4D97-AF65-F5344CB8AC3E}">
        <p14:creationId xmlns:p14="http://schemas.microsoft.com/office/powerpoint/2010/main" val="659728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UNEnvironment_PPT_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Template>
  <TotalTime>360</TotalTime>
  <Words>1192</Words>
  <Application>Microsoft Office PowerPoint</Application>
  <PresentationFormat>On-screen Show (4:3)</PresentationFormat>
  <Paragraphs>83</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Roboto Regular</vt:lpstr>
      <vt:lpstr>Wingdings</vt:lpstr>
      <vt:lpstr>UNEnvironment_PPT_English</vt:lpstr>
      <vt:lpstr>Forthcoming activities</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UNOV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 in  maximum 3 lines of text, Roboto Regular, 40pt</dc:title>
  <dc:creator>Inti Caroline BlasBerg</dc:creator>
  <cp:lastModifiedBy>Acer E15</cp:lastModifiedBy>
  <cp:revision>45</cp:revision>
  <dcterms:created xsi:type="dcterms:W3CDTF">2017-01-31T13:17:54Z</dcterms:created>
  <dcterms:modified xsi:type="dcterms:W3CDTF">2018-09-04T23:43:58Z</dcterms:modified>
</cp:coreProperties>
</file>