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0"/>
  </p:notesMasterIdLst>
  <p:handoutMasterIdLst>
    <p:handoutMasterId r:id="rId11"/>
  </p:handoutMasterIdLst>
  <p:sldIdLst>
    <p:sldId id="256" r:id="rId2"/>
    <p:sldId id="308" r:id="rId3"/>
    <p:sldId id="309" r:id="rId4"/>
    <p:sldId id="310" r:id="rId5"/>
    <p:sldId id="311" r:id="rId6"/>
    <p:sldId id="312" r:id="rId7"/>
    <p:sldId id="313" r:id="rId8"/>
    <p:sldId id="269" r:id="rId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Intro slide options" id="{6DE3BC16-BA9D-514E-992B-9D4CE90FC4DB}">
          <p14:sldIdLst>
            <p14:sldId id="256"/>
            <p14:sldId id="308"/>
            <p14:sldId id="309"/>
            <p14:sldId id="310"/>
            <p14:sldId id="311"/>
            <p14:sldId id="312"/>
            <p14:sldId id="313"/>
            <p14:sldId id="269"/>
          </p14:sldIdLst>
        </p14:section>
      </p14:sectionLst>
    </p:ex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Ranjith Ramadasan" initials=""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AEEF"/>
    <a:srgbClr val="E1F4FD"/>
    <a:srgbClr val="C7EAFB"/>
    <a:srgbClr val="43C9D6"/>
    <a:srgbClr val="A4C2D2"/>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520" autoAdjust="0"/>
    <p:restoredTop sz="50000" autoAdjust="0"/>
  </p:normalViewPr>
  <p:slideViewPr>
    <p:cSldViewPr snapToGrid="0" snapToObjects="1">
      <p:cViewPr varScale="1">
        <p:scale>
          <a:sx n="89" d="100"/>
          <a:sy n="89" d="100"/>
        </p:scale>
        <p:origin x="1286" y="77"/>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notesViewPr>
    <p:cSldViewPr snapToGrid="0" snapToObjects="1">
      <p:cViewPr varScale="1">
        <p:scale>
          <a:sx n="139" d="100"/>
          <a:sy n="139" d="100"/>
        </p:scale>
        <p:origin x="-5568" y="-120"/>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648506EF-06C3-404C-8F89-57A0E21DDE20}" type="datetimeFigureOut">
              <a:rPr lang="en-US" smtClean="0"/>
              <a:pPr/>
              <a:t>9/5/2018</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A5FCCDC5-2EC0-A947-93ED-82E1F9248E90}" type="slidenum">
              <a:rPr lang="en-US" smtClean="0"/>
              <a:pPr/>
              <a:t>‹#›</a:t>
            </a:fld>
            <a:endParaRPr lang="en-US"/>
          </a:p>
        </p:txBody>
      </p:sp>
    </p:spTree>
    <p:extLst>
      <p:ext uri="{BB962C8B-B14F-4D97-AF65-F5344CB8AC3E}">
        <p14:creationId xmlns:p14="http://schemas.microsoft.com/office/powerpoint/2010/main" val="2849948671"/>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96D1C28-0F0C-214E-8322-B87F8AA539D8}" type="datetimeFigureOut">
              <a:rPr lang="en-US" smtClean="0"/>
              <a:pPr/>
              <a:t>9/5/2018</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83311DB-C32A-CC46-90F4-CE205A9DE94D}" type="slidenum">
              <a:rPr lang="en-US" smtClean="0"/>
              <a:pPr/>
              <a:t>‹#›</a:t>
            </a:fld>
            <a:endParaRPr lang="en-US"/>
          </a:p>
        </p:txBody>
      </p:sp>
    </p:spTree>
    <p:extLst>
      <p:ext uri="{BB962C8B-B14F-4D97-AF65-F5344CB8AC3E}">
        <p14:creationId xmlns:p14="http://schemas.microsoft.com/office/powerpoint/2010/main" val="1752252329"/>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6866" name="Notes Placeholder 2"/>
          <p:cNvSpPr>
            <a:spLocks noGrp="1"/>
          </p:cNvSpPr>
          <p:nvPr>
            <p:ph type="body" idx="1"/>
          </p:nvPr>
        </p:nvSpPr>
        <p:spPr>
          <a:noFill/>
        </p:spPr>
        <p:txBody>
          <a:bodyPr/>
          <a:lstStyle/>
          <a:p>
            <a:r>
              <a:rPr lang="en-US" altLang="en-US" dirty="0"/>
              <a:t>Regional strategy – RCC as a political platform</a:t>
            </a:r>
          </a:p>
          <a:p>
            <a:endParaRPr lang="en-US" altLang="en-US" dirty="0"/>
          </a:p>
          <a:p>
            <a:r>
              <a:rPr lang="en-US" altLang="en-US" dirty="0"/>
              <a:t>Fund-raising mechanism – still needs to be conceptualized; why? Need to ensure sustainability beyond the duration of the project, and ensure it responds to the needs of the countries; we have two years for this, and will base it on the work that we will be doing in the next two years and on the suggestions of the Regional Working Group on Environment, which is part of our steering mechanism;</a:t>
            </a:r>
          </a:p>
          <a:p>
            <a:endParaRPr lang="en-US" altLang="en-US" dirty="0"/>
          </a:p>
          <a:p>
            <a:r>
              <a:rPr lang="en-US" altLang="en-US" dirty="0"/>
              <a:t>Evaluation mechanism – Climate Change Preparedness Scoreboard, a check-list that helps evaluate how “ready” the infrastructure development is for climate change; this will not be punitive, but contain suggestions on how to make infrastructure development ready for CC; we will try to partner with those that will actually build something (WB, EBRD</a:t>
            </a:r>
            <a:r>
              <a:rPr lang="is-IS" altLang="en-US" dirty="0"/>
              <a:t>…</a:t>
            </a:r>
            <a:r>
              <a:rPr lang="en-US" altLang="en-US" dirty="0"/>
              <a:t>) but also with the private sector, because what we suggest makes economic sense;</a:t>
            </a:r>
          </a:p>
        </p:txBody>
      </p:sp>
    </p:spTree>
    <p:extLst>
      <p:ext uri="{BB962C8B-B14F-4D97-AF65-F5344CB8AC3E}">
        <p14:creationId xmlns:p14="http://schemas.microsoft.com/office/powerpoint/2010/main" val="208829399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6866" name="Notes Placeholder 2"/>
          <p:cNvSpPr>
            <a:spLocks noGrp="1"/>
          </p:cNvSpPr>
          <p:nvPr>
            <p:ph type="body" idx="1"/>
          </p:nvPr>
        </p:nvSpPr>
        <p:spPr>
          <a:noFill/>
        </p:spPr>
        <p:txBody>
          <a:bodyPr/>
          <a:lstStyle/>
          <a:p>
            <a:r>
              <a:rPr lang="en-US" altLang="en-US" dirty="0"/>
              <a:t>Regional strategy – RCC as a political platform</a:t>
            </a:r>
          </a:p>
          <a:p>
            <a:endParaRPr lang="en-US" altLang="en-US" dirty="0"/>
          </a:p>
          <a:p>
            <a:r>
              <a:rPr lang="en-US" altLang="en-US" dirty="0"/>
              <a:t>Fund-raising mechanism – still needs to be conceptualized; why? Need to ensure sustainability beyond the duration of the project, and ensure it responds to the needs of the countries; we have two years for this, and will base it on the work that we will be doing in the next two years and on the suggestions of the Regional Working Group on Environment, which is part of our steering mechanism;</a:t>
            </a:r>
          </a:p>
          <a:p>
            <a:endParaRPr lang="en-US" altLang="en-US" dirty="0"/>
          </a:p>
          <a:p>
            <a:r>
              <a:rPr lang="en-US" altLang="en-US" dirty="0"/>
              <a:t>Evaluation mechanism – Climate Change Preparedness Scoreboard, a check-list that helps evaluate how “ready” the infrastructure development is for climate change; this will not be punitive, but contain suggestions on how to make infrastructure development ready for CC; we will try to partner with those that will actually build something (WB, EBRD</a:t>
            </a:r>
            <a:r>
              <a:rPr lang="is-IS" altLang="en-US" dirty="0"/>
              <a:t>…</a:t>
            </a:r>
            <a:r>
              <a:rPr lang="en-US" altLang="en-US" dirty="0"/>
              <a:t>) but also with the private sector, because what we suggest makes economic sense;</a:t>
            </a:r>
          </a:p>
        </p:txBody>
      </p:sp>
    </p:spTree>
    <p:extLst>
      <p:ext uri="{BB962C8B-B14F-4D97-AF65-F5344CB8AC3E}">
        <p14:creationId xmlns:p14="http://schemas.microsoft.com/office/powerpoint/2010/main" val="97109058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6866" name="Notes Placeholder 2"/>
          <p:cNvSpPr>
            <a:spLocks noGrp="1"/>
          </p:cNvSpPr>
          <p:nvPr>
            <p:ph type="body" idx="1"/>
          </p:nvPr>
        </p:nvSpPr>
        <p:spPr>
          <a:noFill/>
        </p:spPr>
        <p:txBody>
          <a:bodyPr/>
          <a:lstStyle/>
          <a:p>
            <a:r>
              <a:rPr lang="en-US" altLang="en-US" dirty="0"/>
              <a:t>Regional strategy – RCC as a political platform</a:t>
            </a:r>
          </a:p>
          <a:p>
            <a:endParaRPr lang="en-US" altLang="en-US" dirty="0"/>
          </a:p>
          <a:p>
            <a:r>
              <a:rPr lang="en-US" altLang="en-US" dirty="0"/>
              <a:t>Fund-raising mechanism – still needs to be conceptualized; why? Need to ensure sustainability beyond the duration of the project, and ensure it responds to the needs of the countries; we have two years for this, and will base it on the work that we will be doing in the next two years and on the suggestions of the Regional Working Group on Environment, which is part of our steering mechanism;</a:t>
            </a:r>
          </a:p>
          <a:p>
            <a:endParaRPr lang="en-US" altLang="en-US" dirty="0"/>
          </a:p>
          <a:p>
            <a:r>
              <a:rPr lang="en-US" altLang="en-US" dirty="0"/>
              <a:t>Evaluation mechanism – Climate Change Preparedness Scoreboard, a check-list that helps evaluate how “ready” the infrastructure development is for climate change; this will not be punitive, but contain suggestions on how to make infrastructure development ready for CC; we will try to partner with those that will actually build something (WB, EBRD</a:t>
            </a:r>
            <a:r>
              <a:rPr lang="is-IS" altLang="en-US" dirty="0"/>
              <a:t>…</a:t>
            </a:r>
            <a:r>
              <a:rPr lang="en-US" altLang="en-US" dirty="0"/>
              <a:t>) but also with the private sector, because what we suggest makes economic sense;</a:t>
            </a:r>
          </a:p>
        </p:txBody>
      </p:sp>
    </p:spTree>
    <p:extLst>
      <p:ext uri="{BB962C8B-B14F-4D97-AF65-F5344CB8AC3E}">
        <p14:creationId xmlns:p14="http://schemas.microsoft.com/office/powerpoint/2010/main" val="2017936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6866" name="Notes Placeholder 2"/>
          <p:cNvSpPr>
            <a:spLocks noGrp="1"/>
          </p:cNvSpPr>
          <p:nvPr>
            <p:ph type="body" idx="1"/>
          </p:nvPr>
        </p:nvSpPr>
        <p:spPr>
          <a:noFill/>
        </p:spPr>
        <p:txBody>
          <a:bodyPr/>
          <a:lstStyle/>
          <a:p>
            <a:r>
              <a:rPr lang="en-US" altLang="en-US" dirty="0"/>
              <a:t>Regional strategy – RCC as a political platform</a:t>
            </a:r>
          </a:p>
          <a:p>
            <a:endParaRPr lang="en-US" altLang="en-US" dirty="0"/>
          </a:p>
          <a:p>
            <a:r>
              <a:rPr lang="en-US" altLang="en-US" dirty="0"/>
              <a:t>Fund-raising mechanism – still needs to be conceptualized; why? Need to ensure sustainability beyond the duration of the project, and ensure it responds to the needs of the countries; we have two years for this, and will base it on the work that we will be doing in the next two years and on the suggestions of the Regional Working Group on Environment, which is part of our steering mechanism;</a:t>
            </a:r>
          </a:p>
          <a:p>
            <a:endParaRPr lang="en-US" altLang="en-US" dirty="0"/>
          </a:p>
          <a:p>
            <a:r>
              <a:rPr lang="en-US" altLang="en-US" dirty="0"/>
              <a:t>Evaluation mechanism – Climate Change Preparedness Scoreboard, a check-list that helps evaluate how “ready” the infrastructure development is for climate change; this will not be punitive, but contain suggestions on how to make infrastructure development ready for CC; we will try to partner with those that will actually build something (WB, EBRD</a:t>
            </a:r>
            <a:r>
              <a:rPr lang="is-IS" altLang="en-US" dirty="0"/>
              <a:t>…</a:t>
            </a:r>
            <a:r>
              <a:rPr lang="en-US" altLang="en-US" dirty="0"/>
              <a:t>) but also with the private sector, because what we suggest makes economic sense;</a:t>
            </a:r>
          </a:p>
        </p:txBody>
      </p:sp>
    </p:spTree>
    <p:extLst>
      <p:ext uri="{BB962C8B-B14F-4D97-AF65-F5344CB8AC3E}">
        <p14:creationId xmlns:p14="http://schemas.microsoft.com/office/powerpoint/2010/main" val="272257686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6866" name="Notes Placeholder 2"/>
          <p:cNvSpPr>
            <a:spLocks noGrp="1"/>
          </p:cNvSpPr>
          <p:nvPr>
            <p:ph type="body" idx="1"/>
          </p:nvPr>
        </p:nvSpPr>
        <p:spPr>
          <a:noFill/>
        </p:spPr>
        <p:txBody>
          <a:bodyPr/>
          <a:lstStyle/>
          <a:p>
            <a:r>
              <a:rPr lang="en-US" altLang="en-US" dirty="0"/>
              <a:t>Regional strategy – RCC as a political platform</a:t>
            </a:r>
          </a:p>
          <a:p>
            <a:endParaRPr lang="en-US" altLang="en-US" dirty="0"/>
          </a:p>
          <a:p>
            <a:r>
              <a:rPr lang="en-US" altLang="en-US" dirty="0"/>
              <a:t>Fund-raising mechanism – still needs to be conceptualized; why? Need to ensure sustainability beyond the duration of the project, and ensure it responds to the needs of the countries; we have two years for this, and will base it on the work that we will be doing in the next two years and on the suggestions of the Regional Working Group on Environment, which is part of our steering mechanism;</a:t>
            </a:r>
          </a:p>
          <a:p>
            <a:endParaRPr lang="en-US" altLang="en-US" dirty="0"/>
          </a:p>
          <a:p>
            <a:r>
              <a:rPr lang="en-US" altLang="en-US" dirty="0"/>
              <a:t>Evaluation mechanism – Climate Change Preparedness Scoreboard, a check-list that helps evaluate how “ready” the infrastructure development is for climate change; this will not be punitive, but contain suggestions on how to make infrastructure development ready for CC; we will try to partner with those that will actually build something (WB, EBRD</a:t>
            </a:r>
            <a:r>
              <a:rPr lang="is-IS" altLang="en-US" dirty="0"/>
              <a:t>…</a:t>
            </a:r>
            <a:r>
              <a:rPr lang="en-US" altLang="en-US" dirty="0"/>
              <a:t>) but also with the private sector, because what we suggest makes economic sense;</a:t>
            </a:r>
          </a:p>
        </p:txBody>
      </p:sp>
    </p:spTree>
    <p:extLst>
      <p:ext uri="{BB962C8B-B14F-4D97-AF65-F5344CB8AC3E}">
        <p14:creationId xmlns:p14="http://schemas.microsoft.com/office/powerpoint/2010/main" val="375640713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6866" name="Notes Placeholder 2"/>
          <p:cNvSpPr>
            <a:spLocks noGrp="1"/>
          </p:cNvSpPr>
          <p:nvPr>
            <p:ph type="body" idx="1"/>
          </p:nvPr>
        </p:nvSpPr>
        <p:spPr>
          <a:noFill/>
        </p:spPr>
        <p:txBody>
          <a:bodyPr/>
          <a:lstStyle/>
          <a:p>
            <a:r>
              <a:rPr lang="en-US" altLang="en-US" dirty="0"/>
              <a:t>Regional strategy – RCC as a political platform</a:t>
            </a:r>
          </a:p>
          <a:p>
            <a:endParaRPr lang="en-US" altLang="en-US" dirty="0"/>
          </a:p>
          <a:p>
            <a:r>
              <a:rPr lang="en-US" altLang="en-US" dirty="0"/>
              <a:t>Fund-raising mechanism – still needs to be conceptualized; why? Need to ensure sustainability beyond the duration of the project, and ensure it responds to the needs of the countries; we have two years for this, and will base it on the work that we will be doing in the next two years and on the suggestions of the Regional Working Group on Environment, which is part of our steering mechanism;</a:t>
            </a:r>
          </a:p>
          <a:p>
            <a:endParaRPr lang="en-US" altLang="en-US" dirty="0"/>
          </a:p>
          <a:p>
            <a:r>
              <a:rPr lang="en-US" altLang="en-US" dirty="0"/>
              <a:t>Evaluation mechanism – Climate Change Preparedness Scoreboard, a check-list that helps evaluate how “ready” the infrastructure development is for climate change; this will not be punitive, but contain suggestions on how to make infrastructure development ready for CC; we will try to partner with those that will actually build something (WB, EBRD</a:t>
            </a:r>
            <a:r>
              <a:rPr lang="is-IS" altLang="en-US" dirty="0"/>
              <a:t>…</a:t>
            </a:r>
            <a:r>
              <a:rPr lang="en-US" altLang="en-US" dirty="0"/>
              <a:t>) but also with the private sector, because what we suggest makes economic sense;</a:t>
            </a:r>
          </a:p>
        </p:txBody>
      </p:sp>
    </p:spTree>
    <p:extLst>
      <p:ext uri="{BB962C8B-B14F-4D97-AF65-F5344CB8AC3E}">
        <p14:creationId xmlns:p14="http://schemas.microsoft.com/office/powerpoint/2010/main" val="175585909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lvl1pPr algn="l">
              <a:defRPr>
                <a:latin typeface="Roboto Regular"/>
                <a:cs typeface="Roboto Regular"/>
              </a:defRPr>
            </a:lvl1pPr>
          </a:lstStyle>
          <a:p>
            <a:r>
              <a:rPr lang="en-US" smtClean="0"/>
              <a:t>Click to edit Master title style</a:t>
            </a:r>
            <a:endParaRPr lang="en-US" dirty="0"/>
          </a:p>
        </p:txBody>
      </p:sp>
      <p:sp>
        <p:nvSpPr>
          <p:cNvPr id="3" name="Subtitle 2"/>
          <p:cNvSpPr>
            <a:spLocks noGrp="1"/>
          </p:cNvSpPr>
          <p:nvPr>
            <p:ph type="subTitle" idx="1"/>
          </p:nvPr>
        </p:nvSpPr>
        <p:spPr>
          <a:xfrm>
            <a:off x="1371600" y="3886200"/>
            <a:ext cx="6400800" cy="1752600"/>
          </a:xfrm>
        </p:spPr>
        <p:txBody>
          <a:bodyPr/>
          <a:lstStyle>
            <a:lvl1pPr marL="0" indent="0" algn="l">
              <a:buNone/>
              <a:defRPr>
                <a:solidFill>
                  <a:schemeClr val="tx1">
                    <a:tint val="75000"/>
                  </a:schemeClr>
                </a:solidFill>
                <a:latin typeface="Roboto Regular"/>
                <a:cs typeface="Roboto Regular"/>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lgn="l">
              <a:defRPr>
                <a:latin typeface="Roboto Regular"/>
                <a:cs typeface="Roboto Regular"/>
              </a:defRPr>
            </a:lvl1pPr>
          </a:lstStyle>
          <a:p>
            <a:fld id="{970ECD59-A37A-C84B-9DFA-8E427AD378B0}" type="datetimeFigureOut">
              <a:rPr lang="en-US" smtClean="0"/>
              <a:pPr/>
              <a:t>9/5/2018</a:t>
            </a:fld>
            <a:endParaRPr lang="en-US"/>
          </a:p>
        </p:txBody>
      </p:sp>
      <p:sp>
        <p:nvSpPr>
          <p:cNvPr id="5" name="Footer Placeholder 4"/>
          <p:cNvSpPr>
            <a:spLocks noGrp="1"/>
          </p:cNvSpPr>
          <p:nvPr>
            <p:ph type="ftr" sz="quarter" idx="11"/>
          </p:nvPr>
        </p:nvSpPr>
        <p:spPr/>
        <p:txBody>
          <a:bodyPr/>
          <a:lstStyle>
            <a:lvl1pPr algn="l">
              <a:defRPr>
                <a:latin typeface="Roboto Regular"/>
                <a:cs typeface="Roboto Regular"/>
              </a:defRPr>
            </a:lvl1pPr>
          </a:lstStyle>
          <a:p>
            <a:endParaRPr lang="en-US"/>
          </a:p>
        </p:txBody>
      </p:sp>
      <p:sp>
        <p:nvSpPr>
          <p:cNvPr id="6" name="Slide Number Placeholder 5"/>
          <p:cNvSpPr>
            <a:spLocks noGrp="1"/>
          </p:cNvSpPr>
          <p:nvPr>
            <p:ph type="sldNum" sz="quarter" idx="12"/>
          </p:nvPr>
        </p:nvSpPr>
        <p:spPr/>
        <p:txBody>
          <a:bodyPr/>
          <a:lstStyle>
            <a:lvl1pPr algn="l">
              <a:defRPr>
                <a:latin typeface="Roboto Regular"/>
                <a:cs typeface="Roboto Regular"/>
              </a:defRPr>
            </a:lvl1pPr>
          </a:lstStyle>
          <a:p>
            <a:fld id="{80E39091-E0D1-CF46-954B-4EBC67CDBED6}" type="slidenum">
              <a:rPr lang="en-US" smtClean="0"/>
              <a:pPr/>
              <a:t>‹#›</a:t>
            </a:fld>
            <a:endParaRPr lang="en-US"/>
          </a:p>
        </p:txBody>
      </p:sp>
    </p:spTree>
    <p:extLst>
      <p:ext uri="{BB962C8B-B14F-4D97-AF65-F5344CB8AC3E}">
        <p14:creationId xmlns:p14="http://schemas.microsoft.com/office/powerpoint/2010/main" val="18768170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70ECD59-A37A-C84B-9DFA-8E427AD378B0}" type="datetimeFigureOut">
              <a:rPr lang="en-US" smtClean="0"/>
              <a:pPr/>
              <a:t>9/5/2018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0E39091-E0D1-CF46-954B-4EBC67CDBED6}" type="slidenum">
              <a:rPr lang="en-US" smtClean="0"/>
              <a:pPr/>
              <a:t>‹#›</a:t>
            </a:fld>
            <a:endParaRPr lang="en-US"/>
          </a:p>
        </p:txBody>
      </p:sp>
    </p:spTree>
    <p:extLst>
      <p:ext uri="{BB962C8B-B14F-4D97-AF65-F5344CB8AC3E}">
        <p14:creationId xmlns:p14="http://schemas.microsoft.com/office/powerpoint/2010/main" val="33253170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70ECD59-A37A-C84B-9DFA-8E427AD378B0}" type="datetimeFigureOut">
              <a:rPr lang="en-US" smtClean="0"/>
              <a:pPr/>
              <a:t>9/5/2018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0E39091-E0D1-CF46-954B-4EBC67CDBED6}" type="slidenum">
              <a:rPr lang="en-US" smtClean="0"/>
              <a:pPr/>
              <a:t>‹#›</a:t>
            </a:fld>
            <a:endParaRPr lang="en-US"/>
          </a:p>
        </p:txBody>
      </p:sp>
    </p:spTree>
    <p:extLst>
      <p:ext uri="{BB962C8B-B14F-4D97-AF65-F5344CB8AC3E}">
        <p14:creationId xmlns:p14="http://schemas.microsoft.com/office/powerpoint/2010/main" val="26289089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970ECD59-A37A-C84B-9DFA-8E427AD378B0}" type="datetimeFigureOut">
              <a:rPr lang="en-US" smtClean="0"/>
              <a:pPr/>
              <a:t>9/5/2018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0E39091-E0D1-CF46-954B-4EBC67CDBED6}" type="slidenum">
              <a:rPr lang="en-US" smtClean="0"/>
              <a:pPr/>
              <a:t>‹#›</a:t>
            </a:fld>
            <a:endParaRPr lang="en-US"/>
          </a:p>
        </p:txBody>
      </p:sp>
    </p:spTree>
    <p:extLst>
      <p:ext uri="{BB962C8B-B14F-4D97-AF65-F5344CB8AC3E}">
        <p14:creationId xmlns:p14="http://schemas.microsoft.com/office/powerpoint/2010/main" val="36176581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970ECD59-A37A-C84B-9DFA-8E427AD378B0}" type="datetimeFigureOut">
              <a:rPr lang="en-US" smtClean="0"/>
              <a:pPr/>
              <a:t>9/5/2018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0E39091-E0D1-CF46-954B-4EBC67CDBED6}" type="slidenum">
              <a:rPr lang="en-US" smtClean="0"/>
              <a:pPr/>
              <a:t>‹#›</a:t>
            </a:fld>
            <a:endParaRPr lang="en-US"/>
          </a:p>
        </p:txBody>
      </p:sp>
    </p:spTree>
    <p:extLst>
      <p:ext uri="{BB962C8B-B14F-4D97-AF65-F5344CB8AC3E}">
        <p14:creationId xmlns:p14="http://schemas.microsoft.com/office/powerpoint/2010/main" val="35537188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70ECD59-A37A-C84B-9DFA-8E427AD378B0}" type="datetimeFigureOut">
              <a:rPr lang="en-US" smtClean="0"/>
              <a:pPr/>
              <a:t>9/5/2018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0E39091-E0D1-CF46-954B-4EBC67CDBED6}" type="slidenum">
              <a:rPr lang="en-US" smtClean="0"/>
              <a:pPr/>
              <a:t>‹#›</a:t>
            </a:fld>
            <a:endParaRPr lang="en-US"/>
          </a:p>
        </p:txBody>
      </p:sp>
    </p:spTree>
    <p:extLst>
      <p:ext uri="{BB962C8B-B14F-4D97-AF65-F5344CB8AC3E}">
        <p14:creationId xmlns:p14="http://schemas.microsoft.com/office/powerpoint/2010/main" val="139990363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0ECD59-A37A-C84B-9DFA-8E427AD378B0}" type="datetimeFigureOut">
              <a:rPr lang="en-US" smtClean="0"/>
              <a:pPr/>
              <a:t>9/5/2018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0E39091-E0D1-CF46-954B-4EBC67CDBED6}" type="slidenum">
              <a:rPr lang="en-US" smtClean="0"/>
              <a:pPr/>
              <a:t>‹#›</a:t>
            </a:fld>
            <a:endParaRPr lang="en-US"/>
          </a:p>
        </p:txBody>
      </p:sp>
    </p:spTree>
    <p:extLst>
      <p:ext uri="{BB962C8B-B14F-4D97-AF65-F5344CB8AC3E}">
        <p14:creationId xmlns:p14="http://schemas.microsoft.com/office/powerpoint/2010/main" val="23021516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70ECD59-A37A-C84B-9DFA-8E427AD378B0}" type="datetimeFigureOut">
              <a:rPr lang="en-US" smtClean="0"/>
              <a:pPr/>
              <a:t>9/5/2018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0E39091-E0D1-CF46-954B-4EBC67CDBED6}" type="slidenum">
              <a:rPr lang="en-US" smtClean="0"/>
              <a:pPr/>
              <a:t>‹#›</a:t>
            </a:fld>
            <a:endParaRPr lang="en-US"/>
          </a:p>
        </p:txBody>
      </p:sp>
    </p:spTree>
    <p:extLst>
      <p:ext uri="{BB962C8B-B14F-4D97-AF65-F5344CB8AC3E}">
        <p14:creationId xmlns:p14="http://schemas.microsoft.com/office/powerpoint/2010/main" val="254221190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dirty="0"/>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70ECD59-A37A-C84B-9DFA-8E427AD378B0}" type="datetimeFigureOut">
              <a:rPr lang="en-US" smtClean="0"/>
              <a:pPr/>
              <a:t>9/5/2018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0E39091-E0D1-CF46-954B-4EBC67CDBED6}" type="slidenum">
              <a:rPr lang="en-US" smtClean="0"/>
              <a:pPr/>
              <a:t>‹#›</a:t>
            </a:fld>
            <a:endParaRPr lang="en-US"/>
          </a:p>
        </p:txBody>
      </p:sp>
    </p:spTree>
    <p:extLst>
      <p:ext uri="{BB962C8B-B14F-4D97-AF65-F5344CB8AC3E}">
        <p14:creationId xmlns:p14="http://schemas.microsoft.com/office/powerpoint/2010/main" val="386136329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err="1" smtClean="0"/>
              <a:t>sjdlf</a:t>
            </a:r>
            <a:endParaRPr lang="en-US" dirty="0" smtClean="0"/>
          </a:p>
          <a:p>
            <a:pPr lvl="4"/>
            <a:r>
              <a:rPr lang="en-US" dirty="0"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latin typeface="Roboto Regular"/>
                <a:cs typeface="Roboto Regular"/>
              </a:defRPr>
            </a:lvl1pPr>
          </a:lstStyle>
          <a:p>
            <a:fld id="{970ECD59-A37A-C84B-9DFA-8E427AD378B0}" type="datetimeFigureOut">
              <a:rPr lang="en-US" smtClean="0"/>
              <a:pPr/>
              <a:t>9/5/2018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l">
              <a:defRPr sz="1200">
                <a:solidFill>
                  <a:schemeClr val="tx1">
                    <a:tint val="75000"/>
                  </a:schemeClr>
                </a:solidFill>
                <a:latin typeface="Roboto Regular"/>
                <a:cs typeface="Roboto Regular"/>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l">
              <a:defRPr sz="1200">
                <a:solidFill>
                  <a:schemeClr val="tx1">
                    <a:tint val="75000"/>
                  </a:schemeClr>
                </a:solidFill>
                <a:latin typeface="Roboto Regular"/>
                <a:cs typeface="Roboto Regular"/>
              </a:defRPr>
            </a:lvl1pPr>
          </a:lstStyle>
          <a:p>
            <a:fld id="{80E39091-E0D1-CF46-954B-4EBC67CDBED6}" type="slidenum">
              <a:rPr lang="en-US" smtClean="0"/>
              <a:pPr/>
              <a:t>‹#›</a:t>
            </a:fld>
            <a:endParaRPr lang="en-US"/>
          </a:p>
        </p:txBody>
      </p:sp>
    </p:spTree>
    <p:extLst>
      <p:ext uri="{BB962C8B-B14F-4D97-AF65-F5344CB8AC3E}">
        <p14:creationId xmlns:p14="http://schemas.microsoft.com/office/powerpoint/2010/main" val="32164524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Lst>
  <p:txStyles>
    <p:titleStyle>
      <a:lvl1pPr algn="l" defTabSz="457200" rtl="0" eaLnBrk="1" latinLnBrk="0" hangingPunct="1">
        <a:spcBef>
          <a:spcPct val="0"/>
        </a:spcBef>
        <a:buNone/>
        <a:defRPr sz="4400" kern="1200">
          <a:solidFill>
            <a:schemeClr val="tx1"/>
          </a:solidFill>
          <a:latin typeface="Roboto Regular"/>
          <a:ea typeface="+mj-ea"/>
          <a:cs typeface="Roboto Regular"/>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shadeToTitle="1">
        <a:solidFill>
          <a:srgbClr val="00AEEF"/>
        </a:solidFill>
        <a:effectLst/>
      </p:bgPr>
    </p:bg>
    <p:spTree>
      <p:nvGrpSpPr>
        <p:cNvPr id="1" name=""/>
        <p:cNvGrpSpPr/>
        <p:nvPr/>
      </p:nvGrpSpPr>
      <p:grpSpPr>
        <a:xfrm>
          <a:off x="0" y="0"/>
          <a:ext cx="0" cy="0"/>
          <a:chOff x="0" y="0"/>
          <a:chExt cx="0" cy="0"/>
        </a:xfrm>
      </p:grpSpPr>
      <p:cxnSp>
        <p:nvCxnSpPr>
          <p:cNvPr id="5" name="Straight Connector 4"/>
          <p:cNvCxnSpPr/>
          <p:nvPr/>
        </p:nvCxnSpPr>
        <p:spPr>
          <a:xfrm>
            <a:off x="728121" y="4493683"/>
            <a:ext cx="7679263" cy="0"/>
          </a:xfrm>
          <a:prstGeom prst="line">
            <a:avLst/>
          </a:prstGeom>
          <a:ln w="12700" cmpd="sng">
            <a:solidFill>
              <a:schemeClr val="bg1"/>
            </a:solidFill>
            <a:round/>
          </a:ln>
          <a:effectLst/>
        </p:spPr>
        <p:style>
          <a:lnRef idx="2">
            <a:schemeClr val="accent1"/>
          </a:lnRef>
          <a:fillRef idx="0">
            <a:schemeClr val="accent1"/>
          </a:fillRef>
          <a:effectRef idx="1">
            <a:schemeClr val="accent1"/>
          </a:effectRef>
          <a:fontRef idx="minor">
            <a:schemeClr val="tx1"/>
          </a:fontRef>
        </p:style>
      </p:cxnSp>
      <p:cxnSp>
        <p:nvCxnSpPr>
          <p:cNvPr id="6" name="Straight Connector 5"/>
          <p:cNvCxnSpPr/>
          <p:nvPr/>
        </p:nvCxnSpPr>
        <p:spPr>
          <a:xfrm>
            <a:off x="728121" y="5790240"/>
            <a:ext cx="7679263" cy="0"/>
          </a:xfrm>
          <a:prstGeom prst="line">
            <a:avLst/>
          </a:prstGeom>
          <a:ln w="12700" cmpd="sng">
            <a:solidFill>
              <a:schemeClr val="bg1"/>
            </a:solidFill>
            <a:round/>
          </a:ln>
          <a:effectLst/>
        </p:spPr>
        <p:style>
          <a:lnRef idx="2">
            <a:schemeClr val="accent1"/>
          </a:lnRef>
          <a:fillRef idx="0">
            <a:schemeClr val="accent1"/>
          </a:fillRef>
          <a:effectRef idx="1">
            <a:schemeClr val="accent1"/>
          </a:effectRef>
          <a:fontRef idx="minor">
            <a:schemeClr val="tx1"/>
          </a:fontRef>
        </p:style>
      </p:cxnSp>
      <p:sp>
        <p:nvSpPr>
          <p:cNvPr id="9" name="Subtitle 2"/>
          <p:cNvSpPr txBox="1">
            <a:spLocks/>
          </p:cNvSpPr>
          <p:nvPr/>
        </p:nvSpPr>
        <p:spPr>
          <a:xfrm>
            <a:off x="639196" y="5976507"/>
            <a:ext cx="5177404" cy="506843"/>
          </a:xfrm>
          <a:prstGeom prst="rect">
            <a:avLst/>
          </a:prstGeom>
        </p:spPr>
        <p:txBody>
          <a:bodyPr vert="horz" lIns="91440" tIns="45720" rIns="91440" bIns="45720" rtlCol="0">
            <a:normAutofit/>
          </a:bodyPr>
          <a:lstStyle>
            <a:lvl1pPr marL="0" indent="0" algn="l" defTabSz="457200" rtl="0" eaLnBrk="1" latinLnBrk="0" hangingPunct="1">
              <a:spcBef>
                <a:spcPct val="20000"/>
              </a:spcBef>
              <a:buFont typeface="Arial"/>
              <a:buNone/>
              <a:defRPr sz="3200" kern="1200">
                <a:solidFill>
                  <a:schemeClr val="tx1">
                    <a:tint val="75000"/>
                  </a:schemeClr>
                </a:solidFill>
                <a:latin typeface="Roboto Regular"/>
                <a:ea typeface="+mn-ea"/>
                <a:cs typeface="Roboto Regular"/>
              </a:defRPr>
            </a:lvl1pPr>
            <a:lvl2pPr marL="457200" indent="0" algn="ctr" defTabSz="457200" rtl="0" eaLnBrk="1" latinLnBrk="0" hangingPunct="1">
              <a:spcBef>
                <a:spcPct val="20000"/>
              </a:spcBef>
              <a:buFont typeface="Arial"/>
              <a:buNone/>
              <a:defRPr sz="2800" kern="1200">
                <a:solidFill>
                  <a:schemeClr val="tx1">
                    <a:tint val="75000"/>
                  </a:schemeClr>
                </a:solidFill>
                <a:latin typeface="Roboto Regular"/>
                <a:ea typeface="+mn-ea"/>
                <a:cs typeface="Roboto Regular"/>
              </a:defRPr>
            </a:lvl2pPr>
            <a:lvl3pPr marL="914400" indent="0" algn="ctr" defTabSz="457200" rtl="0" eaLnBrk="1" latinLnBrk="0" hangingPunct="1">
              <a:spcBef>
                <a:spcPct val="20000"/>
              </a:spcBef>
              <a:buFont typeface="Arial"/>
              <a:buNone/>
              <a:defRPr sz="2400" kern="1200">
                <a:solidFill>
                  <a:schemeClr val="tx1">
                    <a:tint val="75000"/>
                  </a:schemeClr>
                </a:solidFill>
                <a:latin typeface="Roboto Regular"/>
                <a:ea typeface="+mn-ea"/>
                <a:cs typeface="Roboto Regular"/>
              </a:defRPr>
            </a:lvl3pPr>
            <a:lvl4pPr marL="1371600" indent="0" algn="ctr" defTabSz="457200" rtl="0" eaLnBrk="1" latinLnBrk="0" hangingPunct="1">
              <a:spcBef>
                <a:spcPct val="20000"/>
              </a:spcBef>
              <a:buFont typeface="Arial"/>
              <a:buNone/>
              <a:defRPr sz="2000" kern="1200">
                <a:solidFill>
                  <a:schemeClr val="tx1">
                    <a:tint val="75000"/>
                  </a:schemeClr>
                </a:solidFill>
                <a:latin typeface="Roboto Regular"/>
                <a:ea typeface="+mn-ea"/>
                <a:cs typeface="Roboto Regular"/>
              </a:defRPr>
            </a:lvl4pPr>
            <a:lvl5pPr marL="1828800" indent="0" algn="ctr" defTabSz="457200" rtl="0" eaLnBrk="1" latinLnBrk="0" hangingPunct="1">
              <a:spcBef>
                <a:spcPct val="20000"/>
              </a:spcBef>
              <a:buFont typeface="Arial"/>
              <a:buNone/>
              <a:defRPr sz="2000" kern="1200">
                <a:solidFill>
                  <a:schemeClr val="tx1">
                    <a:tint val="75000"/>
                  </a:schemeClr>
                </a:solidFill>
                <a:latin typeface="Roboto Regular"/>
                <a:ea typeface="+mn-ea"/>
                <a:cs typeface="Roboto Regular"/>
              </a:defRPr>
            </a:lvl5pPr>
            <a:lvl6pPr marL="22860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6pPr>
            <a:lvl7pPr marL="27432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7pPr>
            <a:lvl8pPr marL="32004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8pPr>
            <a:lvl9pPr marL="36576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9pPr>
          </a:lstStyle>
          <a:p>
            <a:endParaRPr lang="en-US" sz="1100" dirty="0">
              <a:solidFill>
                <a:srgbClr val="FFFFFF"/>
              </a:solidFill>
            </a:endParaRPr>
          </a:p>
        </p:txBody>
      </p:sp>
      <p:pic>
        <p:nvPicPr>
          <p:cNvPr id="27" name="Picture 26" descr="UNEnvironment_Logo_English_Short_white.png"/>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6258919" y="0"/>
            <a:ext cx="2495615" cy="1619656"/>
          </a:xfrm>
          <a:prstGeom prst="rect">
            <a:avLst/>
          </a:prstGeom>
        </p:spPr>
      </p:pic>
      <p:sp>
        <p:nvSpPr>
          <p:cNvPr id="10" name="Rectangle 5">
            <a:extLst>
              <a:ext uri="{FF2B5EF4-FFF2-40B4-BE49-F238E27FC236}">
                <a16:creationId xmlns:a16="http://schemas.microsoft.com/office/drawing/2014/main" id="{FEA52B45-ADDD-4947-96F9-F427E9477F29}"/>
              </a:ext>
            </a:extLst>
          </p:cNvPr>
          <p:cNvSpPr>
            <a:spLocks noGrp="1" noChangeArrowheads="1"/>
          </p:cNvSpPr>
          <p:nvPr>
            <p:ph type="ctrTitle" idx="4294967295"/>
          </p:nvPr>
        </p:nvSpPr>
        <p:spPr>
          <a:xfrm>
            <a:off x="639196" y="1556978"/>
            <a:ext cx="7202097" cy="1658938"/>
          </a:xfrm>
        </p:spPr>
        <p:txBody>
          <a:bodyPr>
            <a:normAutofit/>
          </a:bodyPr>
          <a:lstStyle/>
          <a:p>
            <a:r>
              <a:rPr lang="en-US" dirty="0" smtClean="0">
                <a:solidFill>
                  <a:schemeClr val="bg1"/>
                </a:solidFill>
                <a:effectLst>
                  <a:outerShdw blurRad="38100" dist="38100" dir="2700000" algn="tl">
                    <a:srgbClr val="000000">
                      <a:alpha val="43137"/>
                    </a:srgbClr>
                  </a:outerShdw>
                </a:effectLst>
              </a:rPr>
              <a:t>Forthcoming activities</a:t>
            </a:r>
            <a:endParaRPr lang="en-US" altLang="en-US" dirty="0">
              <a:solidFill>
                <a:schemeClr val="bg1"/>
              </a:solidFill>
            </a:endParaRPr>
          </a:p>
        </p:txBody>
      </p:sp>
      <p:sp>
        <p:nvSpPr>
          <p:cNvPr id="11" name="Rectangle 6">
            <a:extLst>
              <a:ext uri="{FF2B5EF4-FFF2-40B4-BE49-F238E27FC236}">
                <a16:creationId xmlns:a16="http://schemas.microsoft.com/office/drawing/2014/main" id="{FEC6CB23-F74D-4588-9FE2-2A15AF89F515}"/>
              </a:ext>
            </a:extLst>
          </p:cNvPr>
          <p:cNvSpPr>
            <a:spLocks noGrp="1" noChangeArrowheads="1"/>
          </p:cNvSpPr>
          <p:nvPr>
            <p:ph type="subTitle" idx="4294967295"/>
          </p:nvPr>
        </p:nvSpPr>
        <p:spPr>
          <a:xfrm>
            <a:off x="3419607" y="3134568"/>
            <a:ext cx="6641214" cy="2081246"/>
          </a:xfrm>
        </p:spPr>
        <p:txBody>
          <a:bodyPr>
            <a:normAutofit/>
          </a:bodyPr>
          <a:lstStyle/>
          <a:p>
            <a:pPr marL="0" indent="0" algn="ctr">
              <a:spcBef>
                <a:spcPts val="0"/>
              </a:spcBef>
              <a:buNone/>
            </a:pPr>
            <a:endParaRPr lang="sr-Latn-RS" sz="2800" i="1" dirty="0" smtClean="0">
              <a:effectLst>
                <a:outerShdw blurRad="38100" dist="38100" dir="2700000" algn="tl">
                  <a:srgbClr val="000000">
                    <a:alpha val="43137"/>
                  </a:srgbClr>
                </a:outerShdw>
              </a:effectLst>
            </a:endParaRPr>
          </a:p>
          <a:p>
            <a:pPr marL="0" indent="0" algn="ctr">
              <a:spcBef>
                <a:spcPts val="0"/>
              </a:spcBef>
              <a:buNone/>
            </a:pPr>
            <a:endParaRPr lang="sr-Latn-RS" sz="2800" i="1" dirty="0">
              <a:solidFill>
                <a:schemeClr val="bg1"/>
              </a:solidFill>
              <a:effectLst>
                <a:outerShdw blurRad="38100" dist="38100" dir="2700000" algn="tl">
                  <a:srgbClr val="000000">
                    <a:alpha val="43137"/>
                  </a:srgbClr>
                </a:outerShdw>
              </a:effectLst>
            </a:endParaRPr>
          </a:p>
          <a:p>
            <a:pPr marL="0" indent="0" algn="ctr">
              <a:spcBef>
                <a:spcPts val="0"/>
              </a:spcBef>
              <a:buNone/>
            </a:pPr>
            <a:r>
              <a:rPr lang="en-US" sz="2800" i="1" dirty="0" err="1" smtClean="0">
                <a:solidFill>
                  <a:schemeClr val="bg1"/>
                </a:solidFill>
                <a:effectLst>
                  <a:outerShdw blurRad="38100" dist="38100" dir="2700000" algn="tl">
                    <a:srgbClr val="000000">
                      <a:alpha val="43137"/>
                    </a:srgbClr>
                  </a:outerShdw>
                </a:effectLst>
              </a:rPr>
              <a:t>Danijela</a:t>
            </a:r>
            <a:r>
              <a:rPr lang="en-US" sz="2800" i="1" dirty="0" smtClean="0">
                <a:solidFill>
                  <a:schemeClr val="bg1"/>
                </a:solidFill>
                <a:effectLst>
                  <a:outerShdw blurRad="38100" dist="38100" dir="2700000" algn="tl">
                    <a:srgbClr val="000000">
                      <a:alpha val="43137"/>
                    </a:srgbClr>
                  </a:outerShdw>
                </a:effectLst>
              </a:rPr>
              <a:t> </a:t>
            </a:r>
            <a:r>
              <a:rPr lang="en-US" sz="2800" i="1" dirty="0" err="1" smtClean="0">
                <a:solidFill>
                  <a:schemeClr val="bg1"/>
                </a:solidFill>
                <a:effectLst>
                  <a:outerShdw blurRad="38100" dist="38100" dir="2700000" algn="tl">
                    <a:srgbClr val="000000">
                      <a:alpha val="43137"/>
                    </a:srgbClr>
                  </a:outerShdw>
                </a:effectLst>
              </a:rPr>
              <a:t>Bozanic</a:t>
            </a:r>
            <a:endParaRPr lang="en-US" sz="2800" i="1" dirty="0">
              <a:solidFill>
                <a:schemeClr val="bg1"/>
              </a:solidFill>
              <a:effectLst>
                <a:outerShdw blurRad="38100" dist="38100" dir="2700000" algn="tl">
                  <a:srgbClr val="000000">
                    <a:alpha val="43137"/>
                  </a:srgbClr>
                </a:outerShdw>
              </a:effectLst>
            </a:endParaRPr>
          </a:p>
          <a:p>
            <a:pPr marL="0" indent="0" algn="ctr">
              <a:spcBef>
                <a:spcPts val="0"/>
              </a:spcBef>
              <a:buNone/>
            </a:pPr>
            <a:endParaRPr lang="sr-Latn-RS" sz="2000" i="1" dirty="0">
              <a:effectLst>
                <a:outerShdw blurRad="38100" dist="38100" dir="2700000" algn="tl">
                  <a:srgbClr val="000000">
                    <a:alpha val="43137"/>
                  </a:srgbClr>
                </a:outerShdw>
              </a:effectLst>
            </a:endParaRPr>
          </a:p>
          <a:p>
            <a:pPr marL="0" indent="0" algn="ctr">
              <a:spcBef>
                <a:spcPts val="0"/>
              </a:spcBef>
              <a:buNone/>
            </a:pPr>
            <a:endParaRPr lang="sr-Latn-RS" sz="2000" i="1" dirty="0" smtClean="0">
              <a:effectLst>
                <a:outerShdw blurRad="38100" dist="38100" dir="2700000" algn="tl">
                  <a:srgbClr val="000000">
                    <a:alpha val="43137"/>
                  </a:srgbClr>
                </a:outerShdw>
              </a:effectLst>
            </a:endParaRPr>
          </a:p>
          <a:p>
            <a:pPr marL="0" indent="0" algn="ctr">
              <a:spcBef>
                <a:spcPts val="0"/>
              </a:spcBef>
              <a:buNone/>
            </a:pPr>
            <a:endParaRPr lang="sr-Latn-RS" sz="2000" i="1" dirty="0">
              <a:effectLst>
                <a:outerShdw blurRad="38100" dist="38100" dir="2700000" algn="tl">
                  <a:srgbClr val="000000">
                    <a:alpha val="43137"/>
                  </a:srgbClr>
                </a:outerShdw>
              </a:effectLst>
            </a:endParaRPr>
          </a:p>
          <a:p>
            <a:pPr marL="0" indent="0" algn="ctr">
              <a:spcBef>
                <a:spcPts val="0"/>
              </a:spcBef>
              <a:buNone/>
            </a:pPr>
            <a:endParaRPr lang="sr-Latn-RS" sz="2000" i="1" dirty="0" smtClean="0">
              <a:effectLst>
                <a:outerShdw blurRad="38100" dist="38100" dir="2700000" algn="tl">
                  <a:srgbClr val="000000">
                    <a:alpha val="43137"/>
                  </a:srgbClr>
                </a:outerShdw>
              </a:effectLst>
            </a:endParaRPr>
          </a:p>
          <a:p>
            <a:pPr marL="0" indent="0" algn="ctr">
              <a:spcBef>
                <a:spcPts val="0"/>
              </a:spcBef>
              <a:buNone/>
            </a:pPr>
            <a:endParaRPr lang="sr-Latn-RS" sz="2000" i="1" dirty="0">
              <a:effectLst>
                <a:outerShdw blurRad="38100" dist="38100" dir="2700000" algn="tl">
                  <a:srgbClr val="000000">
                    <a:alpha val="43137"/>
                  </a:srgbClr>
                </a:outerShdw>
              </a:effectLst>
            </a:endParaRPr>
          </a:p>
          <a:p>
            <a:pPr marL="0" indent="0" algn="ctr">
              <a:spcBef>
                <a:spcPts val="0"/>
              </a:spcBef>
              <a:buNone/>
            </a:pPr>
            <a:endParaRPr lang="en-US" sz="2000" i="1" dirty="0" smtClean="0">
              <a:effectLst>
                <a:outerShdw blurRad="38100" dist="38100" dir="2700000" algn="tl">
                  <a:srgbClr val="000000">
                    <a:alpha val="43137"/>
                  </a:srgbClr>
                </a:outerShdw>
              </a:effectLst>
            </a:endParaRPr>
          </a:p>
          <a:p>
            <a:pPr marL="0" indent="0" algn="ctr">
              <a:spcBef>
                <a:spcPts val="0"/>
              </a:spcBef>
              <a:buNone/>
            </a:pPr>
            <a:endParaRPr lang="sr-Latn-RS" sz="2000" i="1" dirty="0" smtClean="0">
              <a:effectLst>
                <a:outerShdw blurRad="38100" dist="38100" dir="2700000" algn="tl">
                  <a:srgbClr val="000000">
                    <a:alpha val="43137"/>
                  </a:srgbClr>
                </a:outerShdw>
              </a:effectLst>
            </a:endParaRPr>
          </a:p>
          <a:p>
            <a:pPr marL="0" indent="0" algn="ctr">
              <a:spcBef>
                <a:spcPts val="0"/>
              </a:spcBef>
              <a:buNone/>
            </a:pPr>
            <a:endParaRPr lang="en-US" sz="2000" i="1" dirty="0">
              <a:effectLst>
                <a:outerShdw blurRad="38100" dist="38100" dir="2700000" algn="tl">
                  <a:srgbClr val="000000">
                    <a:alpha val="43137"/>
                  </a:srgbClr>
                </a:outerShdw>
              </a:effectLst>
            </a:endParaRPr>
          </a:p>
        </p:txBody>
      </p:sp>
      <p:sp>
        <p:nvSpPr>
          <p:cNvPr id="2" name="Rectangle 1"/>
          <p:cNvSpPr/>
          <p:nvPr/>
        </p:nvSpPr>
        <p:spPr>
          <a:xfrm>
            <a:off x="2423787" y="5859023"/>
            <a:ext cx="4572000" cy="646331"/>
          </a:xfrm>
          <a:prstGeom prst="rect">
            <a:avLst/>
          </a:prstGeom>
        </p:spPr>
        <p:txBody>
          <a:bodyPr>
            <a:spAutoFit/>
          </a:bodyPr>
          <a:lstStyle/>
          <a:p>
            <a:pPr algn="ctr"/>
            <a:r>
              <a:rPr lang="sr-Latn-RS" i="1" dirty="0">
                <a:solidFill>
                  <a:schemeClr val="bg1"/>
                </a:solidFill>
                <a:effectLst>
                  <a:outerShdw blurRad="38100" dist="38100" dir="2700000" algn="tl">
                    <a:srgbClr val="000000">
                      <a:alpha val="43137"/>
                    </a:srgbClr>
                  </a:outerShdw>
                </a:effectLst>
              </a:rPr>
              <a:t>4. </a:t>
            </a:r>
            <a:r>
              <a:rPr lang="en-US" i="1" dirty="0">
                <a:solidFill>
                  <a:schemeClr val="bg1"/>
                </a:solidFill>
                <a:effectLst>
                  <a:outerShdw blurRad="38100" dist="38100" dir="2700000" algn="tl">
                    <a:srgbClr val="000000">
                      <a:alpha val="43137"/>
                    </a:srgbClr>
                  </a:outerShdw>
                </a:effectLst>
              </a:rPr>
              <a:t>September</a:t>
            </a:r>
            <a:r>
              <a:rPr lang="sr-Cyrl-RS" i="1" dirty="0">
                <a:solidFill>
                  <a:schemeClr val="bg1"/>
                </a:solidFill>
                <a:effectLst>
                  <a:outerShdw blurRad="38100" dist="38100" dir="2700000" algn="tl">
                    <a:srgbClr val="000000">
                      <a:alpha val="43137"/>
                    </a:srgbClr>
                  </a:outerShdw>
                </a:effectLst>
              </a:rPr>
              <a:t> 2018., </a:t>
            </a:r>
            <a:r>
              <a:rPr lang="en-US" i="1" dirty="0">
                <a:solidFill>
                  <a:schemeClr val="bg1"/>
                </a:solidFill>
                <a:effectLst>
                  <a:outerShdw blurRad="38100" dist="38100" dir="2700000" algn="tl">
                    <a:srgbClr val="000000">
                      <a:alpha val="43137"/>
                    </a:srgbClr>
                  </a:outerShdw>
                </a:effectLst>
              </a:rPr>
              <a:t>Kick of</a:t>
            </a:r>
            <a:r>
              <a:rPr lang="sr-Latn-CS" i="1" dirty="0">
                <a:solidFill>
                  <a:schemeClr val="bg1"/>
                </a:solidFill>
                <a:effectLst>
                  <a:outerShdw blurRad="38100" dist="38100" dir="2700000" algn="tl">
                    <a:srgbClr val="000000">
                      <a:alpha val="43137"/>
                    </a:srgbClr>
                  </a:outerShdw>
                </a:effectLst>
              </a:rPr>
              <a:t>f</a:t>
            </a:r>
            <a:endParaRPr lang="en-US" i="1" dirty="0">
              <a:solidFill>
                <a:schemeClr val="bg1"/>
              </a:solidFill>
              <a:effectLst>
                <a:outerShdw blurRad="38100" dist="38100" dir="2700000" algn="tl">
                  <a:srgbClr val="000000">
                    <a:alpha val="43137"/>
                  </a:srgbClr>
                </a:outerShdw>
              </a:effectLst>
            </a:endParaRPr>
          </a:p>
          <a:p>
            <a:pPr algn="ctr"/>
            <a:r>
              <a:rPr lang="en-US" i="1" dirty="0">
                <a:solidFill>
                  <a:schemeClr val="bg1"/>
                </a:solidFill>
                <a:effectLst>
                  <a:outerShdw blurRad="38100" dist="38100" dir="2700000" algn="tl">
                    <a:srgbClr val="000000">
                      <a:alpha val="43137"/>
                    </a:srgbClr>
                  </a:outerShdw>
                </a:effectLst>
              </a:rPr>
              <a:t>Tulip Inn, Belgrade</a:t>
            </a:r>
            <a:endParaRPr lang="sr-Latn-CS" i="1" dirty="0">
              <a:solidFill>
                <a:schemeClr val="bg1"/>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10476114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0" y="1125538"/>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0" y="5994400"/>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pic>
        <p:nvPicPr>
          <p:cNvPr id="11" name="Content Placeholder 4" descr="UNEnvironment_Logo_English_Short_colour.png"/>
          <p:cNvPicPr>
            <a:picLocks noChangeAspect="1"/>
          </p:cNvPicPr>
          <p:nvPr/>
        </p:nvPicPr>
        <p:blipFill>
          <a:blip r:embed="rId3">
            <a:extLst>
              <a:ext uri="{28A0092B-C50C-407E-A947-70E740481C1C}">
                <a14:useLocalDpi xmlns:a14="http://schemas.microsoft.com/office/drawing/2010/main" val="0"/>
              </a:ext>
            </a:extLst>
          </a:blip>
          <a:stretch>
            <a:fillRect/>
          </a:stretch>
        </p:blipFill>
        <p:spPr bwMode="auto">
          <a:xfrm>
            <a:off x="7467600" y="5802313"/>
            <a:ext cx="1785938" cy="1158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 xmlns:ma14="http://schemas.microsoft.com/office/mac/drawingml/2011/main" val="1"/>
            </a:ext>
          </a:extLst>
        </p:spPr>
      </p:pic>
      <p:sp>
        <p:nvSpPr>
          <p:cNvPr id="15" name="Rectangle 6">
            <a:extLst>
              <a:ext uri="{FF2B5EF4-FFF2-40B4-BE49-F238E27FC236}">
                <a16:creationId xmlns:a16="http://schemas.microsoft.com/office/drawing/2014/main" id="{E08E4C5A-0823-42E4-AB90-A7BF24592BB7}"/>
              </a:ext>
            </a:extLst>
          </p:cNvPr>
          <p:cNvSpPr txBox="1">
            <a:spLocks noChangeArrowheads="1"/>
          </p:cNvSpPr>
          <p:nvPr/>
        </p:nvSpPr>
        <p:spPr>
          <a:xfrm>
            <a:off x="743210" y="406397"/>
            <a:ext cx="4541520" cy="762000"/>
          </a:xfrm>
          <a:prstGeom prst="rect">
            <a:avLst/>
          </a:prstGeom>
        </p:spPr>
        <p:txBody>
          <a:bodyPr vert="horz" lIns="91440" tIns="45720" rIns="91440" bIns="45720" rtlCol="0" anchor="ctr">
            <a:normAutofit/>
          </a:bodyPr>
          <a:lstStyle>
            <a:lvl1pPr algn="l" defTabSz="457200" rtl="0" eaLnBrk="1" latinLnBrk="0" hangingPunct="1">
              <a:spcBef>
                <a:spcPct val="0"/>
              </a:spcBef>
              <a:buNone/>
              <a:defRPr sz="4400" kern="1200">
                <a:solidFill>
                  <a:schemeClr val="tx1"/>
                </a:solidFill>
                <a:latin typeface="Roboto Regular"/>
                <a:ea typeface="+mj-ea"/>
                <a:cs typeface="Roboto Regular"/>
              </a:defRPr>
            </a:lvl1pPr>
          </a:lstStyle>
          <a:p>
            <a:r>
              <a:rPr lang="en-US" altLang="en-US" sz="3200" b="1" dirty="0" smtClean="0">
                <a:solidFill>
                  <a:srgbClr val="00B0F0"/>
                </a:solidFill>
              </a:rPr>
              <a:t>Results Summary </a:t>
            </a:r>
            <a:endParaRPr lang="en-US" altLang="en-US" sz="3200" b="1" dirty="0">
              <a:solidFill>
                <a:srgbClr val="00B0F0"/>
              </a:solidFill>
            </a:endParaRPr>
          </a:p>
        </p:txBody>
      </p:sp>
      <p:sp>
        <p:nvSpPr>
          <p:cNvPr id="16" name="Rectangle 7">
            <a:extLst>
              <a:ext uri="{FF2B5EF4-FFF2-40B4-BE49-F238E27FC236}">
                <a16:creationId xmlns:a16="http://schemas.microsoft.com/office/drawing/2014/main" id="{D652181D-C4D1-4769-9F9B-7396036D17FE}"/>
              </a:ext>
            </a:extLst>
          </p:cNvPr>
          <p:cNvSpPr txBox="1">
            <a:spLocks noChangeArrowheads="1"/>
          </p:cNvSpPr>
          <p:nvPr/>
        </p:nvSpPr>
        <p:spPr>
          <a:xfrm>
            <a:off x="922127" y="1539880"/>
            <a:ext cx="6545473" cy="609600"/>
          </a:xfrm>
          <a:prstGeom prst="rect">
            <a:avLst/>
          </a:prstGeom>
        </p:spPr>
        <p:txBody>
          <a:bodyPr vert="horz" lIns="91440" tIns="45720" rIns="91440" bIns="45720" rtlCol="0">
            <a:noAutofit/>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altLang="en-US" dirty="0" smtClean="0">
                <a:solidFill>
                  <a:schemeClr val="tx2">
                    <a:lumMod val="50000"/>
                  </a:schemeClr>
                </a:solidFill>
              </a:rPr>
              <a:t>The project main outcomes:</a:t>
            </a:r>
            <a:endParaRPr lang="en-US" altLang="en-US" dirty="0">
              <a:solidFill>
                <a:schemeClr val="tx2">
                  <a:lumMod val="50000"/>
                </a:schemeClr>
              </a:solidFill>
            </a:endParaRPr>
          </a:p>
        </p:txBody>
      </p:sp>
      <p:sp>
        <p:nvSpPr>
          <p:cNvPr id="17" name="Rectangle 7">
            <a:extLst>
              <a:ext uri="{FF2B5EF4-FFF2-40B4-BE49-F238E27FC236}">
                <a16:creationId xmlns:a16="http://schemas.microsoft.com/office/drawing/2014/main" id="{3E66A835-CC38-4D07-AD66-5758190FFD7E}"/>
              </a:ext>
            </a:extLst>
          </p:cNvPr>
          <p:cNvSpPr txBox="1">
            <a:spLocks noChangeArrowheads="1"/>
          </p:cNvSpPr>
          <p:nvPr/>
        </p:nvSpPr>
        <p:spPr bwMode="auto">
          <a:xfrm>
            <a:off x="1458430" y="2584606"/>
            <a:ext cx="6432967" cy="5949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vert="horz" wrap="square" lIns="92075" tIns="46038" rIns="92075" bIns="46038" numCol="1" anchor="t" anchorCtr="0" compatLnSpc="1">
            <a:prstTxWarp prst="textNoShape">
              <a:avLst/>
            </a:prstTxWarp>
          </a:bodyPr>
          <a:lstStyle>
            <a:lvl1pPr marL="0" indent="0" algn="ctr" rtl="0" eaLnBrk="1" fontAlgn="base" hangingPunct="1">
              <a:spcBef>
                <a:spcPct val="100000"/>
              </a:spcBef>
              <a:spcAft>
                <a:spcPct val="0"/>
              </a:spcAft>
              <a:buClr>
                <a:schemeClr val="tx1"/>
              </a:buClr>
              <a:buFont typeface="Wingdings" panose="05000000000000000000" pitchFamily="2" charset="2"/>
              <a:buNone/>
              <a:defRPr sz="1800" kern="12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Font typeface="Verdana" panose="020B0604030504040204" pitchFamily="34" charset="0"/>
              <a:buChar char="−"/>
              <a:defRPr sz="2200" kern="1200">
                <a:solidFill>
                  <a:schemeClr val="tx1"/>
                </a:solidFill>
                <a:latin typeface="+mn-lt"/>
                <a:ea typeface="+mn-ea"/>
                <a:cs typeface="+mn-cs"/>
              </a:defRPr>
            </a:lvl2pPr>
            <a:lvl3pPr marL="1143000" indent="-228600" algn="l" rtl="0" eaLnBrk="1" fontAlgn="base" hangingPunct="1">
              <a:spcBef>
                <a:spcPct val="20000"/>
              </a:spcBef>
              <a:spcAft>
                <a:spcPct val="0"/>
              </a:spcAft>
              <a:buClr>
                <a:schemeClr val="tx1"/>
              </a:buClr>
              <a:buFont typeface="Wingdings" panose="05000000000000000000" pitchFamily="2" charset="2"/>
              <a:buChar char="§"/>
              <a:defRPr sz="2000" kern="1200">
                <a:solidFill>
                  <a:schemeClr val="tx1"/>
                </a:solidFill>
                <a:latin typeface="+mn-lt"/>
                <a:ea typeface="+mn-ea"/>
                <a:cs typeface="+mn-cs"/>
              </a:defRPr>
            </a:lvl3pPr>
            <a:lvl4pPr marL="1600200" indent="-228600" algn="l" rtl="0" eaLnBrk="1" fontAlgn="base" hangingPunct="1">
              <a:spcBef>
                <a:spcPct val="20000"/>
              </a:spcBef>
              <a:spcAft>
                <a:spcPct val="0"/>
              </a:spcAft>
              <a:buClr>
                <a:schemeClr val="tx1"/>
              </a:buClr>
              <a:buFont typeface="Verdana" panose="020B0604030504040204" pitchFamily="34" charset="0"/>
              <a:buChar char="−"/>
              <a:defRPr kern="1200">
                <a:solidFill>
                  <a:schemeClr val="tx1"/>
                </a:solidFill>
                <a:latin typeface="+mn-lt"/>
                <a:ea typeface="+mn-ea"/>
                <a:cs typeface="+mn-cs"/>
              </a:defRPr>
            </a:lvl4pPr>
            <a:lvl5pPr marL="2057400" indent="-228600" algn="l" rtl="0" eaLnBrk="1" fontAlgn="base" hangingPunct="1">
              <a:spcBef>
                <a:spcPct val="20000"/>
              </a:spcBef>
              <a:spcAft>
                <a:spcPct val="0"/>
              </a:spcAft>
              <a:buClr>
                <a:schemeClr val="tx1"/>
              </a:buClr>
              <a:buFont typeface="Wingdings" panose="05000000000000000000" pitchFamily="2" charset="2"/>
              <a:buChar char="§"/>
              <a:defRPr sz="16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457200" indent="-457200" algn="l">
              <a:buFont typeface="Wingdings" panose="05000000000000000000" pitchFamily="2" charset="2"/>
              <a:buChar char="q"/>
            </a:pPr>
            <a:r>
              <a:rPr lang="en-US" altLang="en-US" sz="2800" dirty="0" smtClean="0">
                <a:solidFill>
                  <a:schemeClr val="tx2">
                    <a:lumMod val="75000"/>
                  </a:schemeClr>
                </a:solidFill>
              </a:rPr>
              <a:t>Institutional structure and procedures </a:t>
            </a:r>
            <a:endParaRPr lang="en-US" altLang="en-US" sz="2800" dirty="0">
              <a:solidFill>
                <a:schemeClr val="tx2">
                  <a:lumMod val="75000"/>
                </a:schemeClr>
              </a:solidFill>
            </a:endParaRPr>
          </a:p>
        </p:txBody>
      </p:sp>
      <p:sp>
        <p:nvSpPr>
          <p:cNvPr id="18" name="Rectangle 7">
            <a:extLst>
              <a:ext uri="{FF2B5EF4-FFF2-40B4-BE49-F238E27FC236}">
                <a16:creationId xmlns:a16="http://schemas.microsoft.com/office/drawing/2014/main" id="{08C9A8DC-7F80-4165-A1EB-227A1BF11018}"/>
              </a:ext>
            </a:extLst>
          </p:cNvPr>
          <p:cNvSpPr txBox="1">
            <a:spLocks noChangeArrowheads="1"/>
          </p:cNvSpPr>
          <p:nvPr/>
        </p:nvSpPr>
        <p:spPr bwMode="auto">
          <a:xfrm>
            <a:off x="1934073" y="3442072"/>
            <a:ext cx="3911602" cy="71388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vert="horz" wrap="square" lIns="92075" tIns="46038" rIns="92075" bIns="46038" numCol="1" anchor="t" anchorCtr="0" compatLnSpc="1">
            <a:prstTxWarp prst="textNoShape">
              <a:avLst/>
            </a:prstTxWarp>
          </a:bodyPr>
          <a:lstStyle>
            <a:lvl1pPr marL="0" indent="0" algn="ctr" rtl="0" eaLnBrk="1" fontAlgn="base" hangingPunct="1">
              <a:spcBef>
                <a:spcPct val="100000"/>
              </a:spcBef>
              <a:spcAft>
                <a:spcPct val="0"/>
              </a:spcAft>
              <a:buClr>
                <a:schemeClr val="tx1"/>
              </a:buClr>
              <a:buFont typeface="Wingdings" panose="05000000000000000000" pitchFamily="2" charset="2"/>
              <a:buNone/>
              <a:defRPr sz="1800" kern="12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Font typeface="Verdana" panose="020B0604030504040204" pitchFamily="34" charset="0"/>
              <a:buChar char="−"/>
              <a:defRPr sz="2200" kern="1200">
                <a:solidFill>
                  <a:schemeClr val="tx1"/>
                </a:solidFill>
                <a:latin typeface="+mn-lt"/>
                <a:ea typeface="+mn-ea"/>
                <a:cs typeface="+mn-cs"/>
              </a:defRPr>
            </a:lvl2pPr>
            <a:lvl3pPr marL="1143000" indent="-228600" algn="l" rtl="0" eaLnBrk="1" fontAlgn="base" hangingPunct="1">
              <a:spcBef>
                <a:spcPct val="20000"/>
              </a:spcBef>
              <a:spcAft>
                <a:spcPct val="0"/>
              </a:spcAft>
              <a:buClr>
                <a:schemeClr val="tx1"/>
              </a:buClr>
              <a:buFont typeface="Wingdings" panose="05000000000000000000" pitchFamily="2" charset="2"/>
              <a:buChar char="§"/>
              <a:defRPr sz="2000" kern="1200">
                <a:solidFill>
                  <a:schemeClr val="tx1"/>
                </a:solidFill>
                <a:latin typeface="+mn-lt"/>
                <a:ea typeface="+mn-ea"/>
                <a:cs typeface="+mn-cs"/>
              </a:defRPr>
            </a:lvl3pPr>
            <a:lvl4pPr marL="1600200" indent="-228600" algn="l" rtl="0" eaLnBrk="1" fontAlgn="base" hangingPunct="1">
              <a:spcBef>
                <a:spcPct val="20000"/>
              </a:spcBef>
              <a:spcAft>
                <a:spcPct val="0"/>
              </a:spcAft>
              <a:buClr>
                <a:schemeClr val="tx1"/>
              </a:buClr>
              <a:buFont typeface="Verdana" panose="020B0604030504040204" pitchFamily="34" charset="0"/>
              <a:buChar char="−"/>
              <a:defRPr kern="1200">
                <a:solidFill>
                  <a:schemeClr val="tx1"/>
                </a:solidFill>
                <a:latin typeface="+mn-lt"/>
                <a:ea typeface="+mn-ea"/>
                <a:cs typeface="+mn-cs"/>
              </a:defRPr>
            </a:lvl4pPr>
            <a:lvl5pPr marL="2057400" indent="-228600" algn="l" rtl="0" eaLnBrk="1" fontAlgn="base" hangingPunct="1">
              <a:spcBef>
                <a:spcPct val="20000"/>
              </a:spcBef>
              <a:spcAft>
                <a:spcPct val="0"/>
              </a:spcAft>
              <a:buClr>
                <a:schemeClr val="tx1"/>
              </a:buClr>
              <a:buFont typeface="Wingdings" panose="05000000000000000000" pitchFamily="2" charset="2"/>
              <a:buChar char="§"/>
              <a:defRPr sz="16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457200" indent="-457200" algn="l">
              <a:buFont typeface="Wingdings" panose="05000000000000000000" pitchFamily="2" charset="2"/>
              <a:buChar char="q"/>
            </a:pPr>
            <a:r>
              <a:rPr lang="en-US" altLang="en-US" sz="2800" dirty="0" smtClean="0">
                <a:solidFill>
                  <a:schemeClr val="tx2">
                    <a:lumMod val="75000"/>
                  </a:schemeClr>
                </a:solidFill>
              </a:rPr>
              <a:t>Country </a:t>
            </a:r>
            <a:r>
              <a:rPr lang="en-US" altLang="en-US" sz="2800" dirty="0" err="1" smtClean="0">
                <a:solidFill>
                  <a:schemeClr val="tx2">
                    <a:lumMod val="75000"/>
                  </a:schemeClr>
                </a:solidFill>
              </a:rPr>
              <a:t>programme</a:t>
            </a:r>
            <a:r>
              <a:rPr lang="en-US" altLang="en-US" sz="2800" dirty="0" smtClean="0">
                <a:solidFill>
                  <a:schemeClr val="tx2">
                    <a:lumMod val="75000"/>
                  </a:schemeClr>
                </a:solidFill>
              </a:rPr>
              <a:t> </a:t>
            </a:r>
            <a:endParaRPr lang="en-US" altLang="en-US" sz="2800" dirty="0">
              <a:solidFill>
                <a:schemeClr val="tx2">
                  <a:lumMod val="75000"/>
                </a:schemeClr>
              </a:solidFill>
            </a:endParaRPr>
          </a:p>
        </p:txBody>
      </p:sp>
      <p:sp>
        <p:nvSpPr>
          <p:cNvPr id="19" name="Rectangle 7">
            <a:extLst>
              <a:ext uri="{FF2B5EF4-FFF2-40B4-BE49-F238E27FC236}">
                <a16:creationId xmlns:a16="http://schemas.microsoft.com/office/drawing/2014/main" id="{A85908C5-084C-48A9-8052-09E77330E211}"/>
              </a:ext>
            </a:extLst>
          </p:cNvPr>
          <p:cNvSpPr txBox="1">
            <a:spLocks noChangeArrowheads="1"/>
          </p:cNvSpPr>
          <p:nvPr/>
        </p:nvSpPr>
        <p:spPr bwMode="auto">
          <a:xfrm>
            <a:off x="2294871" y="4232976"/>
            <a:ext cx="5979717" cy="6818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vert="horz" wrap="square" lIns="92075" tIns="46038" rIns="92075" bIns="46038" numCol="1" anchor="t" anchorCtr="0" compatLnSpc="1">
            <a:prstTxWarp prst="textNoShape">
              <a:avLst/>
            </a:prstTxWarp>
          </a:bodyPr>
          <a:lstStyle>
            <a:lvl1pPr marL="0" indent="0" algn="ctr" rtl="0" eaLnBrk="1" fontAlgn="base" hangingPunct="1">
              <a:spcBef>
                <a:spcPct val="100000"/>
              </a:spcBef>
              <a:spcAft>
                <a:spcPct val="0"/>
              </a:spcAft>
              <a:buClr>
                <a:schemeClr val="tx1"/>
              </a:buClr>
              <a:buFont typeface="Wingdings" panose="05000000000000000000" pitchFamily="2" charset="2"/>
              <a:buNone/>
              <a:defRPr sz="1800" kern="12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Font typeface="Verdana" panose="020B0604030504040204" pitchFamily="34" charset="0"/>
              <a:buChar char="−"/>
              <a:defRPr sz="2200" kern="1200">
                <a:solidFill>
                  <a:schemeClr val="tx1"/>
                </a:solidFill>
                <a:latin typeface="+mn-lt"/>
                <a:ea typeface="+mn-ea"/>
                <a:cs typeface="+mn-cs"/>
              </a:defRPr>
            </a:lvl2pPr>
            <a:lvl3pPr marL="1143000" indent="-228600" algn="l" rtl="0" eaLnBrk="1" fontAlgn="base" hangingPunct="1">
              <a:spcBef>
                <a:spcPct val="20000"/>
              </a:spcBef>
              <a:spcAft>
                <a:spcPct val="0"/>
              </a:spcAft>
              <a:buClr>
                <a:schemeClr val="tx1"/>
              </a:buClr>
              <a:buFont typeface="Wingdings" panose="05000000000000000000" pitchFamily="2" charset="2"/>
              <a:buChar char="§"/>
              <a:defRPr sz="2000" kern="1200">
                <a:solidFill>
                  <a:schemeClr val="tx1"/>
                </a:solidFill>
                <a:latin typeface="+mn-lt"/>
                <a:ea typeface="+mn-ea"/>
                <a:cs typeface="+mn-cs"/>
              </a:defRPr>
            </a:lvl3pPr>
            <a:lvl4pPr marL="1600200" indent="-228600" algn="l" rtl="0" eaLnBrk="1" fontAlgn="base" hangingPunct="1">
              <a:spcBef>
                <a:spcPct val="20000"/>
              </a:spcBef>
              <a:spcAft>
                <a:spcPct val="0"/>
              </a:spcAft>
              <a:buClr>
                <a:schemeClr val="tx1"/>
              </a:buClr>
              <a:buFont typeface="Verdana" panose="020B0604030504040204" pitchFamily="34" charset="0"/>
              <a:buChar char="−"/>
              <a:defRPr kern="1200">
                <a:solidFill>
                  <a:schemeClr val="tx1"/>
                </a:solidFill>
                <a:latin typeface="+mn-lt"/>
                <a:ea typeface="+mn-ea"/>
                <a:cs typeface="+mn-cs"/>
              </a:defRPr>
            </a:lvl4pPr>
            <a:lvl5pPr marL="2057400" indent="-228600" algn="l" rtl="0" eaLnBrk="1" fontAlgn="base" hangingPunct="1">
              <a:spcBef>
                <a:spcPct val="20000"/>
              </a:spcBef>
              <a:spcAft>
                <a:spcPct val="0"/>
              </a:spcAft>
              <a:buClr>
                <a:schemeClr val="tx1"/>
              </a:buClr>
              <a:buFont typeface="Wingdings" panose="05000000000000000000" pitchFamily="2" charset="2"/>
              <a:buChar char="§"/>
              <a:defRPr sz="16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457200" indent="-457200" algn="l">
              <a:buFont typeface="Wingdings" panose="05000000000000000000" pitchFamily="2" charset="2"/>
              <a:buChar char="q"/>
            </a:pPr>
            <a:r>
              <a:rPr lang="en-US" altLang="en-US" sz="2800" dirty="0" smtClean="0">
                <a:solidFill>
                  <a:schemeClr val="tx2">
                    <a:lumMod val="75000"/>
                  </a:schemeClr>
                </a:solidFill>
              </a:rPr>
              <a:t>Increased capacities of stakeholders </a:t>
            </a:r>
            <a:endParaRPr lang="en-US" altLang="en-US" sz="2800" dirty="0">
              <a:solidFill>
                <a:schemeClr val="tx2">
                  <a:lumMod val="75000"/>
                </a:schemeClr>
              </a:solidFill>
            </a:endParaRPr>
          </a:p>
        </p:txBody>
      </p:sp>
    </p:spTree>
    <p:extLst>
      <p:ext uri="{BB962C8B-B14F-4D97-AF65-F5344CB8AC3E}">
        <p14:creationId xmlns:p14="http://schemas.microsoft.com/office/powerpoint/2010/main" val="198015745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109538" y="1060653"/>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0" y="5994400"/>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pic>
        <p:nvPicPr>
          <p:cNvPr id="11" name="Content Placeholder 4" descr="UNEnvironment_Logo_English_Short_colour.png"/>
          <p:cNvPicPr>
            <a:picLocks noChangeAspect="1"/>
          </p:cNvPicPr>
          <p:nvPr/>
        </p:nvPicPr>
        <p:blipFill>
          <a:blip r:embed="rId3">
            <a:extLst>
              <a:ext uri="{28A0092B-C50C-407E-A947-70E740481C1C}">
                <a14:useLocalDpi xmlns:a14="http://schemas.microsoft.com/office/drawing/2010/main" val="0"/>
              </a:ext>
            </a:extLst>
          </a:blip>
          <a:stretch>
            <a:fillRect/>
          </a:stretch>
        </p:blipFill>
        <p:spPr bwMode="auto">
          <a:xfrm>
            <a:off x="7467600" y="5802313"/>
            <a:ext cx="1785938" cy="1158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 xmlns:ma14="http://schemas.microsoft.com/office/mac/drawingml/2011/main" val="1"/>
            </a:ext>
          </a:extLst>
        </p:spPr>
      </p:pic>
      <p:sp>
        <p:nvSpPr>
          <p:cNvPr id="13" name="Rectangle 2">
            <a:extLst>
              <a:ext uri="{FF2B5EF4-FFF2-40B4-BE49-F238E27FC236}">
                <a16:creationId xmlns:a16="http://schemas.microsoft.com/office/drawing/2014/main" id="{B2054F81-A039-4304-8FD4-8C2B4D034F25}"/>
              </a:ext>
            </a:extLst>
          </p:cNvPr>
          <p:cNvSpPr txBox="1">
            <a:spLocks noChangeArrowheads="1"/>
          </p:cNvSpPr>
          <p:nvPr/>
        </p:nvSpPr>
        <p:spPr>
          <a:xfrm>
            <a:off x="388156" y="879523"/>
            <a:ext cx="8517848" cy="1084615"/>
          </a:xfrm>
          <a:prstGeom prst="rect">
            <a:avLst/>
          </a:prstGeom>
        </p:spPr>
        <p:txBody>
          <a:bodyPr vert="horz" lIns="91440" tIns="45720" rIns="91440" bIns="45720" rtlCol="0" anchor="ctr">
            <a:normAutofit/>
          </a:bodyPr>
          <a:lstStyle>
            <a:lvl1pPr algn="l" defTabSz="457200" rtl="0" eaLnBrk="1" latinLnBrk="0" hangingPunct="1">
              <a:spcBef>
                <a:spcPct val="0"/>
              </a:spcBef>
              <a:buNone/>
              <a:defRPr sz="4400" kern="1200">
                <a:solidFill>
                  <a:schemeClr val="tx1"/>
                </a:solidFill>
                <a:latin typeface="Roboto Regular"/>
                <a:ea typeface="+mj-ea"/>
                <a:cs typeface="Roboto Regular"/>
              </a:defRPr>
            </a:lvl1pPr>
          </a:lstStyle>
          <a:p>
            <a:r>
              <a:rPr lang="en-US" altLang="en-US" sz="2400" i="1" dirty="0" smtClean="0">
                <a:solidFill>
                  <a:srgbClr val="00B0F0"/>
                </a:solidFill>
              </a:rPr>
              <a:t>(</a:t>
            </a:r>
            <a:r>
              <a:rPr lang="en-US" altLang="en-US" sz="2400" i="1" dirty="0">
                <a:solidFill>
                  <a:srgbClr val="00B0F0"/>
                </a:solidFill>
              </a:rPr>
              <a:t>October 2018</a:t>
            </a:r>
            <a:r>
              <a:rPr lang="en-US" altLang="en-US" sz="2400" i="1" dirty="0" smtClean="0">
                <a:solidFill>
                  <a:srgbClr val="00B0F0"/>
                </a:solidFill>
              </a:rPr>
              <a:t>) </a:t>
            </a:r>
            <a:br>
              <a:rPr lang="en-US" altLang="en-US" sz="2400" i="1" dirty="0" smtClean="0">
                <a:solidFill>
                  <a:srgbClr val="00B0F0"/>
                </a:solidFill>
              </a:rPr>
            </a:br>
            <a:endParaRPr lang="en-US" altLang="en-US" sz="2400" i="1" dirty="0">
              <a:solidFill>
                <a:srgbClr val="00B0F0"/>
              </a:solidFill>
            </a:endParaRPr>
          </a:p>
        </p:txBody>
      </p:sp>
      <p:sp>
        <p:nvSpPr>
          <p:cNvPr id="14" name="Text Placeholder 2">
            <a:extLst>
              <a:ext uri="{FF2B5EF4-FFF2-40B4-BE49-F238E27FC236}">
                <a16:creationId xmlns:a16="http://schemas.microsoft.com/office/drawing/2014/main" id="{5C51615D-7C1B-47DD-AE1A-8A6A042DF500}"/>
              </a:ext>
            </a:extLst>
          </p:cNvPr>
          <p:cNvSpPr txBox="1">
            <a:spLocks/>
          </p:cNvSpPr>
          <p:nvPr/>
        </p:nvSpPr>
        <p:spPr>
          <a:xfrm>
            <a:off x="718505" y="1766072"/>
            <a:ext cx="7222996" cy="762000"/>
          </a:xfrm>
          <a:prstGeom prst="rect">
            <a:avLst/>
          </a:prstGeom>
        </p:spPr>
        <p:txBody>
          <a:bodyPr vert="horz" lIns="91440" tIns="45720" rIns="91440" bIns="45720" rtlCol="0" anchor="ctr"/>
          <a:lstStyle>
            <a:defPPr>
              <a:defRPr lang="en-US"/>
            </a:defPPr>
            <a:lvl1pPr marL="0" algn="l" defTabSz="457200" rtl="0" eaLnBrk="1" latinLnBrk="0" hangingPunct="1">
              <a:defRPr sz="1200" kern="1200">
                <a:solidFill>
                  <a:schemeClr val="tx1">
                    <a:tint val="75000"/>
                  </a:schemeClr>
                </a:solidFill>
                <a:latin typeface="Roboto Regular"/>
                <a:ea typeface="+mn-ea"/>
                <a:cs typeface="Roboto Regular"/>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r>
              <a:rPr lang="en-US" sz="3200" dirty="0" smtClean="0">
                <a:solidFill>
                  <a:schemeClr val="tx2">
                    <a:lumMod val="75000"/>
                  </a:schemeClr>
                </a:solidFill>
              </a:rPr>
              <a:t>Institutional structure – proposal </a:t>
            </a:r>
            <a:endParaRPr lang="en-US" sz="3200" dirty="0">
              <a:solidFill>
                <a:schemeClr val="tx2">
                  <a:lumMod val="75000"/>
                </a:schemeClr>
              </a:solidFill>
            </a:endParaRPr>
          </a:p>
        </p:txBody>
      </p:sp>
      <p:sp>
        <p:nvSpPr>
          <p:cNvPr id="15" name="Text Placeholder 14">
            <a:extLst>
              <a:ext uri="{FF2B5EF4-FFF2-40B4-BE49-F238E27FC236}">
                <a16:creationId xmlns:a16="http://schemas.microsoft.com/office/drawing/2014/main" id="{A0EBD897-CFBE-4674-8D8B-26AEEAEA9002}"/>
              </a:ext>
            </a:extLst>
          </p:cNvPr>
          <p:cNvSpPr txBox="1">
            <a:spLocks/>
          </p:cNvSpPr>
          <p:nvPr/>
        </p:nvSpPr>
        <p:spPr>
          <a:xfrm>
            <a:off x="818787" y="5147748"/>
            <a:ext cx="8115241" cy="762000"/>
          </a:xfrm>
          <a:prstGeom prst="rect">
            <a:avLst/>
          </a:prstGeom>
        </p:spPr>
        <p:txBody>
          <a:bodyPr vert="horz" lIns="91440" tIns="45720" rIns="91440" bIns="45720" rtlCol="0" anchor="ctr"/>
          <a:lstStyle>
            <a:defPPr>
              <a:defRPr lang="en-US"/>
            </a:defPPr>
            <a:lvl1pPr marL="0" algn="l" defTabSz="457200" rtl="0" eaLnBrk="1" latinLnBrk="0" hangingPunct="1">
              <a:defRPr sz="1200" kern="1200">
                <a:solidFill>
                  <a:schemeClr val="tx1">
                    <a:tint val="75000"/>
                  </a:schemeClr>
                </a:solidFill>
                <a:latin typeface="Roboto Regular"/>
                <a:ea typeface="+mn-ea"/>
                <a:cs typeface="Roboto Regular"/>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r>
              <a:rPr lang="en-US" altLang="en-US" sz="3200" dirty="0" smtClean="0">
                <a:solidFill>
                  <a:schemeClr val="tx2">
                    <a:lumMod val="75000"/>
                  </a:schemeClr>
                </a:solidFill>
              </a:rPr>
              <a:t>Presentation to broad range of stakeholders </a:t>
            </a:r>
            <a:endParaRPr lang="en-US" altLang="en-US" sz="3200" dirty="0">
              <a:solidFill>
                <a:schemeClr val="tx2">
                  <a:lumMod val="75000"/>
                </a:schemeClr>
              </a:solidFill>
            </a:endParaRPr>
          </a:p>
        </p:txBody>
      </p:sp>
      <p:sp>
        <p:nvSpPr>
          <p:cNvPr id="16" name="Text Placeholder 15">
            <a:extLst>
              <a:ext uri="{FF2B5EF4-FFF2-40B4-BE49-F238E27FC236}">
                <a16:creationId xmlns:a16="http://schemas.microsoft.com/office/drawing/2014/main" id="{C74ECED4-1E1A-41BF-8877-19E7E08E2180}"/>
              </a:ext>
            </a:extLst>
          </p:cNvPr>
          <p:cNvSpPr txBox="1">
            <a:spLocks/>
          </p:cNvSpPr>
          <p:nvPr/>
        </p:nvSpPr>
        <p:spPr>
          <a:xfrm>
            <a:off x="818787" y="2626427"/>
            <a:ext cx="8087217" cy="1859032"/>
          </a:xfrm>
          <a:prstGeom prst="rect">
            <a:avLst/>
          </a:prstGeom>
        </p:spPr>
        <p:txBody>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r>
              <a:rPr lang="en-US" sz="2800" dirty="0" smtClean="0">
                <a:solidFill>
                  <a:schemeClr val="tx2">
                    <a:lumMod val="75000"/>
                  </a:schemeClr>
                </a:solidFill>
              </a:rPr>
              <a:t>Consultation process with the Governmental institutions </a:t>
            </a:r>
          </a:p>
          <a:p>
            <a:r>
              <a:rPr lang="en-US" sz="2800" dirty="0" smtClean="0">
                <a:solidFill>
                  <a:schemeClr val="tx2">
                    <a:lumMod val="75000"/>
                  </a:schemeClr>
                </a:solidFill>
              </a:rPr>
              <a:t>Current GCF team capacities assessed </a:t>
            </a:r>
          </a:p>
          <a:p>
            <a:r>
              <a:rPr lang="en-US" sz="2800" dirty="0" smtClean="0">
                <a:solidFill>
                  <a:schemeClr val="tx2">
                    <a:lumMod val="75000"/>
                  </a:schemeClr>
                </a:solidFill>
              </a:rPr>
              <a:t>Preliminary analysis of priorities in environment, waste, economy and energy conducted </a:t>
            </a:r>
            <a:endParaRPr lang="en-US" sz="2800" dirty="0">
              <a:solidFill>
                <a:schemeClr val="tx2">
                  <a:lumMod val="75000"/>
                </a:schemeClr>
              </a:solidFill>
            </a:endParaRPr>
          </a:p>
        </p:txBody>
      </p:sp>
      <p:sp>
        <p:nvSpPr>
          <p:cNvPr id="2" name="Rectangle 1"/>
          <p:cNvSpPr/>
          <p:nvPr/>
        </p:nvSpPr>
        <p:spPr>
          <a:xfrm>
            <a:off x="424337" y="323569"/>
            <a:ext cx="4924276" cy="646331"/>
          </a:xfrm>
          <a:prstGeom prst="rect">
            <a:avLst/>
          </a:prstGeom>
        </p:spPr>
        <p:txBody>
          <a:bodyPr wrap="square">
            <a:spAutoFit/>
          </a:bodyPr>
          <a:lstStyle/>
          <a:p>
            <a:r>
              <a:rPr lang="en-US" altLang="en-US" sz="3600" b="1" dirty="0">
                <a:solidFill>
                  <a:srgbClr val="00B0F0"/>
                </a:solidFill>
              </a:rPr>
              <a:t>SHORT TERM activities</a:t>
            </a:r>
            <a:endParaRPr lang="sr-Latn-RS" sz="3600" b="1" dirty="0">
              <a:solidFill>
                <a:srgbClr val="00B0F0"/>
              </a:solidFill>
            </a:endParaRPr>
          </a:p>
        </p:txBody>
      </p:sp>
    </p:spTree>
    <p:extLst>
      <p:ext uri="{BB962C8B-B14F-4D97-AF65-F5344CB8AC3E}">
        <p14:creationId xmlns:p14="http://schemas.microsoft.com/office/powerpoint/2010/main" val="88228614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0" y="1125538"/>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0" y="5994400"/>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pic>
        <p:nvPicPr>
          <p:cNvPr id="11" name="Content Placeholder 4" descr="UNEnvironment_Logo_English_Short_colour.png"/>
          <p:cNvPicPr>
            <a:picLocks noChangeAspect="1"/>
          </p:cNvPicPr>
          <p:nvPr/>
        </p:nvPicPr>
        <p:blipFill>
          <a:blip r:embed="rId3">
            <a:extLst>
              <a:ext uri="{28A0092B-C50C-407E-A947-70E740481C1C}">
                <a14:useLocalDpi xmlns:a14="http://schemas.microsoft.com/office/drawing/2010/main" val="0"/>
              </a:ext>
            </a:extLst>
          </a:blip>
          <a:stretch>
            <a:fillRect/>
          </a:stretch>
        </p:blipFill>
        <p:spPr bwMode="auto">
          <a:xfrm>
            <a:off x="7467600" y="5802313"/>
            <a:ext cx="1785938" cy="1158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 xmlns:ma14="http://schemas.microsoft.com/office/mac/drawingml/2011/main" val="1"/>
            </a:ext>
          </a:extLst>
        </p:spPr>
      </p:pic>
      <p:sp>
        <p:nvSpPr>
          <p:cNvPr id="5" name="Title 11">
            <a:extLst>
              <a:ext uri="{FF2B5EF4-FFF2-40B4-BE49-F238E27FC236}">
                <a16:creationId xmlns:a16="http://schemas.microsoft.com/office/drawing/2014/main" id="{62AB099D-CBEA-4F6A-A5BD-1AAE8ADF2A2C}"/>
              </a:ext>
            </a:extLst>
          </p:cNvPr>
          <p:cNvSpPr txBox="1">
            <a:spLocks/>
          </p:cNvSpPr>
          <p:nvPr/>
        </p:nvSpPr>
        <p:spPr>
          <a:xfrm>
            <a:off x="105590" y="1191823"/>
            <a:ext cx="8932819" cy="1265130"/>
          </a:xfrm>
          <a:prstGeom prst="rect">
            <a:avLst/>
          </a:prstGeom>
        </p:spPr>
        <p:txBody>
          <a:bodyPr vert="horz" lIns="91440" tIns="45720" rIns="91440" bIns="45720" rtlCol="0" anchor="ctr">
            <a:noAutofit/>
          </a:bodyPr>
          <a:lstStyle>
            <a:lvl1pPr algn="l" defTabSz="457200" rtl="0" eaLnBrk="1" latinLnBrk="0" hangingPunct="1">
              <a:spcBef>
                <a:spcPct val="0"/>
              </a:spcBef>
              <a:buNone/>
              <a:defRPr sz="4400" kern="1200">
                <a:solidFill>
                  <a:schemeClr val="tx1"/>
                </a:solidFill>
                <a:latin typeface="Roboto Regular"/>
                <a:ea typeface="+mj-ea"/>
                <a:cs typeface="Roboto Regular"/>
              </a:defRPr>
            </a:lvl1pPr>
          </a:lstStyle>
          <a:p>
            <a:r>
              <a:rPr lang="sr-Latn-RS" altLang="en-US" sz="2400" dirty="0" smtClean="0">
                <a:solidFill>
                  <a:srgbClr val="00B0F0"/>
                </a:solidFill>
              </a:rPr>
              <a:t>  </a:t>
            </a:r>
            <a:r>
              <a:rPr lang="en-US" altLang="en-US" sz="2400" dirty="0" smtClean="0">
                <a:solidFill>
                  <a:srgbClr val="00B0F0"/>
                </a:solidFill>
              </a:rPr>
              <a:t>(</a:t>
            </a:r>
            <a:r>
              <a:rPr lang="en-US" altLang="en-US" sz="2400" dirty="0">
                <a:solidFill>
                  <a:srgbClr val="00B0F0"/>
                </a:solidFill>
              </a:rPr>
              <a:t>October – December 2018)</a:t>
            </a:r>
            <a:endParaRPr lang="en-US" sz="2400" dirty="0">
              <a:solidFill>
                <a:srgbClr val="00B0F0"/>
              </a:solidFill>
            </a:endParaRPr>
          </a:p>
          <a:p>
            <a:r>
              <a:rPr lang="en-US" altLang="en-US" sz="3200" dirty="0" smtClean="0">
                <a:solidFill>
                  <a:schemeClr val="tx2">
                    <a:lumMod val="60000"/>
                    <a:lumOff val="40000"/>
                  </a:schemeClr>
                </a:solidFill>
              </a:rPr>
              <a:t> </a:t>
            </a:r>
            <a:br>
              <a:rPr lang="en-US" altLang="en-US" sz="3200" dirty="0" smtClean="0">
                <a:solidFill>
                  <a:schemeClr val="tx2">
                    <a:lumMod val="60000"/>
                    <a:lumOff val="40000"/>
                  </a:schemeClr>
                </a:solidFill>
              </a:rPr>
            </a:br>
            <a:r>
              <a:rPr lang="sr-Latn-RS" altLang="en-US" sz="3200" dirty="0" smtClean="0">
                <a:solidFill>
                  <a:schemeClr val="tx2">
                    <a:lumMod val="60000"/>
                    <a:lumOff val="40000"/>
                  </a:schemeClr>
                </a:solidFill>
              </a:rPr>
              <a:t>                                          </a:t>
            </a:r>
            <a:endParaRPr lang="en-US" sz="1800" dirty="0">
              <a:solidFill>
                <a:schemeClr val="tx2">
                  <a:lumMod val="60000"/>
                  <a:lumOff val="40000"/>
                </a:schemeClr>
              </a:solidFill>
            </a:endParaRPr>
          </a:p>
        </p:txBody>
      </p:sp>
      <p:sp>
        <p:nvSpPr>
          <p:cNvPr id="6" name="Subtitle 12">
            <a:extLst>
              <a:ext uri="{FF2B5EF4-FFF2-40B4-BE49-F238E27FC236}">
                <a16:creationId xmlns:a16="http://schemas.microsoft.com/office/drawing/2014/main" id="{C8E4ECE0-C08F-496C-B749-91113062D6B1}"/>
              </a:ext>
            </a:extLst>
          </p:cNvPr>
          <p:cNvSpPr txBox="1">
            <a:spLocks/>
          </p:cNvSpPr>
          <p:nvPr/>
        </p:nvSpPr>
        <p:spPr>
          <a:xfrm>
            <a:off x="710201" y="1741781"/>
            <a:ext cx="3705944" cy="762000"/>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r>
              <a:rPr lang="en-US" dirty="0" smtClean="0">
                <a:solidFill>
                  <a:srgbClr val="00B0F0"/>
                </a:solidFill>
                <a:effectLst>
                  <a:outerShdw blurRad="38100" dist="38100" dir="2700000" algn="tl">
                    <a:srgbClr val="000000">
                      <a:alpha val="43137"/>
                    </a:srgbClr>
                  </a:outerShdw>
                </a:effectLst>
              </a:rPr>
              <a:t>Gaps and Needs </a:t>
            </a:r>
            <a:endParaRPr lang="en-US" dirty="0">
              <a:solidFill>
                <a:srgbClr val="00B0F0"/>
              </a:solidFill>
              <a:effectLst>
                <a:outerShdw blurRad="38100" dist="38100" dir="2700000" algn="tl">
                  <a:srgbClr val="000000">
                    <a:alpha val="43137"/>
                  </a:srgbClr>
                </a:outerShdw>
              </a:effectLst>
            </a:endParaRPr>
          </a:p>
        </p:txBody>
      </p:sp>
      <p:sp>
        <p:nvSpPr>
          <p:cNvPr id="7" name="Text Placeholder 13">
            <a:extLst>
              <a:ext uri="{FF2B5EF4-FFF2-40B4-BE49-F238E27FC236}">
                <a16:creationId xmlns:a16="http://schemas.microsoft.com/office/drawing/2014/main" id="{21CF0134-C2F3-4B91-B088-C3FF0519D1A9}"/>
              </a:ext>
            </a:extLst>
          </p:cNvPr>
          <p:cNvSpPr txBox="1">
            <a:spLocks/>
          </p:cNvSpPr>
          <p:nvPr/>
        </p:nvSpPr>
        <p:spPr>
          <a:xfrm>
            <a:off x="710201" y="4704136"/>
            <a:ext cx="8130531" cy="1134619"/>
          </a:xfrm>
          <a:prstGeom prst="rect">
            <a:avLst/>
          </a:prstGeom>
        </p:spPr>
        <p:txBody>
          <a:bodyPr vert="horz" lIns="91440" tIns="45720" rIns="91440" bIns="45720" rtlCol="0" anchor="ctr"/>
          <a:lstStyle>
            <a:defPPr>
              <a:defRPr lang="en-US"/>
            </a:defPPr>
            <a:lvl1pPr marL="0" algn="l" defTabSz="457200" rtl="0" eaLnBrk="1" latinLnBrk="0" hangingPunct="1">
              <a:defRPr sz="1200" kern="1200">
                <a:solidFill>
                  <a:schemeClr val="tx1">
                    <a:tint val="75000"/>
                  </a:schemeClr>
                </a:solidFill>
                <a:latin typeface="Roboto Regular"/>
                <a:ea typeface="+mn-ea"/>
                <a:cs typeface="Roboto Regular"/>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r>
              <a:rPr lang="en-US" altLang="en-US" sz="3200" dirty="0" smtClean="0">
                <a:solidFill>
                  <a:schemeClr val="tx2">
                    <a:lumMod val="75000"/>
                  </a:schemeClr>
                </a:solidFill>
                <a:effectLst>
                  <a:outerShdw blurRad="38100" dist="38100" dir="2700000" algn="tl">
                    <a:srgbClr val="000000">
                      <a:alpha val="43137"/>
                    </a:srgbClr>
                  </a:outerShdw>
                </a:effectLst>
              </a:rPr>
              <a:t>Presentation to broad range of stakeholders </a:t>
            </a:r>
          </a:p>
          <a:p>
            <a:endParaRPr lang="en-US" dirty="0"/>
          </a:p>
        </p:txBody>
      </p:sp>
      <p:sp>
        <p:nvSpPr>
          <p:cNvPr id="10" name="Text Placeholder 16">
            <a:extLst>
              <a:ext uri="{FF2B5EF4-FFF2-40B4-BE49-F238E27FC236}">
                <a16:creationId xmlns:a16="http://schemas.microsoft.com/office/drawing/2014/main" id="{57E4AFF1-38F2-40F4-8E96-A40CC5AB45AA}"/>
              </a:ext>
            </a:extLst>
          </p:cNvPr>
          <p:cNvSpPr txBox="1">
            <a:spLocks/>
          </p:cNvSpPr>
          <p:nvPr/>
        </p:nvSpPr>
        <p:spPr>
          <a:xfrm>
            <a:off x="982737" y="2421238"/>
            <a:ext cx="7857995" cy="1870632"/>
          </a:xfrm>
          <a:prstGeom prst="rect">
            <a:avLst/>
          </a:prstGeom>
        </p:spPr>
        <p:txBody>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r>
              <a:rPr lang="en-US" sz="2800" dirty="0" smtClean="0">
                <a:solidFill>
                  <a:schemeClr val="tx2">
                    <a:lumMod val="75000"/>
                  </a:schemeClr>
                </a:solidFill>
              </a:rPr>
              <a:t>Capacity Gaps and Needs identified </a:t>
            </a:r>
            <a:r>
              <a:rPr lang="sr-Cyrl-CS" sz="2800" dirty="0" smtClean="0">
                <a:solidFill>
                  <a:schemeClr val="tx2">
                    <a:lumMod val="75000"/>
                  </a:schemeClr>
                </a:solidFill>
              </a:rPr>
              <a:t>- </a:t>
            </a:r>
            <a:r>
              <a:rPr lang="en-US" sz="2800" dirty="0" smtClean="0">
                <a:solidFill>
                  <a:schemeClr val="tx2">
                    <a:lumMod val="75000"/>
                  </a:schemeClr>
                </a:solidFill>
              </a:rPr>
              <a:t>GCF team</a:t>
            </a:r>
          </a:p>
          <a:p>
            <a:r>
              <a:rPr lang="en-US" sz="2800" dirty="0" smtClean="0">
                <a:solidFill>
                  <a:schemeClr val="tx2">
                    <a:lumMod val="75000"/>
                  </a:schemeClr>
                </a:solidFill>
              </a:rPr>
              <a:t>GCF Promotional material prepared </a:t>
            </a:r>
          </a:p>
          <a:p>
            <a:r>
              <a:rPr lang="en-US" sz="2800" dirty="0" smtClean="0">
                <a:solidFill>
                  <a:schemeClr val="tx2">
                    <a:lumMod val="75000"/>
                  </a:schemeClr>
                </a:solidFill>
              </a:rPr>
              <a:t>GCF related priorities in environment, waste, industry and energy identified</a:t>
            </a:r>
          </a:p>
          <a:p>
            <a:endParaRPr lang="en-US" dirty="0"/>
          </a:p>
        </p:txBody>
      </p:sp>
      <p:sp>
        <p:nvSpPr>
          <p:cNvPr id="2" name="Rectangle 1"/>
          <p:cNvSpPr/>
          <p:nvPr/>
        </p:nvSpPr>
        <p:spPr>
          <a:xfrm>
            <a:off x="264046" y="476824"/>
            <a:ext cx="4152099" cy="646331"/>
          </a:xfrm>
          <a:prstGeom prst="rect">
            <a:avLst/>
          </a:prstGeom>
        </p:spPr>
        <p:txBody>
          <a:bodyPr wrap="none">
            <a:spAutoFit/>
          </a:bodyPr>
          <a:lstStyle/>
          <a:p>
            <a:r>
              <a:rPr lang="en-US" altLang="en-US" sz="3600" b="1" dirty="0">
                <a:solidFill>
                  <a:srgbClr val="00B0F0"/>
                </a:solidFill>
              </a:rPr>
              <a:t>MID TERM activities</a:t>
            </a:r>
            <a:r>
              <a:rPr lang="sr-Latn-RS" altLang="en-US" sz="3600" b="1" dirty="0">
                <a:solidFill>
                  <a:srgbClr val="00B0F0"/>
                </a:solidFill>
              </a:rPr>
              <a:t> </a:t>
            </a:r>
            <a:endParaRPr lang="sr-Latn-RS" sz="3600" b="1" dirty="0">
              <a:solidFill>
                <a:srgbClr val="00B0F0"/>
              </a:solidFill>
            </a:endParaRPr>
          </a:p>
        </p:txBody>
      </p:sp>
    </p:spTree>
    <p:extLst>
      <p:ext uri="{BB962C8B-B14F-4D97-AF65-F5344CB8AC3E}">
        <p14:creationId xmlns:p14="http://schemas.microsoft.com/office/powerpoint/2010/main" val="366474995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0" y="1125538"/>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0" y="5994400"/>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pic>
        <p:nvPicPr>
          <p:cNvPr id="11" name="Content Placeholder 4" descr="UNEnvironment_Logo_English_Short_colour.png"/>
          <p:cNvPicPr>
            <a:picLocks noChangeAspect="1"/>
          </p:cNvPicPr>
          <p:nvPr/>
        </p:nvPicPr>
        <p:blipFill>
          <a:blip r:embed="rId3">
            <a:extLst>
              <a:ext uri="{28A0092B-C50C-407E-A947-70E740481C1C}">
                <a14:useLocalDpi xmlns:a14="http://schemas.microsoft.com/office/drawing/2010/main" val="0"/>
              </a:ext>
            </a:extLst>
          </a:blip>
          <a:stretch>
            <a:fillRect/>
          </a:stretch>
        </p:blipFill>
        <p:spPr bwMode="auto">
          <a:xfrm>
            <a:off x="7467600" y="5802313"/>
            <a:ext cx="1785938" cy="1158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 xmlns:ma14="http://schemas.microsoft.com/office/mac/drawingml/2011/main" val="1"/>
            </a:ext>
          </a:extLst>
        </p:spPr>
      </p:pic>
      <p:sp>
        <p:nvSpPr>
          <p:cNvPr id="5" name="Title 11">
            <a:extLst>
              <a:ext uri="{FF2B5EF4-FFF2-40B4-BE49-F238E27FC236}">
                <a16:creationId xmlns:a16="http://schemas.microsoft.com/office/drawing/2014/main" id="{A7F70A62-063C-4391-B034-A3CA4EFFD48F}"/>
              </a:ext>
            </a:extLst>
          </p:cNvPr>
          <p:cNvSpPr txBox="1">
            <a:spLocks/>
          </p:cNvSpPr>
          <p:nvPr/>
        </p:nvSpPr>
        <p:spPr>
          <a:xfrm>
            <a:off x="305272" y="1115217"/>
            <a:ext cx="8675890" cy="863895"/>
          </a:xfrm>
          <a:prstGeom prst="rect">
            <a:avLst/>
          </a:prstGeom>
        </p:spPr>
        <p:txBody>
          <a:bodyPr vert="horz" lIns="91440" tIns="45720" rIns="91440" bIns="45720" rtlCol="0" anchor="ctr">
            <a:normAutofit fontScale="77500" lnSpcReduction="20000"/>
          </a:bodyPr>
          <a:lstStyle>
            <a:lvl1pPr algn="l" defTabSz="457200" rtl="0" eaLnBrk="1" latinLnBrk="0" hangingPunct="1">
              <a:spcBef>
                <a:spcPct val="0"/>
              </a:spcBef>
              <a:buNone/>
              <a:defRPr sz="4400" kern="1200">
                <a:solidFill>
                  <a:schemeClr val="tx1"/>
                </a:solidFill>
                <a:latin typeface="Roboto Regular"/>
                <a:ea typeface="+mj-ea"/>
                <a:cs typeface="Roboto Regular"/>
              </a:defRPr>
            </a:lvl1pPr>
          </a:lstStyle>
          <a:p>
            <a:r>
              <a:rPr lang="en-US" sz="3100" dirty="0" smtClean="0">
                <a:solidFill>
                  <a:srgbClr val="00B0F0"/>
                </a:solidFill>
              </a:rPr>
              <a:t>(December </a:t>
            </a:r>
            <a:r>
              <a:rPr lang="en-US" sz="3100" dirty="0">
                <a:solidFill>
                  <a:srgbClr val="00B0F0"/>
                </a:solidFill>
              </a:rPr>
              <a:t>2018 – April 2019)</a:t>
            </a:r>
          </a:p>
          <a:p>
            <a:r>
              <a:rPr lang="en-US" sz="2800" dirty="0" smtClean="0">
                <a:solidFill>
                  <a:schemeClr val="tx2">
                    <a:lumMod val="60000"/>
                    <a:lumOff val="40000"/>
                  </a:schemeClr>
                </a:solidFill>
              </a:rPr>
              <a:t> </a:t>
            </a:r>
            <a:r>
              <a:rPr lang="en-US" dirty="0" smtClean="0">
                <a:solidFill>
                  <a:schemeClr val="tx2">
                    <a:lumMod val="60000"/>
                    <a:lumOff val="40000"/>
                  </a:schemeClr>
                </a:solidFill>
              </a:rPr>
              <a:t/>
            </a:r>
            <a:br>
              <a:rPr lang="en-US" dirty="0" smtClean="0">
                <a:solidFill>
                  <a:schemeClr val="tx2">
                    <a:lumMod val="60000"/>
                    <a:lumOff val="40000"/>
                  </a:schemeClr>
                </a:solidFill>
              </a:rPr>
            </a:br>
            <a:endParaRPr lang="en-US" sz="2000" dirty="0">
              <a:solidFill>
                <a:schemeClr val="tx2">
                  <a:lumMod val="60000"/>
                  <a:lumOff val="40000"/>
                </a:schemeClr>
              </a:solidFill>
            </a:endParaRPr>
          </a:p>
        </p:txBody>
      </p:sp>
      <p:sp>
        <p:nvSpPr>
          <p:cNvPr id="6" name="Subtitle 12">
            <a:extLst>
              <a:ext uri="{FF2B5EF4-FFF2-40B4-BE49-F238E27FC236}">
                <a16:creationId xmlns:a16="http://schemas.microsoft.com/office/drawing/2014/main" id="{8C5AAF14-31D3-4D50-8A88-D5C8B7D6D4C6}"/>
              </a:ext>
            </a:extLst>
          </p:cNvPr>
          <p:cNvSpPr txBox="1">
            <a:spLocks/>
          </p:cNvSpPr>
          <p:nvPr/>
        </p:nvSpPr>
        <p:spPr>
          <a:xfrm>
            <a:off x="689072" y="1808849"/>
            <a:ext cx="3489920" cy="762000"/>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dirty="0" smtClean="0">
                <a:solidFill>
                  <a:schemeClr val="tx2">
                    <a:lumMod val="75000"/>
                  </a:schemeClr>
                </a:solidFill>
                <a:effectLst>
                  <a:outerShdw blurRad="38100" dist="38100" dir="2700000" algn="tl">
                    <a:srgbClr val="000000">
                      <a:alpha val="43137"/>
                    </a:srgbClr>
                  </a:outerShdw>
                </a:effectLst>
              </a:rPr>
              <a:t>Procedures</a:t>
            </a:r>
            <a:r>
              <a:rPr lang="en-US" dirty="0" smtClean="0">
                <a:solidFill>
                  <a:schemeClr val="accent1">
                    <a:lumMod val="75000"/>
                  </a:schemeClr>
                </a:solidFill>
                <a:effectLst>
                  <a:outerShdw blurRad="38100" dist="38100" dir="2700000" algn="tl">
                    <a:srgbClr val="000000">
                      <a:alpha val="43137"/>
                    </a:srgbClr>
                  </a:outerShdw>
                </a:effectLst>
              </a:rPr>
              <a:t> </a:t>
            </a:r>
            <a:endParaRPr lang="en-US" dirty="0">
              <a:solidFill>
                <a:schemeClr val="accent1">
                  <a:lumMod val="75000"/>
                </a:schemeClr>
              </a:solidFill>
              <a:effectLst>
                <a:outerShdw blurRad="38100" dist="38100" dir="2700000" algn="tl">
                  <a:srgbClr val="000000">
                    <a:alpha val="43137"/>
                  </a:srgbClr>
                </a:outerShdw>
              </a:effectLst>
            </a:endParaRPr>
          </a:p>
        </p:txBody>
      </p:sp>
      <p:sp>
        <p:nvSpPr>
          <p:cNvPr id="7" name="Text Placeholder 13">
            <a:extLst>
              <a:ext uri="{FF2B5EF4-FFF2-40B4-BE49-F238E27FC236}">
                <a16:creationId xmlns:a16="http://schemas.microsoft.com/office/drawing/2014/main" id="{60287652-48E7-4ADB-A81F-B9EFD2CAAA41}"/>
              </a:ext>
            </a:extLst>
          </p:cNvPr>
          <p:cNvSpPr txBox="1">
            <a:spLocks/>
          </p:cNvSpPr>
          <p:nvPr/>
        </p:nvSpPr>
        <p:spPr>
          <a:xfrm>
            <a:off x="689072" y="5091846"/>
            <a:ext cx="7946203" cy="762000"/>
          </a:xfrm>
          <a:prstGeom prst="rect">
            <a:avLst/>
          </a:prstGeom>
        </p:spPr>
        <p:txBody>
          <a:bodyPr vert="horz" lIns="91440" tIns="45720" rIns="91440" bIns="45720" rtlCol="0" anchor="ctr"/>
          <a:lstStyle>
            <a:defPPr>
              <a:defRPr lang="en-US"/>
            </a:defPPr>
            <a:lvl1pPr marL="0" algn="l" defTabSz="457200" rtl="0" eaLnBrk="1" latinLnBrk="0" hangingPunct="1">
              <a:defRPr sz="1200" kern="1200">
                <a:solidFill>
                  <a:schemeClr val="tx1">
                    <a:tint val="75000"/>
                  </a:schemeClr>
                </a:solidFill>
                <a:latin typeface="Roboto Regular"/>
                <a:ea typeface="+mn-ea"/>
                <a:cs typeface="Roboto Regular"/>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r>
              <a:rPr lang="en-US" altLang="en-US" sz="2800" dirty="0" smtClean="0">
                <a:solidFill>
                  <a:schemeClr val="tx2">
                    <a:lumMod val="75000"/>
                  </a:schemeClr>
                </a:solidFill>
              </a:rPr>
              <a:t>Presentation to broad range of stakeholders</a:t>
            </a:r>
            <a:r>
              <a:rPr lang="en-US" altLang="en-US" dirty="0" smtClean="0">
                <a:solidFill>
                  <a:schemeClr val="tx2">
                    <a:lumMod val="75000"/>
                  </a:schemeClr>
                </a:solidFill>
              </a:rPr>
              <a:t> </a:t>
            </a:r>
            <a:endParaRPr lang="en-US" altLang="en-US" dirty="0">
              <a:solidFill>
                <a:schemeClr val="tx2">
                  <a:lumMod val="75000"/>
                </a:schemeClr>
              </a:solidFill>
            </a:endParaRPr>
          </a:p>
        </p:txBody>
      </p:sp>
      <p:sp>
        <p:nvSpPr>
          <p:cNvPr id="10" name="Text Placeholder 16">
            <a:extLst>
              <a:ext uri="{FF2B5EF4-FFF2-40B4-BE49-F238E27FC236}">
                <a16:creationId xmlns:a16="http://schemas.microsoft.com/office/drawing/2014/main" id="{4BC97462-0EC0-4805-9F0B-C7332F408423}"/>
              </a:ext>
            </a:extLst>
          </p:cNvPr>
          <p:cNvSpPr txBox="1">
            <a:spLocks/>
          </p:cNvSpPr>
          <p:nvPr/>
        </p:nvSpPr>
        <p:spPr>
          <a:xfrm>
            <a:off x="819489" y="2507684"/>
            <a:ext cx="8286934" cy="2630662"/>
          </a:xfrm>
          <a:prstGeom prst="rect">
            <a:avLst/>
          </a:prstGeom>
        </p:spPr>
        <p:txBody>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a:spcBef>
                <a:spcPts val="0"/>
              </a:spcBef>
              <a:spcAft>
                <a:spcPts val="600"/>
              </a:spcAft>
            </a:pPr>
            <a:r>
              <a:rPr lang="en-US" sz="2800" dirty="0" smtClean="0">
                <a:solidFill>
                  <a:schemeClr val="tx2">
                    <a:lumMod val="75000"/>
                  </a:schemeClr>
                </a:solidFill>
              </a:rPr>
              <a:t>Procedures for selection and no-objection </a:t>
            </a:r>
          </a:p>
          <a:p>
            <a:pPr>
              <a:spcBef>
                <a:spcPts val="0"/>
              </a:spcBef>
              <a:spcAft>
                <a:spcPts val="600"/>
              </a:spcAft>
            </a:pPr>
            <a:r>
              <a:rPr lang="en-US" sz="2800" dirty="0" smtClean="0">
                <a:solidFill>
                  <a:schemeClr val="tx2">
                    <a:lumMod val="75000"/>
                  </a:schemeClr>
                </a:solidFill>
              </a:rPr>
              <a:t>Consultation process with the GCF institutions </a:t>
            </a:r>
          </a:p>
          <a:p>
            <a:pPr>
              <a:spcBef>
                <a:spcPts val="0"/>
              </a:spcBef>
              <a:spcAft>
                <a:spcPts val="600"/>
              </a:spcAft>
            </a:pPr>
            <a:r>
              <a:rPr lang="en-US" sz="2800" dirty="0" smtClean="0">
                <a:solidFill>
                  <a:schemeClr val="tx2">
                    <a:lumMod val="75000"/>
                  </a:schemeClr>
                </a:solidFill>
              </a:rPr>
              <a:t>Draft Country </a:t>
            </a:r>
            <a:r>
              <a:rPr lang="en-US" sz="2800" dirty="0" err="1" smtClean="0">
                <a:solidFill>
                  <a:schemeClr val="tx2">
                    <a:lumMod val="75000"/>
                  </a:schemeClr>
                </a:solidFill>
              </a:rPr>
              <a:t>programme</a:t>
            </a:r>
            <a:r>
              <a:rPr lang="en-US" sz="2800" dirty="0" smtClean="0">
                <a:solidFill>
                  <a:schemeClr val="tx2">
                    <a:lumMod val="75000"/>
                  </a:schemeClr>
                </a:solidFill>
              </a:rPr>
              <a:t> prepared </a:t>
            </a:r>
          </a:p>
          <a:p>
            <a:pPr>
              <a:spcBef>
                <a:spcPts val="0"/>
              </a:spcBef>
              <a:spcAft>
                <a:spcPts val="600"/>
              </a:spcAft>
            </a:pPr>
            <a:r>
              <a:rPr lang="en-US" sz="2800" dirty="0" smtClean="0">
                <a:solidFill>
                  <a:schemeClr val="tx2">
                    <a:lumMod val="75000"/>
                  </a:schemeClr>
                </a:solidFill>
              </a:rPr>
              <a:t>Potential public and private companies/institutions to be accredited identified </a:t>
            </a:r>
            <a:endParaRPr lang="en-US" sz="2800" dirty="0">
              <a:solidFill>
                <a:schemeClr val="tx2">
                  <a:lumMod val="75000"/>
                </a:schemeClr>
              </a:solidFill>
            </a:endParaRPr>
          </a:p>
        </p:txBody>
      </p:sp>
      <p:sp>
        <p:nvSpPr>
          <p:cNvPr id="2" name="Rectangle 1"/>
          <p:cNvSpPr/>
          <p:nvPr/>
        </p:nvSpPr>
        <p:spPr>
          <a:xfrm>
            <a:off x="310569" y="495620"/>
            <a:ext cx="4432495" cy="646331"/>
          </a:xfrm>
          <a:prstGeom prst="rect">
            <a:avLst/>
          </a:prstGeom>
        </p:spPr>
        <p:txBody>
          <a:bodyPr wrap="none">
            <a:spAutoFit/>
          </a:bodyPr>
          <a:lstStyle/>
          <a:p>
            <a:r>
              <a:rPr lang="en-US" sz="3600" b="1" dirty="0">
                <a:solidFill>
                  <a:srgbClr val="00B0F0"/>
                </a:solidFill>
              </a:rPr>
              <a:t>LONG TERM activities</a:t>
            </a:r>
            <a:r>
              <a:rPr lang="sr-Latn-RS" sz="3600" b="1" dirty="0">
                <a:solidFill>
                  <a:srgbClr val="00B0F0"/>
                </a:solidFill>
              </a:rPr>
              <a:t> </a:t>
            </a:r>
          </a:p>
        </p:txBody>
      </p:sp>
    </p:spTree>
    <p:extLst>
      <p:ext uri="{BB962C8B-B14F-4D97-AF65-F5344CB8AC3E}">
        <p14:creationId xmlns:p14="http://schemas.microsoft.com/office/powerpoint/2010/main" val="77090225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0" y="1125538"/>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0" y="5994400"/>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pic>
        <p:nvPicPr>
          <p:cNvPr id="11" name="Content Placeholder 4" descr="UNEnvironment_Logo_English_Short_colour.png"/>
          <p:cNvPicPr>
            <a:picLocks noChangeAspect="1"/>
          </p:cNvPicPr>
          <p:nvPr/>
        </p:nvPicPr>
        <p:blipFill>
          <a:blip r:embed="rId3">
            <a:extLst>
              <a:ext uri="{28A0092B-C50C-407E-A947-70E740481C1C}">
                <a14:useLocalDpi xmlns:a14="http://schemas.microsoft.com/office/drawing/2010/main" val="0"/>
              </a:ext>
            </a:extLst>
          </a:blip>
          <a:stretch>
            <a:fillRect/>
          </a:stretch>
        </p:blipFill>
        <p:spPr bwMode="auto">
          <a:xfrm>
            <a:off x="7467600" y="5802313"/>
            <a:ext cx="1785938" cy="1158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 xmlns:ma14="http://schemas.microsoft.com/office/mac/drawingml/2011/main" val="1"/>
            </a:ext>
          </a:extLst>
        </p:spPr>
      </p:pic>
      <p:sp>
        <p:nvSpPr>
          <p:cNvPr id="5" name="Title 7">
            <a:extLst>
              <a:ext uri="{FF2B5EF4-FFF2-40B4-BE49-F238E27FC236}">
                <a16:creationId xmlns:a16="http://schemas.microsoft.com/office/drawing/2014/main" id="{F38E647A-4131-4608-A782-A2022840A7C0}"/>
              </a:ext>
            </a:extLst>
          </p:cNvPr>
          <p:cNvSpPr txBox="1">
            <a:spLocks/>
          </p:cNvSpPr>
          <p:nvPr/>
        </p:nvSpPr>
        <p:spPr>
          <a:xfrm>
            <a:off x="441958" y="968994"/>
            <a:ext cx="8001968" cy="652567"/>
          </a:xfrm>
          <a:prstGeom prst="rect">
            <a:avLst/>
          </a:prstGeom>
        </p:spPr>
        <p:txBody>
          <a:bodyPr vert="horz" lIns="91440" tIns="45720" rIns="91440" bIns="45720" rtlCol="0" anchor="ctr">
            <a:noAutofit/>
          </a:bodyPr>
          <a:lstStyle>
            <a:lvl1pPr algn="l" defTabSz="457200" rtl="0" eaLnBrk="1" latinLnBrk="0" hangingPunct="1">
              <a:spcBef>
                <a:spcPct val="0"/>
              </a:spcBef>
              <a:buNone/>
              <a:defRPr sz="4400" kern="1200">
                <a:solidFill>
                  <a:schemeClr val="tx1"/>
                </a:solidFill>
                <a:latin typeface="Roboto Regular"/>
                <a:ea typeface="+mj-ea"/>
                <a:cs typeface="Roboto Regular"/>
              </a:defRPr>
            </a:lvl1pPr>
          </a:lstStyle>
          <a:p>
            <a:r>
              <a:rPr lang="en-US" altLang="en-US" sz="3600" b="1" dirty="0" smtClean="0">
                <a:solidFill>
                  <a:srgbClr val="00B0F0"/>
                </a:solidFill>
              </a:rPr>
              <a:t>FINAL PHASE</a:t>
            </a:r>
            <a:r>
              <a:rPr lang="sr-Latn-RS" altLang="en-US" sz="3600" b="1" dirty="0" smtClean="0">
                <a:solidFill>
                  <a:srgbClr val="00B0F0"/>
                </a:solidFill>
              </a:rPr>
              <a:t>                 </a:t>
            </a:r>
          </a:p>
          <a:p>
            <a:r>
              <a:rPr lang="en-US" altLang="en-US" sz="2400" dirty="0" smtClean="0">
                <a:solidFill>
                  <a:srgbClr val="00B0F0"/>
                </a:solidFill>
              </a:rPr>
              <a:t>(</a:t>
            </a:r>
            <a:r>
              <a:rPr lang="en-US" altLang="en-US" sz="2400" dirty="0">
                <a:solidFill>
                  <a:srgbClr val="00B0F0"/>
                </a:solidFill>
              </a:rPr>
              <a:t>May – Jun 2019)</a:t>
            </a:r>
            <a:r>
              <a:rPr lang="en-US" altLang="en-US" sz="2400" dirty="0" smtClean="0">
                <a:solidFill>
                  <a:srgbClr val="00B0F0"/>
                </a:solidFill>
              </a:rPr>
              <a:t> </a:t>
            </a:r>
            <a:r>
              <a:rPr lang="en-US" altLang="en-US" sz="2400" dirty="0" smtClean="0">
                <a:solidFill>
                  <a:schemeClr val="tx2">
                    <a:lumMod val="60000"/>
                    <a:lumOff val="40000"/>
                  </a:schemeClr>
                </a:solidFill>
              </a:rPr>
              <a:t/>
            </a:r>
            <a:br>
              <a:rPr lang="en-US" altLang="en-US" sz="2400" dirty="0" smtClean="0">
                <a:solidFill>
                  <a:schemeClr val="tx2">
                    <a:lumMod val="60000"/>
                    <a:lumOff val="40000"/>
                  </a:schemeClr>
                </a:solidFill>
              </a:rPr>
            </a:br>
            <a:endParaRPr lang="en-US" sz="2400" dirty="0">
              <a:solidFill>
                <a:schemeClr val="tx2">
                  <a:lumMod val="60000"/>
                  <a:lumOff val="40000"/>
                </a:schemeClr>
              </a:solidFill>
            </a:endParaRPr>
          </a:p>
        </p:txBody>
      </p:sp>
      <p:sp>
        <p:nvSpPr>
          <p:cNvPr id="6" name="Subtitle 8">
            <a:extLst>
              <a:ext uri="{FF2B5EF4-FFF2-40B4-BE49-F238E27FC236}">
                <a16:creationId xmlns:a16="http://schemas.microsoft.com/office/drawing/2014/main" id="{C2EABC81-80D7-4F15-949C-FB48490EE7CE}"/>
              </a:ext>
            </a:extLst>
          </p:cNvPr>
          <p:cNvSpPr txBox="1">
            <a:spLocks/>
          </p:cNvSpPr>
          <p:nvPr/>
        </p:nvSpPr>
        <p:spPr>
          <a:xfrm>
            <a:off x="879217" y="1881766"/>
            <a:ext cx="7564709" cy="762000"/>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altLang="en-US" dirty="0" smtClean="0">
                <a:solidFill>
                  <a:schemeClr val="tx2">
                    <a:lumMod val="75000"/>
                  </a:schemeClr>
                </a:solidFill>
                <a:effectLst>
                  <a:outerShdw blurRad="38100" dist="38100" dir="2700000" algn="tl">
                    <a:srgbClr val="000000">
                      <a:alpha val="43137"/>
                    </a:srgbClr>
                  </a:outerShdw>
                </a:effectLst>
              </a:rPr>
              <a:t>Country </a:t>
            </a:r>
            <a:r>
              <a:rPr lang="en-US" altLang="en-US" dirty="0" err="1" smtClean="0">
                <a:solidFill>
                  <a:schemeClr val="tx2">
                    <a:lumMod val="75000"/>
                  </a:schemeClr>
                </a:solidFill>
                <a:effectLst>
                  <a:outerShdw blurRad="38100" dist="38100" dir="2700000" algn="tl">
                    <a:srgbClr val="000000">
                      <a:alpha val="43137"/>
                    </a:srgbClr>
                  </a:outerShdw>
                </a:effectLst>
              </a:rPr>
              <a:t>programme</a:t>
            </a:r>
            <a:r>
              <a:rPr lang="en-US" altLang="en-US" dirty="0" smtClean="0">
                <a:solidFill>
                  <a:schemeClr val="tx2">
                    <a:lumMod val="75000"/>
                  </a:schemeClr>
                </a:solidFill>
                <a:effectLst>
                  <a:outerShdw blurRad="38100" dist="38100" dir="2700000" algn="tl">
                    <a:srgbClr val="000000">
                      <a:alpha val="43137"/>
                    </a:srgbClr>
                  </a:outerShdw>
                </a:effectLst>
              </a:rPr>
              <a:t> </a:t>
            </a:r>
            <a:endParaRPr lang="en-US" altLang="en-US" dirty="0">
              <a:solidFill>
                <a:schemeClr val="tx2">
                  <a:lumMod val="75000"/>
                </a:schemeClr>
              </a:solidFill>
              <a:effectLst>
                <a:outerShdw blurRad="38100" dist="38100" dir="2700000" algn="tl">
                  <a:srgbClr val="000000">
                    <a:alpha val="43137"/>
                  </a:srgbClr>
                </a:outerShdw>
              </a:effectLst>
            </a:endParaRPr>
          </a:p>
        </p:txBody>
      </p:sp>
      <p:sp>
        <p:nvSpPr>
          <p:cNvPr id="7" name="Text Placeholder 9">
            <a:extLst>
              <a:ext uri="{FF2B5EF4-FFF2-40B4-BE49-F238E27FC236}">
                <a16:creationId xmlns:a16="http://schemas.microsoft.com/office/drawing/2014/main" id="{8C40B17A-8238-406F-AF64-F8DE845FCC61}"/>
              </a:ext>
            </a:extLst>
          </p:cNvPr>
          <p:cNvSpPr txBox="1">
            <a:spLocks/>
          </p:cNvSpPr>
          <p:nvPr/>
        </p:nvSpPr>
        <p:spPr>
          <a:xfrm>
            <a:off x="962575" y="4972195"/>
            <a:ext cx="7397994" cy="762000"/>
          </a:xfrm>
          <a:prstGeom prst="rect">
            <a:avLst/>
          </a:prstGeom>
        </p:spPr>
        <p:txBody>
          <a:bodyPr vert="horz" lIns="91440" tIns="45720" rIns="91440" bIns="45720" rtlCol="0" anchor="ctr"/>
          <a:lstStyle>
            <a:defPPr>
              <a:defRPr lang="en-US"/>
            </a:defPPr>
            <a:lvl1pPr marL="0" algn="l" defTabSz="457200" rtl="0" eaLnBrk="1" latinLnBrk="0" hangingPunct="1">
              <a:defRPr sz="1200" kern="1200">
                <a:solidFill>
                  <a:schemeClr val="tx1">
                    <a:tint val="75000"/>
                  </a:schemeClr>
                </a:solidFill>
                <a:latin typeface="Roboto Regular"/>
                <a:ea typeface="+mn-ea"/>
                <a:cs typeface="Roboto Regular"/>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r>
              <a:rPr lang="en-US" altLang="en-US" sz="2800" dirty="0" smtClean="0">
                <a:solidFill>
                  <a:schemeClr val="tx2">
                    <a:lumMod val="75000"/>
                  </a:schemeClr>
                </a:solidFill>
              </a:rPr>
              <a:t>Presentation to broad range of stakeholders </a:t>
            </a:r>
            <a:endParaRPr lang="en-US" altLang="en-US" sz="2800" dirty="0">
              <a:solidFill>
                <a:schemeClr val="tx2">
                  <a:lumMod val="75000"/>
                </a:schemeClr>
              </a:solidFill>
            </a:endParaRPr>
          </a:p>
        </p:txBody>
      </p:sp>
      <p:sp>
        <p:nvSpPr>
          <p:cNvPr id="10" name="Text Placeholder 12">
            <a:extLst>
              <a:ext uri="{FF2B5EF4-FFF2-40B4-BE49-F238E27FC236}">
                <a16:creationId xmlns:a16="http://schemas.microsoft.com/office/drawing/2014/main" id="{A10F1A0E-0F34-4BBE-831B-6C5C782C9D11}"/>
              </a:ext>
            </a:extLst>
          </p:cNvPr>
          <p:cNvSpPr txBox="1">
            <a:spLocks/>
          </p:cNvSpPr>
          <p:nvPr/>
        </p:nvSpPr>
        <p:spPr>
          <a:xfrm>
            <a:off x="1010464" y="2683954"/>
            <a:ext cx="8186319" cy="2590800"/>
          </a:xfrm>
          <a:prstGeom prst="rect">
            <a:avLst/>
          </a:prstGeom>
        </p:spPr>
        <p:txBody>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a:spcBef>
                <a:spcPts val="0"/>
              </a:spcBef>
              <a:spcAft>
                <a:spcPts val="1200"/>
              </a:spcAft>
            </a:pPr>
            <a:r>
              <a:rPr lang="en-US" sz="2800" dirty="0" smtClean="0">
                <a:solidFill>
                  <a:schemeClr val="tx2">
                    <a:lumMod val="75000"/>
                  </a:schemeClr>
                </a:solidFill>
              </a:rPr>
              <a:t>Country </a:t>
            </a:r>
            <a:r>
              <a:rPr lang="en-US" sz="2800" dirty="0" err="1" smtClean="0">
                <a:solidFill>
                  <a:schemeClr val="tx2">
                    <a:lumMod val="75000"/>
                  </a:schemeClr>
                </a:solidFill>
              </a:rPr>
              <a:t>programme</a:t>
            </a:r>
            <a:r>
              <a:rPr lang="en-US" sz="2800" dirty="0" smtClean="0">
                <a:solidFill>
                  <a:schemeClr val="tx2">
                    <a:lumMod val="75000"/>
                  </a:schemeClr>
                </a:solidFill>
              </a:rPr>
              <a:t> including (type of) projects prepared </a:t>
            </a:r>
          </a:p>
          <a:p>
            <a:pPr>
              <a:spcBef>
                <a:spcPts val="0"/>
              </a:spcBef>
              <a:spcAft>
                <a:spcPts val="1200"/>
              </a:spcAft>
            </a:pPr>
            <a:r>
              <a:rPr lang="en-US" sz="2800" dirty="0" smtClean="0">
                <a:solidFill>
                  <a:schemeClr val="tx2">
                    <a:lumMod val="75000"/>
                  </a:schemeClr>
                </a:solidFill>
              </a:rPr>
              <a:t>Procedures and mechanisms for accreditation developed </a:t>
            </a:r>
            <a:endParaRPr lang="en-US" sz="2800" dirty="0">
              <a:solidFill>
                <a:schemeClr val="tx2">
                  <a:lumMod val="75000"/>
                </a:schemeClr>
              </a:solidFill>
            </a:endParaRPr>
          </a:p>
        </p:txBody>
      </p:sp>
    </p:spTree>
    <p:extLst>
      <p:ext uri="{BB962C8B-B14F-4D97-AF65-F5344CB8AC3E}">
        <p14:creationId xmlns:p14="http://schemas.microsoft.com/office/powerpoint/2010/main" val="194165231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0" y="1125538"/>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0" y="5994400"/>
            <a:ext cx="9144000" cy="0"/>
          </a:xfrm>
          <a:prstGeom prst="line">
            <a:avLst/>
          </a:prstGeom>
          <a:ln w="12700" cmpd="sng">
            <a:solidFill>
              <a:srgbClr val="C7EAFB"/>
            </a:solidFill>
            <a:round/>
          </a:ln>
          <a:effectLst/>
        </p:spPr>
        <p:style>
          <a:lnRef idx="2">
            <a:schemeClr val="accent1"/>
          </a:lnRef>
          <a:fillRef idx="0">
            <a:schemeClr val="accent1"/>
          </a:fillRef>
          <a:effectRef idx="1">
            <a:schemeClr val="accent1"/>
          </a:effectRef>
          <a:fontRef idx="minor">
            <a:schemeClr val="tx1"/>
          </a:fontRef>
        </p:style>
      </p:cxnSp>
      <p:pic>
        <p:nvPicPr>
          <p:cNvPr id="11" name="Content Placeholder 4" descr="UNEnvironment_Logo_English_Short_colour.png"/>
          <p:cNvPicPr>
            <a:picLocks noChangeAspect="1"/>
          </p:cNvPicPr>
          <p:nvPr/>
        </p:nvPicPr>
        <p:blipFill>
          <a:blip r:embed="rId3">
            <a:extLst>
              <a:ext uri="{28A0092B-C50C-407E-A947-70E740481C1C}">
                <a14:useLocalDpi xmlns:a14="http://schemas.microsoft.com/office/drawing/2010/main" val="0"/>
              </a:ext>
            </a:extLst>
          </a:blip>
          <a:stretch>
            <a:fillRect/>
          </a:stretch>
        </p:blipFill>
        <p:spPr bwMode="auto">
          <a:xfrm>
            <a:off x="7467600" y="5802313"/>
            <a:ext cx="1785938" cy="1158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 xmlns:ma14="http://schemas.microsoft.com/office/mac/drawingml/2011/main" val="1"/>
            </a:ext>
          </a:extLst>
        </p:spPr>
      </p:pic>
      <p:sp>
        <p:nvSpPr>
          <p:cNvPr id="5" name="Title 7">
            <a:extLst>
              <a:ext uri="{FF2B5EF4-FFF2-40B4-BE49-F238E27FC236}">
                <a16:creationId xmlns:a16="http://schemas.microsoft.com/office/drawing/2014/main" id="{4CA3FB8F-D9CB-4C3B-BF84-3047242E6CE1}"/>
              </a:ext>
            </a:extLst>
          </p:cNvPr>
          <p:cNvSpPr txBox="1">
            <a:spLocks/>
          </p:cNvSpPr>
          <p:nvPr/>
        </p:nvSpPr>
        <p:spPr>
          <a:xfrm>
            <a:off x="330097" y="385012"/>
            <a:ext cx="4770120" cy="1033567"/>
          </a:xfrm>
          <a:prstGeom prst="rect">
            <a:avLst/>
          </a:prstGeom>
        </p:spPr>
        <p:txBody>
          <a:bodyPr vert="horz" lIns="91440" tIns="45720" rIns="91440" bIns="45720" rtlCol="0" anchor="ctr">
            <a:normAutofit/>
          </a:bodyPr>
          <a:lstStyle>
            <a:lvl1pPr algn="l" defTabSz="457200" rtl="0" eaLnBrk="1" latinLnBrk="0" hangingPunct="1">
              <a:spcBef>
                <a:spcPct val="0"/>
              </a:spcBef>
              <a:buNone/>
              <a:defRPr sz="4400" kern="1200">
                <a:solidFill>
                  <a:schemeClr val="tx1"/>
                </a:solidFill>
                <a:latin typeface="Roboto Regular"/>
                <a:ea typeface="+mj-ea"/>
                <a:cs typeface="Roboto Regular"/>
              </a:defRPr>
            </a:lvl1pPr>
          </a:lstStyle>
          <a:p>
            <a:r>
              <a:rPr lang="en-US" sz="3200" dirty="0" smtClean="0">
                <a:solidFill>
                  <a:srgbClr val="00B0F0"/>
                </a:solidFill>
                <a:effectLst>
                  <a:outerShdw blurRad="38100" dist="38100" dir="2700000" algn="tl">
                    <a:srgbClr val="000000">
                      <a:alpha val="43137"/>
                    </a:srgbClr>
                  </a:outerShdw>
                </a:effectLst>
              </a:rPr>
              <a:t>MAIN OBJECTIVES  </a:t>
            </a:r>
            <a:endParaRPr lang="en-US" sz="3200" dirty="0">
              <a:solidFill>
                <a:srgbClr val="00B0F0"/>
              </a:solidFill>
              <a:effectLst>
                <a:outerShdw blurRad="38100" dist="38100" dir="2700000" algn="tl">
                  <a:srgbClr val="000000">
                    <a:alpha val="43137"/>
                  </a:srgbClr>
                </a:outerShdw>
              </a:effectLst>
            </a:endParaRPr>
          </a:p>
        </p:txBody>
      </p:sp>
      <p:sp>
        <p:nvSpPr>
          <p:cNvPr id="10" name="Text Placeholder 12">
            <a:extLst>
              <a:ext uri="{FF2B5EF4-FFF2-40B4-BE49-F238E27FC236}">
                <a16:creationId xmlns:a16="http://schemas.microsoft.com/office/drawing/2014/main" id="{8F1A7076-45DE-455A-B409-AE819214068A}"/>
              </a:ext>
            </a:extLst>
          </p:cNvPr>
          <p:cNvSpPr txBox="1">
            <a:spLocks/>
          </p:cNvSpPr>
          <p:nvPr/>
        </p:nvSpPr>
        <p:spPr>
          <a:xfrm>
            <a:off x="5292079" y="4005064"/>
            <a:ext cx="7402189" cy="1512168"/>
          </a:xfrm>
          <a:prstGeom prst="rect">
            <a:avLst/>
          </a:prstGeom>
        </p:spPr>
        <p:txBody>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a:buFont typeface="Wingdings" panose="05000000000000000000" pitchFamily="2" charset="2"/>
              <a:buChar char="ü"/>
            </a:pPr>
            <a:endParaRPr lang="en-US" sz="2800" dirty="0">
              <a:solidFill>
                <a:schemeClr val="accent3">
                  <a:lumMod val="75000"/>
                </a:schemeClr>
              </a:solidFill>
              <a:effectLst>
                <a:outerShdw blurRad="38100" dist="38100" dir="2700000" algn="tl">
                  <a:srgbClr val="000000">
                    <a:alpha val="43137"/>
                  </a:srgbClr>
                </a:outerShdw>
              </a:effectLst>
            </a:endParaRPr>
          </a:p>
        </p:txBody>
      </p:sp>
      <p:sp>
        <p:nvSpPr>
          <p:cNvPr id="12" name="Text Placeholder 12">
            <a:extLst>
              <a:ext uri="{FF2B5EF4-FFF2-40B4-BE49-F238E27FC236}">
                <a16:creationId xmlns:a16="http://schemas.microsoft.com/office/drawing/2014/main" id="{BC421BE4-E650-4875-94E1-9137B68A64D7}"/>
              </a:ext>
            </a:extLst>
          </p:cNvPr>
          <p:cNvSpPr txBox="1">
            <a:spLocks/>
          </p:cNvSpPr>
          <p:nvPr/>
        </p:nvSpPr>
        <p:spPr bwMode="auto">
          <a:xfrm>
            <a:off x="3927295" y="5805264"/>
            <a:ext cx="7295759" cy="2438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vert="horz" wrap="square" lIns="92075" tIns="46038" rIns="92075" bIns="46038" numCol="1" anchor="t" anchorCtr="0" compatLnSpc="1">
            <a:prstTxWarp prst="textNoShape">
              <a:avLst/>
            </a:prstTxWarp>
          </a:bodyPr>
          <a:lstStyle>
            <a:lvl1pPr marL="342900" indent="-342900" algn="l" rtl="0" eaLnBrk="1" fontAlgn="base" hangingPunct="1">
              <a:spcBef>
                <a:spcPct val="100000"/>
              </a:spcBef>
              <a:spcAft>
                <a:spcPct val="0"/>
              </a:spcAft>
              <a:buClr>
                <a:schemeClr val="tx1"/>
              </a:buClr>
              <a:buFont typeface="Arial" panose="020B0604020202020204" pitchFamily="34" charset="0"/>
              <a:buChar char="•"/>
              <a:defRPr sz="1600" kern="12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Font typeface="Verdana" panose="020B0604030504040204" pitchFamily="34" charset="0"/>
              <a:buChar char="−"/>
              <a:defRPr sz="2200" kern="1200">
                <a:solidFill>
                  <a:schemeClr val="tx1"/>
                </a:solidFill>
                <a:latin typeface="+mn-lt"/>
                <a:ea typeface="+mn-ea"/>
                <a:cs typeface="+mn-cs"/>
              </a:defRPr>
            </a:lvl2pPr>
            <a:lvl3pPr marL="1143000" indent="-228600" algn="l" rtl="0" eaLnBrk="1" fontAlgn="base" hangingPunct="1">
              <a:spcBef>
                <a:spcPct val="20000"/>
              </a:spcBef>
              <a:spcAft>
                <a:spcPct val="0"/>
              </a:spcAft>
              <a:buClr>
                <a:schemeClr val="tx1"/>
              </a:buClr>
              <a:buFont typeface="Wingdings" panose="05000000000000000000" pitchFamily="2" charset="2"/>
              <a:buChar char="§"/>
              <a:defRPr sz="2000" kern="1200">
                <a:solidFill>
                  <a:schemeClr val="tx1"/>
                </a:solidFill>
                <a:latin typeface="+mn-lt"/>
                <a:ea typeface="+mn-ea"/>
                <a:cs typeface="+mn-cs"/>
              </a:defRPr>
            </a:lvl3pPr>
            <a:lvl4pPr marL="1600200" indent="-228600" algn="l" rtl="0" eaLnBrk="1" fontAlgn="base" hangingPunct="1">
              <a:spcBef>
                <a:spcPct val="20000"/>
              </a:spcBef>
              <a:spcAft>
                <a:spcPct val="0"/>
              </a:spcAft>
              <a:buClr>
                <a:schemeClr val="tx1"/>
              </a:buClr>
              <a:buFont typeface="Verdana" panose="020B0604030504040204" pitchFamily="34" charset="0"/>
              <a:buChar char="−"/>
              <a:defRPr kern="1200">
                <a:solidFill>
                  <a:schemeClr val="tx1"/>
                </a:solidFill>
                <a:latin typeface="+mn-lt"/>
                <a:ea typeface="+mn-ea"/>
                <a:cs typeface="+mn-cs"/>
              </a:defRPr>
            </a:lvl4pPr>
            <a:lvl5pPr marL="2057400" indent="-228600" algn="l" rtl="0" eaLnBrk="1" fontAlgn="base" hangingPunct="1">
              <a:spcBef>
                <a:spcPct val="20000"/>
              </a:spcBef>
              <a:spcAft>
                <a:spcPct val="0"/>
              </a:spcAft>
              <a:buClr>
                <a:schemeClr val="tx1"/>
              </a:buClr>
              <a:buFont typeface="Arial" panose="020B0604020202020204" pitchFamily="34" charset="0"/>
              <a:buChar char="•"/>
              <a:defRPr sz="16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buFont typeface="Wingdings" panose="05000000000000000000" pitchFamily="2" charset="2"/>
              <a:buChar char="ü"/>
            </a:pPr>
            <a:endParaRPr lang="en-US" sz="2800" dirty="0">
              <a:solidFill>
                <a:schemeClr val="accent3">
                  <a:lumMod val="75000"/>
                </a:schemeClr>
              </a:solidFill>
              <a:effectLst>
                <a:outerShdw blurRad="38100" dist="38100" dir="2700000" algn="tl">
                  <a:srgbClr val="000000">
                    <a:alpha val="43137"/>
                  </a:srgbClr>
                </a:outerShdw>
              </a:effectLst>
            </a:endParaRPr>
          </a:p>
        </p:txBody>
      </p:sp>
      <p:sp>
        <p:nvSpPr>
          <p:cNvPr id="13" name="Subtitle 2"/>
          <p:cNvSpPr txBox="1">
            <a:spLocks/>
          </p:cNvSpPr>
          <p:nvPr/>
        </p:nvSpPr>
        <p:spPr>
          <a:xfrm>
            <a:off x="881667" y="1751612"/>
            <a:ext cx="7798870" cy="3760611"/>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Roboto Regular"/>
                <a:ea typeface="+mn-ea"/>
                <a:cs typeface="Roboto Regular"/>
              </a:defRPr>
            </a:lvl1pPr>
            <a:lvl2pPr marL="742950" indent="-285750" algn="l" defTabSz="457200" rtl="0" eaLnBrk="1" latinLnBrk="0" hangingPunct="1">
              <a:spcBef>
                <a:spcPct val="20000"/>
              </a:spcBef>
              <a:buFont typeface="Arial"/>
              <a:buChar char="–"/>
              <a:defRPr sz="2800" kern="1200">
                <a:solidFill>
                  <a:schemeClr val="tx1"/>
                </a:solidFill>
                <a:latin typeface="Roboto Regular"/>
                <a:ea typeface="+mn-ea"/>
                <a:cs typeface="Roboto Regular"/>
              </a:defRPr>
            </a:lvl2pPr>
            <a:lvl3pPr marL="1143000" indent="-228600" algn="l" defTabSz="457200" rtl="0" eaLnBrk="1" latinLnBrk="0" hangingPunct="1">
              <a:spcBef>
                <a:spcPct val="20000"/>
              </a:spcBef>
              <a:buFont typeface="Arial"/>
              <a:buChar char="•"/>
              <a:defRPr sz="2400" kern="1200">
                <a:solidFill>
                  <a:schemeClr val="tx1"/>
                </a:solidFill>
                <a:latin typeface="Roboto Regular"/>
                <a:ea typeface="+mn-ea"/>
                <a:cs typeface="Roboto Regular"/>
              </a:defRPr>
            </a:lvl3pPr>
            <a:lvl4pPr marL="1600200" indent="-228600" algn="l" defTabSz="457200" rtl="0" eaLnBrk="1" latinLnBrk="0" hangingPunct="1">
              <a:spcBef>
                <a:spcPct val="20000"/>
              </a:spcBef>
              <a:buFont typeface="Arial"/>
              <a:buChar char="–"/>
              <a:defRPr sz="2000" kern="1200">
                <a:solidFill>
                  <a:schemeClr val="tx1"/>
                </a:solidFill>
                <a:latin typeface="Roboto Regular"/>
                <a:ea typeface="+mn-ea"/>
                <a:cs typeface="Roboto Regular"/>
              </a:defRPr>
            </a:lvl4pPr>
            <a:lvl5pPr marL="2171700" indent="-342900" algn="l" defTabSz="457200" rtl="0" eaLnBrk="1" latinLnBrk="0" hangingPunct="1">
              <a:spcBef>
                <a:spcPct val="20000"/>
              </a:spcBef>
              <a:buFont typeface="Wingdings" charset="2"/>
              <a:buChar char="v"/>
              <a:defRPr sz="2000" kern="1200">
                <a:solidFill>
                  <a:schemeClr val="tx1"/>
                </a:solidFill>
                <a:latin typeface="Roboto Regular"/>
                <a:ea typeface="+mn-ea"/>
                <a:cs typeface="Roboto Regular"/>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285750" indent="-285750">
              <a:spcBef>
                <a:spcPts val="0"/>
              </a:spcBef>
              <a:spcAft>
                <a:spcPts val="1200"/>
              </a:spcAft>
              <a:buFont typeface="Wingdings" panose="05000000000000000000" pitchFamily="2" charset="2"/>
              <a:buChar char="ü"/>
            </a:pPr>
            <a:r>
              <a:rPr lang="en-US" sz="2800" dirty="0" smtClean="0">
                <a:solidFill>
                  <a:schemeClr val="tx2">
                    <a:lumMod val="75000"/>
                  </a:schemeClr>
                </a:solidFill>
                <a:effectLst>
                  <a:outerShdw blurRad="38100" dist="38100" dir="2700000" algn="tl">
                    <a:srgbClr val="000000">
                      <a:alpha val="43137"/>
                    </a:srgbClr>
                  </a:outerShdw>
                </a:effectLst>
              </a:rPr>
              <a:t>Establishment of basis for efficient implementation of mitigation and adaptation related  activities</a:t>
            </a:r>
            <a:endParaRPr lang="sr-Latn-RS" sz="2800" dirty="0" smtClean="0">
              <a:solidFill>
                <a:schemeClr val="tx2">
                  <a:lumMod val="75000"/>
                </a:schemeClr>
              </a:solidFill>
              <a:effectLst>
                <a:outerShdw blurRad="38100" dist="38100" dir="2700000" algn="tl">
                  <a:srgbClr val="000000">
                    <a:alpha val="43137"/>
                  </a:srgbClr>
                </a:outerShdw>
              </a:effectLst>
            </a:endParaRPr>
          </a:p>
          <a:p>
            <a:pPr marL="285750" indent="-285750">
              <a:spcBef>
                <a:spcPts val="0"/>
              </a:spcBef>
              <a:spcAft>
                <a:spcPts val="1200"/>
              </a:spcAft>
              <a:buFont typeface="Wingdings" panose="05000000000000000000" pitchFamily="2" charset="2"/>
              <a:buChar char="ü"/>
            </a:pPr>
            <a:r>
              <a:rPr lang="en-US" sz="2800" dirty="0">
                <a:solidFill>
                  <a:schemeClr val="tx2">
                    <a:lumMod val="75000"/>
                  </a:schemeClr>
                </a:solidFill>
                <a:effectLst>
                  <a:outerShdw blurRad="38100" dist="38100" dir="2700000" algn="tl">
                    <a:srgbClr val="000000">
                      <a:alpha val="43137"/>
                    </a:srgbClr>
                  </a:outerShdw>
                </a:effectLst>
              </a:rPr>
              <a:t>Establishment of basis for efficient financing in climate change </a:t>
            </a:r>
            <a:endParaRPr lang="sr-Latn-RS" sz="2800" dirty="0" smtClean="0">
              <a:solidFill>
                <a:schemeClr val="tx2">
                  <a:lumMod val="75000"/>
                </a:schemeClr>
              </a:solidFill>
              <a:effectLst>
                <a:outerShdw blurRad="38100" dist="38100" dir="2700000" algn="tl">
                  <a:srgbClr val="000000">
                    <a:alpha val="43137"/>
                  </a:srgbClr>
                </a:outerShdw>
              </a:effectLst>
            </a:endParaRPr>
          </a:p>
          <a:p>
            <a:pPr marL="285750" indent="-285750">
              <a:spcBef>
                <a:spcPts val="0"/>
              </a:spcBef>
              <a:spcAft>
                <a:spcPts val="1200"/>
              </a:spcAft>
              <a:buFont typeface="Wingdings" panose="05000000000000000000" pitchFamily="2" charset="2"/>
              <a:buChar char="ü"/>
            </a:pPr>
            <a:r>
              <a:rPr lang="en-US" sz="2800" dirty="0">
                <a:solidFill>
                  <a:schemeClr val="tx2">
                    <a:lumMod val="75000"/>
                  </a:schemeClr>
                </a:solidFill>
                <a:effectLst>
                  <a:outerShdw blurRad="38100" dist="38100" dir="2700000" algn="tl">
                    <a:srgbClr val="000000">
                      <a:alpha val="43137"/>
                    </a:srgbClr>
                  </a:outerShdw>
                </a:effectLst>
              </a:rPr>
              <a:t>Private sector involvement </a:t>
            </a:r>
          </a:p>
          <a:p>
            <a:pPr marL="285750" indent="-285750">
              <a:buFont typeface="Wingdings" panose="05000000000000000000" pitchFamily="2" charset="2"/>
              <a:buChar char="ü"/>
            </a:pPr>
            <a:endParaRPr lang="en-US" sz="2800" dirty="0">
              <a:solidFill>
                <a:schemeClr val="accent3">
                  <a:lumMod val="75000"/>
                </a:schemeClr>
              </a:solidFill>
              <a:effectLst>
                <a:outerShdw blurRad="38100" dist="38100" dir="2700000" algn="tl">
                  <a:srgbClr val="000000">
                    <a:alpha val="43137"/>
                  </a:srgbClr>
                </a:outerShdw>
              </a:effectLst>
            </a:endParaRPr>
          </a:p>
          <a:p>
            <a:pPr marL="285750" indent="-285750">
              <a:buFont typeface="Wingdings" panose="05000000000000000000" pitchFamily="2" charset="2"/>
              <a:buChar char="ü"/>
            </a:pPr>
            <a:endParaRPr lang="en-US" sz="2800" dirty="0">
              <a:solidFill>
                <a:schemeClr val="accent3">
                  <a:lumMod val="75000"/>
                </a:schemeClr>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08937421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shadeToTitle="1">
        <a:solidFill>
          <a:srgbClr val="00AEEF"/>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634984" y="3623733"/>
            <a:ext cx="4995349" cy="736600"/>
          </a:xfrm>
        </p:spPr>
        <p:txBody>
          <a:bodyPr>
            <a:noAutofit/>
          </a:bodyPr>
          <a:lstStyle/>
          <a:p>
            <a:r>
              <a:rPr lang="en-US" sz="3600" dirty="0" smtClean="0">
                <a:solidFill>
                  <a:schemeClr val="bg1"/>
                </a:solidFill>
              </a:rPr>
              <a:t>Thank you</a:t>
            </a:r>
            <a:endParaRPr lang="en-US" sz="3600" dirty="0">
              <a:solidFill>
                <a:schemeClr val="bg1"/>
              </a:solidFill>
            </a:endParaRPr>
          </a:p>
        </p:txBody>
      </p:sp>
      <p:cxnSp>
        <p:nvCxnSpPr>
          <p:cNvPr id="5" name="Straight Connector 4"/>
          <p:cNvCxnSpPr/>
          <p:nvPr/>
        </p:nvCxnSpPr>
        <p:spPr>
          <a:xfrm>
            <a:off x="728121" y="4493683"/>
            <a:ext cx="7679263" cy="0"/>
          </a:xfrm>
          <a:prstGeom prst="line">
            <a:avLst/>
          </a:prstGeom>
          <a:ln w="12700" cmpd="sng">
            <a:solidFill>
              <a:schemeClr val="bg1"/>
            </a:solidFill>
            <a:round/>
          </a:ln>
          <a:effectLst/>
        </p:spPr>
        <p:style>
          <a:lnRef idx="2">
            <a:schemeClr val="accent1"/>
          </a:lnRef>
          <a:fillRef idx="0">
            <a:schemeClr val="accent1"/>
          </a:fillRef>
          <a:effectRef idx="1">
            <a:schemeClr val="accent1"/>
          </a:effectRef>
          <a:fontRef idx="minor">
            <a:schemeClr val="tx1"/>
          </a:fontRef>
        </p:style>
      </p:cxnSp>
      <p:pic>
        <p:nvPicPr>
          <p:cNvPr id="6" name="Picture 5" descr="UNEnvironment_Logo_English_Short_white.png"/>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6225052" y="2874027"/>
            <a:ext cx="2495615" cy="1619656"/>
          </a:xfrm>
          <a:prstGeom prst="rect">
            <a:avLst/>
          </a:prstGeom>
        </p:spPr>
      </p:pic>
      <p:cxnSp>
        <p:nvCxnSpPr>
          <p:cNvPr id="8" name="Straight Connector 7"/>
          <p:cNvCxnSpPr/>
          <p:nvPr/>
        </p:nvCxnSpPr>
        <p:spPr>
          <a:xfrm>
            <a:off x="728121" y="5790240"/>
            <a:ext cx="7679263" cy="0"/>
          </a:xfrm>
          <a:prstGeom prst="line">
            <a:avLst/>
          </a:prstGeom>
          <a:ln w="12700" cmpd="sng">
            <a:solidFill>
              <a:schemeClr val="bg1"/>
            </a:solidFill>
            <a:round/>
          </a:ln>
          <a:effectLst/>
        </p:spPr>
        <p:style>
          <a:lnRef idx="2">
            <a:schemeClr val="accent1"/>
          </a:lnRef>
          <a:fillRef idx="0">
            <a:schemeClr val="accent1"/>
          </a:fillRef>
          <a:effectRef idx="1">
            <a:schemeClr val="accent1"/>
          </a:effectRef>
          <a:fontRef idx="minor">
            <a:schemeClr val="tx1"/>
          </a:fontRef>
        </p:style>
      </p:cxnSp>
      <p:sp>
        <p:nvSpPr>
          <p:cNvPr id="9" name="Subtitle 2"/>
          <p:cNvSpPr txBox="1">
            <a:spLocks/>
          </p:cNvSpPr>
          <p:nvPr/>
        </p:nvSpPr>
        <p:spPr>
          <a:xfrm>
            <a:off x="5156201" y="5949280"/>
            <a:ext cx="3327384" cy="597747"/>
          </a:xfrm>
          <a:prstGeom prst="rect">
            <a:avLst/>
          </a:prstGeom>
        </p:spPr>
        <p:txBody>
          <a:bodyPr vert="horz" lIns="91440" tIns="45720" rIns="91440" bIns="45720" rtlCol="0">
            <a:normAutofit/>
          </a:bodyPr>
          <a:lstStyle>
            <a:lvl1pPr marL="0" indent="0" algn="l" defTabSz="457200" rtl="0" eaLnBrk="1" latinLnBrk="0" hangingPunct="1">
              <a:spcBef>
                <a:spcPct val="20000"/>
              </a:spcBef>
              <a:buFont typeface="Arial"/>
              <a:buNone/>
              <a:defRPr sz="3200" kern="1200">
                <a:solidFill>
                  <a:schemeClr val="tx1">
                    <a:tint val="75000"/>
                  </a:schemeClr>
                </a:solidFill>
                <a:latin typeface="Roboto Regular"/>
                <a:ea typeface="+mn-ea"/>
                <a:cs typeface="Roboto Regular"/>
              </a:defRPr>
            </a:lvl1pPr>
            <a:lvl2pPr marL="457200" indent="0" algn="ctr" defTabSz="457200" rtl="0" eaLnBrk="1" latinLnBrk="0" hangingPunct="1">
              <a:spcBef>
                <a:spcPct val="20000"/>
              </a:spcBef>
              <a:buFont typeface="Arial"/>
              <a:buNone/>
              <a:defRPr sz="2800" kern="1200">
                <a:solidFill>
                  <a:schemeClr val="tx1">
                    <a:tint val="75000"/>
                  </a:schemeClr>
                </a:solidFill>
                <a:latin typeface="Roboto Regular"/>
                <a:ea typeface="+mn-ea"/>
                <a:cs typeface="Roboto Regular"/>
              </a:defRPr>
            </a:lvl2pPr>
            <a:lvl3pPr marL="914400" indent="0" algn="ctr" defTabSz="457200" rtl="0" eaLnBrk="1" latinLnBrk="0" hangingPunct="1">
              <a:spcBef>
                <a:spcPct val="20000"/>
              </a:spcBef>
              <a:buFont typeface="Arial"/>
              <a:buNone/>
              <a:defRPr sz="2400" kern="1200">
                <a:solidFill>
                  <a:schemeClr val="tx1">
                    <a:tint val="75000"/>
                  </a:schemeClr>
                </a:solidFill>
                <a:latin typeface="Roboto Regular"/>
                <a:ea typeface="+mn-ea"/>
                <a:cs typeface="Roboto Regular"/>
              </a:defRPr>
            </a:lvl3pPr>
            <a:lvl4pPr marL="1371600" indent="0" algn="ctr" defTabSz="457200" rtl="0" eaLnBrk="1" latinLnBrk="0" hangingPunct="1">
              <a:spcBef>
                <a:spcPct val="20000"/>
              </a:spcBef>
              <a:buFont typeface="Arial"/>
              <a:buNone/>
              <a:defRPr sz="2000" kern="1200">
                <a:solidFill>
                  <a:schemeClr val="tx1">
                    <a:tint val="75000"/>
                  </a:schemeClr>
                </a:solidFill>
                <a:latin typeface="Roboto Regular"/>
                <a:ea typeface="+mn-ea"/>
                <a:cs typeface="Roboto Regular"/>
              </a:defRPr>
            </a:lvl4pPr>
            <a:lvl5pPr marL="1828800" indent="0" algn="ctr" defTabSz="457200" rtl="0" eaLnBrk="1" latinLnBrk="0" hangingPunct="1">
              <a:spcBef>
                <a:spcPct val="20000"/>
              </a:spcBef>
              <a:buFont typeface="Arial"/>
              <a:buNone/>
              <a:defRPr sz="2000" kern="1200">
                <a:solidFill>
                  <a:schemeClr val="tx1">
                    <a:tint val="75000"/>
                  </a:schemeClr>
                </a:solidFill>
                <a:latin typeface="Roboto Regular"/>
                <a:ea typeface="+mn-ea"/>
                <a:cs typeface="Roboto Regular"/>
              </a:defRPr>
            </a:lvl5pPr>
            <a:lvl6pPr marL="22860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6pPr>
            <a:lvl7pPr marL="27432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7pPr>
            <a:lvl8pPr marL="32004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8pPr>
            <a:lvl9pPr marL="36576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9pPr>
          </a:lstStyle>
          <a:p>
            <a:pPr algn="r"/>
            <a:r>
              <a:rPr lang="en-US" sz="1600" dirty="0" err="1" smtClean="0">
                <a:solidFill>
                  <a:srgbClr val="FFFFFF"/>
                </a:solidFill>
              </a:rPr>
              <a:t>www.unenvironment.org</a:t>
            </a:r>
            <a:endParaRPr lang="en-US" sz="1600" dirty="0">
              <a:solidFill>
                <a:srgbClr val="FFFFFF"/>
              </a:solidFill>
            </a:endParaRPr>
          </a:p>
        </p:txBody>
      </p:sp>
    </p:spTree>
    <p:extLst>
      <p:ext uri="{BB962C8B-B14F-4D97-AF65-F5344CB8AC3E}">
        <p14:creationId xmlns:p14="http://schemas.microsoft.com/office/powerpoint/2010/main" val="659728716"/>
      </p:ext>
    </p:extLst>
  </p:cSld>
  <p:clrMapOvr>
    <a:masterClrMapping/>
  </p:clrMapOvr>
  <p:timing>
    <p:tnLst>
      <p:par>
        <p:cTn id="1" dur="indefinite" restart="never" nodeType="tmRoot"/>
      </p:par>
    </p:tnLst>
  </p:timing>
</p:sld>
</file>

<file path=ppt/theme/theme1.xml><?xml version="1.0" encoding="utf-8"?>
<a:theme xmlns:a="http://schemas.openxmlformats.org/drawingml/2006/main" name="UNEnvironment_PPT_English">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UNEnvironment_PPT_English</Template>
  <TotalTime>360</TotalTime>
  <Words>1192</Words>
  <Application>Microsoft Office PowerPoint</Application>
  <PresentationFormat>On-screen Show (4:3)</PresentationFormat>
  <Paragraphs>83</Paragraphs>
  <Slides>8</Slides>
  <Notes>6</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8</vt:i4>
      </vt:variant>
    </vt:vector>
  </HeadingPairs>
  <TitlesOfParts>
    <vt:vector size="13" baseType="lpstr">
      <vt:lpstr>Arial</vt:lpstr>
      <vt:lpstr>Calibri</vt:lpstr>
      <vt:lpstr>Roboto Regular</vt:lpstr>
      <vt:lpstr>Wingdings</vt:lpstr>
      <vt:lpstr>UNEnvironment_PPT_English</vt:lpstr>
      <vt:lpstr>Forthcoming activities</vt:lpstr>
      <vt:lpstr>PowerPoint Presentation</vt:lpstr>
      <vt:lpstr>PowerPoint Presentation</vt:lpstr>
      <vt:lpstr>PowerPoint Presentation</vt:lpstr>
      <vt:lpstr>PowerPoint Presentation</vt:lpstr>
      <vt:lpstr>PowerPoint Presentation</vt:lpstr>
      <vt:lpstr>PowerPoint Presentation</vt:lpstr>
      <vt:lpstr>Thank you</vt:lpstr>
    </vt:vector>
  </TitlesOfParts>
  <Company>UNOV</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Title of the presentation in  maximum 3 lines of text, Roboto Regular, 40pt</dc:title>
  <dc:creator>Inti Caroline BlasBerg</dc:creator>
  <cp:lastModifiedBy>Acer E15</cp:lastModifiedBy>
  <cp:revision>45</cp:revision>
  <dcterms:created xsi:type="dcterms:W3CDTF">2017-01-31T13:17:54Z</dcterms:created>
  <dcterms:modified xsi:type="dcterms:W3CDTF">2018-09-04T23:43:58Z</dcterms:modified>
</cp:coreProperties>
</file>

<file path=docProps/thumbnail.jpeg>
</file>