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256" r:id="rId2"/>
    <p:sldId id="308" r:id="rId3"/>
    <p:sldId id="309" r:id="rId4"/>
    <p:sldId id="313" r:id="rId5"/>
    <p:sldId id="327" r:id="rId6"/>
    <p:sldId id="328" r:id="rId7"/>
    <p:sldId id="310" r:id="rId8"/>
    <p:sldId id="311" r:id="rId9"/>
    <p:sldId id="312" r:id="rId10"/>
    <p:sldId id="314" r:id="rId11"/>
    <p:sldId id="315" r:id="rId12"/>
    <p:sldId id="329" r:id="rId13"/>
    <p:sldId id="330" r:id="rId14"/>
    <p:sldId id="331" r:id="rId15"/>
    <p:sldId id="333" r:id="rId16"/>
    <p:sldId id="334" r:id="rId17"/>
    <p:sldId id="316" r:id="rId18"/>
    <p:sldId id="269"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slide options" id="{6DE3BC16-BA9D-514E-992B-9D4CE90FC4DB}">
          <p14:sldIdLst>
            <p14:sldId id="256"/>
            <p14:sldId id="308"/>
            <p14:sldId id="309"/>
            <p14:sldId id="313"/>
            <p14:sldId id="327"/>
            <p14:sldId id="328"/>
            <p14:sldId id="310"/>
            <p14:sldId id="311"/>
            <p14:sldId id="312"/>
            <p14:sldId id="314"/>
            <p14:sldId id="315"/>
            <p14:sldId id="329"/>
            <p14:sldId id="330"/>
            <p14:sldId id="331"/>
            <p14:sldId id="333"/>
            <p14:sldId id="334"/>
            <p14:sldId id="316"/>
            <p14:sldId id="26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njith Ramadasa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4FD"/>
    <a:srgbClr val="C7EAFB"/>
    <a:srgbClr val="43C9D6"/>
    <a:srgbClr val="A4C2D2"/>
    <a:srgbClr val="00AEE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7" autoAdjust="0"/>
    <p:restoredTop sz="81944" autoAdjust="0"/>
  </p:normalViewPr>
  <p:slideViewPr>
    <p:cSldViewPr snapToGrid="0" snapToObjects="1">
      <p:cViewPr varScale="1">
        <p:scale>
          <a:sx n="73" d="100"/>
          <a:sy n="73" d="100"/>
        </p:scale>
        <p:origin x="174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139" d="100"/>
          <a:sy n="139" d="100"/>
        </p:scale>
        <p:origin x="-556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8506EF-06C3-404C-8F89-57A0E21DDE20}" type="datetimeFigureOut">
              <a:rPr lang="en-US" smtClean="0"/>
              <a:t>9/5/2018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FCCDC5-2EC0-A947-93ED-82E1F9248E90}" type="slidenum">
              <a:rPr lang="en-US" smtClean="0"/>
              <a:t>‹#›</a:t>
            </a:fld>
            <a:endParaRPr lang="en-US"/>
          </a:p>
        </p:txBody>
      </p:sp>
    </p:spTree>
    <p:extLst>
      <p:ext uri="{BB962C8B-B14F-4D97-AF65-F5344CB8AC3E}">
        <p14:creationId xmlns:p14="http://schemas.microsoft.com/office/powerpoint/2010/main" val="2849948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6D1C28-0F0C-214E-8322-B87F8AA539D8}" type="datetimeFigureOut">
              <a:rPr lang="en-US" smtClean="0"/>
              <a:t>9/5/2018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3311DB-C32A-CC46-90F4-CE205A9DE94D}" type="slidenum">
              <a:rPr lang="en-US" smtClean="0"/>
              <a:t>‹#›</a:t>
            </a:fld>
            <a:endParaRPr lang="en-US"/>
          </a:p>
        </p:txBody>
      </p:sp>
    </p:spTree>
    <p:extLst>
      <p:ext uri="{BB962C8B-B14F-4D97-AF65-F5344CB8AC3E}">
        <p14:creationId xmlns:p14="http://schemas.microsoft.com/office/powerpoint/2010/main" val="175225232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83311DB-C32A-CC46-90F4-CE205A9DE94D}" type="slidenum">
              <a:rPr lang="en-US" smtClean="0"/>
              <a:t>1</a:t>
            </a:fld>
            <a:endParaRPr lang="en-US"/>
          </a:p>
        </p:txBody>
      </p:sp>
    </p:spTree>
    <p:extLst>
      <p:ext uri="{BB962C8B-B14F-4D97-AF65-F5344CB8AC3E}">
        <p14:creationId xmlns:p14="http://schemas.microsoft.com/office/powerpoint/2010/main" val="961599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r>
              <a:rPr lang="en-US" altLang="en-US" dirty="0" smtClean="0"/>
              <a:t>Examples: early warning and monitoring systems,</a:t>
            </a:r>
            <a:r>
              <a:rPr lang="en-US" altLang="en-US" baseline="0" dirty="0" smtClean="0"/>
              <a:t> small scale community based projects focusing on resilient agriculture, capacity building activities</a:t>
            </a:r>
          </a:p>
          <a:p>
            <a:endParaRPr lang="en-US" altLang="en-US" baseline="0" dirty="0" smtClean="0"/>
          </a:p>
          <a:p>
            <a:r>
              <a:rPr lang="en-US" altLang="en-US" baseline="0" dirty="0" smtClean="0"/>
              <a:t>Namibia : improving rangeland and ecosystem management practices of smallholder farmers under conditions of climate change</a:t>
            </a:r>
            <a:endParaRPr lang="en-US" altLang="en-US" dirty="0"/>
          </a:p>
        </p:txBody>
      </p:sp>
    </p:spTree>
    <p:extLst>
      <p:ext uri="{BB962C8B-B14F-4D97-AF65-F5344CB8AC3E}">
        <p14:creationId xmlns:p14="http://schemas.microsoft.com/office/powerpoint/2010/main" val="656723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541661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2078878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pPr marL="685800" lvl="1" indent="-342900">
              <a:lnSpc>
                <a:spcPct val="110000"/>
              </a:lnSpc>
              <a:spcBef>
                <a:spcPts val="1200"/>
              </a:spcBef>
              <a:buClr>
                <a:srgbClr val="1AA794"/>
              </a:buClr>
              <a:buFont typeface="Arial" panose="020B0604020202020204" pitchFamily="34" charset="0"/>
              <a:buChar char="•"/>
            </a:pPr>
            <a:r>
              <a:rPr lang="en-GB" sz="2000" dirty="0" smtClean="0">
                <a:solidFill>
                  <a:srgbClr val="19A998"/>
                </a:solidFill>
                <a:cs typeface="Arial" panose="020B0604020202020204" pitchFamily="34" charset="0"/>
              </a:rPr>
              <a:t>Impact potential: specify the mitigation and adaptation potential</a:t>
            </a:r>
          </a:p>
          <a:p>
            <a:pPr marL="685800" lvl="1" indent="-342900">
              <a:lnSpc>
                <a:spcPct val="110000"/>
              </a:lnSpc>
              <a:spcBef>
                <a:spcPts val="1200"/>
              </a:spcBef>
              <a:buClr>
                <a:srgbClr val="1AA794"/>
              </a:buClr>
              <a:buFont typeface="Arial" panose="020B0604020202020204" pitchFamily="34" charset="0"/>
              <a:buChar char="•"/>
            </a:pPr>
            <a:endParaRPr lang="en-US" sz="2000" dirty="0" smtClean="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smtClean="0">
                <a:solidFill>
                  <a:srgbClr val="19A998"/>
                </a:solidFill>
                <a:cs typeface="Arial" panose="020B0604020202020204" pitchFamily="34" charset="0"/>
              </a:rPr>
              <a:t>Paradigm shift potential: innovation,</a:t>
            </a:r>
            <a:r>
              <a:rPr lang="en-GB" sz="2000" baseline="0" dirty="0" smtClean="0">
                <a:solidFill>
                  <a:srgbClr val="19A998"/>
                </a:solidFill>
                <a:cs typeface="Arial" panose="020B0604020202020204" pitchFamily="34" charset="0"/>
              </a:rPr>
              <a:t> potential for scaling up, adaptation, creation of an enabling environment</a:t>
            </a:r>
          </a:p>
          <a:p>
            <a:pPr marL="685800" lvl="1" indent="-342900">
              <a:lnSpc>
                <a:spcPct val="110000"/>
              </a:lnSpc>
              <a:spcBef>
                <a:spcPts val="1200"/>
              </a:spcBef>
              <a:buClr>
                <a:srgbClr val="1AA794"/>
              </a:buClr>
              <a:buFont typeface="Arial" panose="020B0604020202020204" pitchFamily="34" charset="0"/>
              <a:buChar char="•"/>
            </a:pPr>
            <a:endParaRPr lang="en-US" sz="2000" dirty="0" smtClean="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smtClean="0">
                <a:solidFill>
                  <a:srgbClr val="19A998"/>
                </a:solidFill>
                <a:cs typeface="Arial" panose="020B0604020202020204" pitchFamily="34" charset="0"/>
              </a:rPr>
              <a:t>Sustainable development potential:</a:t>
            </a:r>
            <a:r>
              <a:rPr lang="en-GB" sz="2000" baseline="0" dirty="0" smtClean="0">
                <a:solidFill>
                  <a:srgbClr val="19A998"/>
                </a:solidFill>
                <a:cs typeface="Arial" panose="020B0604020202020204" pitchFamily="34" charset="0"/>
              </a:rPr>
              <a:t> Economic, social, environmental, gender co-benefits</a:t>
            </a:r>
            <a:endParaRPr lang="en-US" sz="2000" dirty="0" smtClean="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smtClean="0">
                <a:solidFill>
                  <a:srgbClr val="19A998"/>
                </a:solidFill>
                <a:cs typeface="Arial" panose="020B0604020202020204" pitchFamily="34" charset="0"/>
              </a:rPr>
              <a:t>Responsive to recipients needs: vulnerability of the country and beneficiaries</a:t>
            </a:r>
            <a:endParaRPr lang="en-US" sz="2000" dirty="0" smtClean="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smtClean="0">
                <a:solidFill>
                  <a:srgbClr val="19A998"/>
                </a:solidFill>
                <a:cs typeface="Arial" panose="020B0604020202020204" pitchFamily="34" charset="0"/>
              </a:rPr>
              <a:t>Promote country ownership: coherence</a:t>
            </a:r>
            <a:r>
              <a:rPr lang="en-GB" sz="2000" baseline="0" dirty="0" smtClean="0">
                <a:solidFill>
                  <a:srgbClr val="19A998"/>
                </a:solidFill>
                <a:cs typeface="Arial" panose="020B0604020202020204" pitchFamily="34" charset="0"/>
              </a:rPr>
              <a:t> national strategies</a:t>
            </a:r>
            <a:endParaRPr lang="en-US" sz="2000" dirty="0" smtClean="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smtClean="0">
                <a:solidFill>
                  <a:srgbClr val="19A998"/>
                </a:solidFill>
                <a:cs typeface="Arial" panose="020B0604020202020204" pitchFamily="34" charset="0"/>
              </a:rPr>
              <a:t>Efficiency &amp; effectiveness: appropriate</a:t>
            </a:r>
            <a:r>
              <a:rPr lang="en-GB" sz="2000" baseline="0" dirty="0" smtClean="0">
                <a:solidFill>
                  <a:srgbClr val="19A998"/>
                </a:solidFill>
                <a:cs typeface="Arial" panose="020B0604020202020204" pitchFamily="34" charset="0"/>
              </a:rPr>
              <a:t> </a:t>
            </a:r>
            <a:r>
              <a:rPr lang="en-GB" sz="2000" baseline="0" dirty="0" err="1" smtClean="0">
                <a:solidFill>
                  <a:srgbClr val="19A998"/>
                </a:solidFill>
                <a:cs typeface="Arial" panose="020B0604020202020204" pitchFamily="34" charset="0"/>
              </a:rPr>
              <a:t>concessionality</a:t>
            </a:r>
            <a:r>
              <a:rPr lang="en-GB" sz="2000" baseline="0" dirty="0" smtClean="0">
                <a:solidFill>
                  <a:srgbClr val="19A998"/>
                </a:solidFill>
                <a:cs typeface="Arial" panose="020B0604020202020204" pitchFamily="34" charset="0"/>
              </a:rPr>
              <a:t>, financial viability</a:t>
            </a:r>
            <a:endParaRPr lang="en-US" sz="2000" dirty="0" smtClean="0">
              <a:solidFill>
                <a:srgbClr val="19A998"/>
              </a:solidFill>
              <a:cs typeface="Arial" panose="020B0604020202020204" pitchFamily="34" charset="0"/>
            </a:endParaRPr>
          </a:p>
          <a:p>
            <a:endParaRPr lang="en-US" altLang="en-US" dirty="0"/>
          </a:p>
        </p:txBody>
      </p:sp>
    </p:spTree>
    <p:extLst>
      <p:ext uri="{BB962C8B-B14F-4D97-AF65-F5344CB8AC3E}">
        <p14:creationId xmlns:p14="http://schemas.microsoft.com/office/powerpoint/2010/main" val="743320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259544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1024632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1414518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1751439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2088293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714823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1960403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1961707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smtClean="0"/>
              <a:t>Who</a:t>
            </a:r>
            <a:r>
              <a:rPr lang="en-GB" sz="1200" baseline="0" dirty="0" smtClean="0"/>
              <a:t> can become an Accredited Entity?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t>Any subnational, national, regional, public or private agency can become a</a:t>
            </a:r>
            <a:r>
              <a:rPr lang="en-GB" sz="1200" baseline="0" dirty="0" smtClean="0"/>
              <a:t> GCF</a:t>
            </a:r>
            <a:r>
              <a:rPr lang="en-GB" sz="1200" dirty="0" smtClean="0"/>
              <a:t> implementing entity provided</a:t>
            </a:r>
            <a:r>
              <a:rPr lang="en-GB" sz="1200" baseline="0" dirty="0" smtClean="0"/>
              <a:t> it successfully receives accreditation</a:t>
            </a:r>
          </a:p>
          <a:p>
            <a:pPr marL="171450" indent="-171450">
              <a:buFont typeface="Arial" panose="020B0604020202020204" pitchFamily="34" charset="0"/>
              <a:buChar char="•"/>
            </a:pPr>
            <a:r>
              <a:rPr lang="en-GB" sz="1200" dirty="0" smtClean="0"/>
              <a:t>To gain accreditation, </a:t>
            </a:r>
            <a:r>
              <a:rPr lang="en-GB" sz="1200" baseline="0" dirty="0" smtClean="0"/>
              <a:t>an organisation  will have </a:t>
            </a:r>
            <a:r>
              <a:rPr lang="en-GB" sz="1200" dirty="0" smtClean="0"/>
              <a:t>to demonstrate that they have the ability to manage the fund’s resources and follow the standards and criteria set out in the accreditation application. </a:t>
            </a:r>
          </a:p>
          <a:p>
            <a:pPr marL="171450" indent="-171450">
              <a:buFont typeface="Arial" panose="020B0604020202020204" pitchFamily="34" charset="0"/>
              <a:buChar char="•"/>
            </a:pPr>
            <a:r>
              <a:rPr lang="en-GB" sz="1200" dirty="0" smtClean="0"/>
              <a:t>A team of experts from the GCF’s accreditation panel independently reviews each application to assess whether the applicant entity meets the fund’s fiduciary standards and environmental and social safeguards and whether it complies with its gender policy. </a:t>
            </a:r>
          </a:p>
          <a:p>
            <a:endParaRPr lang="en-US" altLang="en-US" dirty="0"/>
          </a:p>
        </p:txBody>
      </p:sp>
    </p:spTree>
    <p:extLst>
      <p:ext uri="{BB962C8B-B14F-4D97-AF65-F5344CB8AC3E}">
        <p14:creationId xmlns:p14="http://schemas.microsoft.com/office/powerpoint/2010/main" val="1393937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473896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r>
              <a:rPr lang="en-US" sz="1200" b="1" kern="1200" dirty="0" smtClean="0">
                <a:solidFill>
                  <a:schemeClr val="tx1"/>
                </a:solidFill>
                <a:latin typeface="+mn-lt"/>
                <a:ea typeface="+mn-ea"/>
                <a:cs typeface="+mn-cs"/>
              </a:rPr>
              <a:t>Strengthening country capacity: </a:t>
            </a:r>
            <a:r>
              <a:rPr lang="en-US" sz="1200" b="0" kern="1200" dirty="0" smtClean="0">
                <a:solidFill>
                  <a:schemeClr val="tx1"/>
                </a:solidFill>
                <a:latin typeface="+mn-lt"/>
                <a:ea typeface="+mn-ea"/>
                <a:cs typeface="+mn-cs"/>
              </a:rPr>
              <a:t>providing</a:t>
            </a:r>
            <a:r>
              <a:rPr lang="en-US" sz="1200" b="0" kern="1200" baseline="0" dirty="0" smtClean="0">
                <a:solidFill>
                  <a:schemeClr val="tx1"/>
                </a:solidFill>
                <a:latin typeface="+mn-lt"/>
                <a:ea typeface="+mn-ea"/>
                <a:cs typeface="+mn-cs"/>
              </a:rPr>
              <a:t> support for establishing or building the capacities of the NDA, strengthening coordination mechanisms, establishing no objection procedures</a:t>
            </a:r>
            <a:endParaRPr lang="en-US" sz="1200" b="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Engaging stakeholders in consultative processes: </a:t>
            </a:r>
            <a:r>
              <a:rPr lang="en-US" sz="1200" b="0" kern="1200" dirty="0" smtClean="0">
                <a:solidFill>
                  <a:schemeClr val="tx1"/>
                </a:solidFill>
                <a:latin typeface="+mn-lt"/>
                <a:ea typeface="+mn-ea"/>
                <a:cs typeface="+mn-cs"/>
              </a:rPr>
              <a:t>support for the development of country </a:t>
            </a:r>
            <a:r>
              <a:rPr lang="en-US" sz="1200" b="0" kern="1200" dirty="0" err="1" smtClean="0">
                <a:solidFill>
                  <a:schemeClr val="tx1"/>
                </a:solidFill>
                <a:latin typeface="+mn-lt"/>
                <a:ea typeface="+mn-ea"/>
                <a:cs typeface="+mn-cs"/>
              </a:rPr>
              <a:t>programmes</a:t>
            </a:r>
            <a:r>
              <a:rPr lang="en-US" sz="1200" b="0" kern="1200" dirty="0" smtClean="0">
                <a:solidFill>
                  <a:schemeClr val="tx1"/>
                </a:solidFill>
                <a:latin typeface="+mn-lt"/>
                <a:ea typeface="+mn-ea"/>
                <a:cs typeface="+mn-cs"/>
              </a:rPr>
              <a:t>, identifying priorities for engagement</a:t>
            </a:r>
            <a:r>
              <a:rPr lang="en-US" sz="1200" b="0" kern="1200" baseline="0" dirty="0" smtClean="0">
                <a:solidFill>
                  <a:schemeClr val="tx1"/>
                </a:solidFill>
                <a:latin typeface="+mn-lt"/>
                <a:ea typeface="+mn-ea"/>
                <a:cs typeface="+mn-cs"/>
              </a:rPr>
              <a:t> with the GCF </a:t>
            </a:r>
            <a:r>
              <a:rPr lang="en-US" sz="1200" b="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Realizing direct access</a:t>
            </a:r>
            <a:r>
              <a:rPr lang="en-US" sz="1200" b="0" kern="1200" dirty="0" smtClean="0">
                <a:solidFill>
                  <a:schemeClr val="tx1"/>
                </a:solidFill>
                <a:latin typeface="+mn-lt"/>
                <a:ea typeface="+mn-ea"/>
                <a:cs typeface="+mn-cs"/>
              </a:rPr>
              <a:t>: Accreditation of Direct entities, post accreditation support to build capacity, development of entity work </a:t>
            </a:r>
            <a:r>
              <a:rPr lang="en-US" sz="1200" b="0" kern="1200" dirty="0" err="1" smtClean="0">
                <a:solidFill>
                  <a:schemeClr val="tx1"/>
                </a:solidFill>
                <a:latin typeface="+mn-lt"/>
                <a:ea typeface="+mn-ea"/>
                <a:cs typeface="+mn-cs"/>
              </a:rPr>
              <a:t>programmes</a:t>
            </a:r>
            <a:r>
              <a:rPr lang="en-US" sz="1200" b="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Providing access to finance</a:t>
            </a:r>
          </a:p>
          <a:p>
            <a:r>
              <a:rPr lang="en-US" sz="1200" b="1" kern="1200" dirty="0" smtClean="0">
                <a:solidFill>
                  <a:schemeClr val="tx1"/>
                </a:solidFill>
                <a:latin typeface="+mn-lt"/>
                <a:ea typeface="+mn-ea"/>
                <a:cs typeface="+mn-cs"/>
              </a:rPr>
              <a:t>Mobilizing the private sector: </a:t>
            </a:r>
            <a:r>
              <a:rPr lang="en-US" sz="1200" b="0" kern="1200" dirty="0" smtClean="0">
                <a:solidFill>
                  <a:schemeClr val="tx1"/>
                </a:solidFill>
                <a:latin typeface="+mn-lt"/>
                <a:ea typeface="+mn-ea"/>
                <a:cs typeface="+mn-cs"/>
              </a:rPr>
              <a:t>support and cover measures to crowd in the private sector for financing the</a:t>
            </a:r>
            <a:r>
              <a:rPr lang="en-US" sz="1200" b="0" kern="1200" baseline="0" dirty="0" smtClean="0">
                <a:solidFill>
                  <a:schemeClr val="tx1"/>
                </a:solidFill>
                <a:latin typeface="+mn-lt"/>
                <a:ea typeface="+mn-ea"/>
                <a:cs typeface="+mn-cs"/>
              </a:rPr>
              <a:t> implementation of the country </a:t>
            </a:r>
            <a:r>
              <a:rPr lang="en-US" sz="1200" b="0" kern="1200" baseline="0" dirty="0" err="1" smtClean="0">
                <a:solidFill>
                  <a:schemeClr val="tx1"/>
                </a:solidFill>
                <a:latin typeface="+mn-lt"/>
                <a:ea typeface="+mn-ea"/>
                <a:cs typeface="+mn-cs"/>
              </a:rPr>
              <a:t>programme</a:t>
            </a:r>
            <a:endParaRPr lang="en-US" altLang="en-US" sz="1200" b="0" kern="1200" dirty="0" smtClean="0">
              <a:solidFill>
                <a:schemeClr val="tx1"/>
              </a:solidFill>
              <a:latin typeface="+mn-lt"/>
              <a:ea typeface="+mn-ea"/>
              <a:cs typeface="+mn-cs"/>
            </a:endParaRPr>
          </a:p>
          <a:p>
            <a:endParaRPr lang="en-US" altLang="en-US" b="0" dirty="0"/>
          </a:p>
        </p:txBody>
      </p:sp>
    </p:spTree>
    <p:extLst>
      <p:ext uri="{BB962C8B-B14F-4D97-AF65-F5344CB8AC3E}">
        <p14:creationId xmlns:p14="http://schemas.microsoft.com/office/powerpoint/2010/main" val="1170188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6866" name="Notes Placeholder 2"/>
          <p:cNvSpPr>
            <a:spLocks noGrp="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77943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l">
              <a:defRPr>
                <a:latin typeface="Roboto Regular"/>
                <a:cs typeface="Roboto Regular"/>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l">
              <a:buNone/>
              <a:defRPr>
                <a:solidFill>
                  <a:schemeClr val="tx1">
                    <a:tint val="75000"/>
                  </a:schemeClr>
                </a:solidFill>
                <a:latin typeface="Roboto Regular"/>
                <a:cs typeface="Roboto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lgn="l">
              <a:defRPr>
                <a:latin typeface="Roboto Regular"/>
                <a:cs typeface="Roboto Regular"/>
              </a:defRPr>
            </a:lvl1pPr>
          </a:lstStyle>
          <a:p>
            <a:fld id="{970ECD59-A37A-C84B-9DFA-8E427AD378B0}" type="datetimeFigureOut">
              <a:rPr lang="en-US" smtClean="0"/>
              <a:pPr/>
              <a:t>9/5/2018</a:t>
            </a:fld>
            <a:endParaRPr lang="en-US"/>
          </a:p>
        </p:txBody>
      </p:sp>
      <p:sp>
        <p:nvSpPr>
          <p:cNvPr id="5" name="Footer Placeholder 4"/>
          <p:cNvSpPr>
            <a:spLocks noGrp="1"/>
          </p:cNvSpPr>
          <p:nvPr>
            <p:ph type="ftr" sz="quarter" idx="11"/>
          </p:nvPr>
        </p:nvSpPr>
        <p:spPr/>
        <p:txBody>
          <a:bodyPr/>
          <a:lstStyle>
            <a:lvl1pPr algn="l">
              <a:defRPr>
                <a:latin typeface="Roboto Regular"/>
                <a:cs typeface="Roboto Regular"/>
              </a:defRPr>
            </a:lvl1pPr>
          </a:lstStyle>
          <a:p>
            <a:endParaRPr lang="en-US"/>
          </a:p>
        </p:txBody>
      </p:sp>
      <p:sp>
        <p:nvSpPr>
          <p:cNvPr id="6" name="Slide Number Placeholder 5"/>
          <p:cNvSpPr>
            <a:spLocks noGrp="1"/>
          </p:cNvSpPr>
          <p:nvPr>
            <p:ph type="sldNum" sz="quarter" idx="12"/>
          </p:nvPr>
        </p:nvSpPr>
        <p:spPr/>
        <p:txBody>
          <a:bodyPr/>
          <a:lstStyle>
            <a:lvl1pPr algn="l">
              <a:defRPr>
                <a:latin typeface="Roboto Regular"/>
                <a:cs typeface="Roboto Regular"/>
              </a:defRPr>
            </a:lvl1pPr>
          </a:lstStyle>
          <a:p>
            <a:fld id="{80E39091-E0D1-CF46-954B-4EBC67CDBED6}" type="slidenum">
              <a:rPr lang="en-US" smtClean="0"/>
              <a:pPr/>
              <a:t>‹#›</a:t>
            </a:fld>
            <a:endParaRPr lang="en-US"/>
          </a:p>
        </p:txBody>
      </p:sp>
    </p:spTree>
    <p:extLst>
      <p:ext uri="{BB962C8B-B14F-4D97-AF65-F5344CB8AC3E}">
        <p14:creationId xmlns:p14="http://schemas.microsoft.com/office/powerpoint/2010/main" val="1876817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0ECD59-A37A-C84B-9DFA-8E427AD378B0}" type="datetimeFigureOut">
              <a:rPr lang="en-US" smtClean="0"/>
              <a:t>9/5/2018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3253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0ECD59-A37A-C84B-9DFA-8E427AD378B0}" type="datetimeFigureOut">
              <a:rPr lang="en-US" smtClean="0"/>
              <a:t>9/5/2018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2628908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0ECD59-A37A-C84B-9DFA-8E427AD378B0}" type="datetimeFigureOut">
              <a:rPr lang="en-US" smtClean="0"/>
              <a:t>9/5/2018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617658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0ECD59-A37A-C84B-9DFA-8E427AD378B0}" type="datetimeFigureOut">
              <a:rPr lang="en-US" smtClean="0"/>
              <a:t>9/5/2018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553718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0ECD59-A37A-C84B-9DFA-8E427AD378B0}" type="datetimeFigureOut">
              <a:rPr lang="en-US" smtClean="0"/>
              <a:t>9/5/2018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139990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0ECD59-A37A-C84B-9DFA-8E427AD378B0}" type="datetimeFigureOut">
              <a:rPr lang="en-US" smtClean="0"/>
              <a:t>9/5/2018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230215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0ECD59-A37A-C84B-9DFA-8E427AD378B0}" type="datetimeFigureOut">
              <a:rPr lang="en-US" smtClean="0"/>
              <a:t>9/5/2018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2542211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0ECD59-A37A-C84B-9DFA-8E427AD378B0}" type="datetimeFigureOut">
              <a:rPr lang="en-US" smtClean="0"/>
              <a:t>9/5/2018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861363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err="1" smtClean="0"/>
              <a:t>sjdlf</a:t>
            </a:r>
            <a:endParaRPr lang="en-US" dirty="0" smtClean="0"/>
          </a:p>
          <a:p>
            <a:pPr lvl="4"/>
            <a:r>
              <a:rPr 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Roboto Regular"/>
                <a:cs typeface="Roboto Regular"/>
              </a:defRPr>
            </a:lvl1pPr>
          </a:lstStyle>
          <a:p>
            <a:fld id="{970ECD59-A37A-C84B-9DFA-8E427AD378B0}" type="datetimeFigureOut">
              <a:rPr lang="en-US" smtClean="0"/>
              <a:pPr/>
              <a:t>9/5/2018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l">
              <a:defRPr sz="1200">
                <a:solidFill>
                  <a:schemeClr val="tx1">
                    <a:tint val="75000"/>
                  </a:schemeClr>
                </a:solidFill>
                <a:latin typeface="Roboto Regular"/>
                <a:cs typeface="Roboto Regular"/>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Roboto Regular"/>
                <a:cs typeface="Roboto Regular"/>
              </a:defRPr>
            </a:lvl1pPr>
          </a:lstStyle>
          <a:p>
            <a:fld id="{80E39091-E0D1-CF46-954B-4EBC67CDBED6}" type="slidenum">
              <a:rPr lang="en-US" smtClean="0"/>
              <a:pPr/>
              <a:t>‹#›</a:t>
            </a:fld>
            <a:endParaRPr lang="en-US"/>
          </a:p>
        </p:txBody>
      </p:sp>
    </p:spTree>
    <p:extLst>
      <p:ext uri="{BB962C8B-B14F-4D97-AF65-F5344CB8AC3E}">
        <p14:creationId xmlns:p14="http://schemas.microsoft.com/office/powerpoint/2010/main" val="3216452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457200" rtl="0" eaLnBrk="1" latinLnBrk="0" hangingPunct="1">
        <a:spcBef>
          <a:spcPct val="0"/>
        </a:spcBef>
        <a:buNone/>
        <a:defRPr sz="4400" kern="1200">
          <a:solidFill>
            <a:schemeClr val="tx1"/>
          </a:solidFill>
          <a:latin typeface="Roboto Regular"/>
          <a:ea typeface="+mj-ea"/>
          <a:cs typeface="Roboto Regular"/>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Roboto Regular"/>
          <a:ea typeface="+mn-ea"/>
          <a:cs typeface="Roboto Regular"/>
        </a:defRPr>
      </a:lvl1pPr>
      <a:lvl2pPr marL="742950" indent="-285750" algn="l" defTabSz="457200" rtl="0" eaLnBrk="1" latinLnBrk="0" hangingPunct="1">
        <a:spcBef>
          <a:spcPct val="20000"/>
        </a:spcBef>
        <a:buFont typeface="Arial"/>
        <a:buChar char="–"/>
        <a:defRPr sz="2800" kern="1200">
          <a:solidFill>
            <a:schemeClr val="tx1"/>
          </a:solidFill>
          <a:latin typeface="Roboto Regular"/>
          <a:ea typeface="+mn-ea"/>
          <a:cs typeface="Roboto Regular"/>
        </a:defRPr>
      </a:lvl2pPr>
      <a:lvl3pPr marL="1143000" indent="-228600" algn="l" defTabSz="457200" rtl="0" eaLnBrk="1" latinLnBrk="0" hangingPunct="1">
        <a:spcBef>
          <a:spcPct val="20000"/>
        </a:spcBef>
        <a:buFont typeface="Arial"/>
        <a:buChar char="•"/>
        <a:defRPr sz="2400" kern="1200">
          <a:solidFill>
            <a:schemeClr val="tx1"/>
          </a:solidFill>
          <a:latin typeface="Roboto Regular"/>
          <a:ea typeface="+mn-ea"/>
          <a:cs typeface="Roboto Regular"/>
        </a:defRPr>
      </a:lvl3pPr>
      <a:lvl4pPr marL="1600200" indent="-228600" algn="l" defTabSz="457200" rtl="0" eaLnBrk="1" latinLnBrk="0" hangingPunct="1">
        <a:spcBef>
          <a:spcPct val="20000"/>
        </a:spcBef>
        <a:buFont typeface="Arial"/>
        <a:buChar char="–"/>
        <a:defRPr sz="2000" kern="1200">
          <a:solidFill>
            <a:schemeClr val="tx1"/>
          </a:solidFill>
          <a:latin typeface="Roboto Regular"/>
          <a:ea typeface="+mn-ea"/>
          <a:cs typeface="Roboto Regular"/>
        </a:defRPr>
      </a:lvl4pPr>
      <a:lvl5pPr marL="2171700" indent="-342900" algn="l" defTabSz="457200" rtl="0" eaLnBrk="1" latinLnBrk="0" hangingPunct="1">
        <a:spcBef>
          <a:spcPct val="20000"/>
        </a:spcBef>
        <a:buFont typeface="Wingdings" charset="2"/>
        <a:buChar char="v"/>
        <a:defRPr sz="2000" kern="1200">
          <a:solidFill>
            <a:schemeClr val="tx1"/>
          </a:solidFill>
          <a:latin typeface="Roboto Regular"/>
          <a:ea typeface="+mn-ea"/>
          <a:cs typeface="Robot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tif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solidFill>
          <a:srgbClr val="00AEE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60371" y="2571751"/>
            <a:ext cx="7772400" cy="2091265"/>
          </a:xfrm>
        </p:spPr>
        <p:txBody>
          <a:bodyPr>
            <a:noAutofit/>
          </a:bodyPr>
          <a:lstStyle/>
          <a:p>
            <a:r>
              <a:rPr lang="en-US" sz="4000" dirty="0" smtClean="0">
                <a:solidFill>
                  <a:schemeClr val="bg1"/>
                </a:solidFill>
                <a:latin typeface="+mj-lt"/>
              </a:rPr>
              <a:t>Introduction to the Green Climate Fund</a:t>
            </a:r>
            <a:endParaRPr lang="en-US" sz="4000" dirty="0">
              <a:solidFill>
                <a:schemeClr val="bg1"/>
              </a:solidFill>
              <a:latin typeface="+mj-lt"/>
            </a:endParaRPr>
          </a:p>
        </p:txBody>
      </p:sp>
      <p:sp>
        <p:nvSpPr>
          <p:cNvPr id="3" name="Subtitle 2"/>
          <p:cNvSpPr>
            <a:spLocks noGrp="1"/>
          </p:cNvSpPr>
          <p:nvPr>
            <p:ph type="subTitle" idx="1"/>
          </p:nvPr>
        </p:nvSpPr>
        <p:spPr>
          <a:xfrm>
            <a:off x="660371" y="4663016"/>
            <a:ext cx="7898838" cy="1752600"/>
          </a:xfrm>
        </p:spPr>
        <p:txBody>
          <a:bodyPr>
            <a:normAutofit/>
          </a:bodyPr>
          <a:lstStyle/>
          <a:p>
            <a:r>
              <a:rPr lang="en-US" sz="1800" b="1" dirty="0">
                <a:solidFill>
                  <a:schemeClr val="bg1"/>
                </a:solidFill>
                <a:latin typeface="+mn-lt"/>
              </a:rPr>
              <a:t>Kick-off meeting of the project “Developing the capacities of the Republic of Serbia </a:t>
            </a:r>
            <a:r>
              <a:rPr lang="en-US" sz="1800" b="1" dirty="0" smtClean="0">
                <a:solidFill>
                  <a:schemeClr val="bg1"/>
                </a:solidFill>
                <a:latin typeface="+mn-lt"/>
              </a:rPr>
              <a:t>for </a:t>
            </a:r>
            <a:r>
              <a:rPr lang="en-US" sz="1800" b="1" dirty="0">
                <a:solidFill>
                  <a:schemeClr val="bg1"/>
                </a:solidFill>
                <a:latin typeface="+mn-lt"/>
              </a:rPr>
              <a:t>an effective engagement with </a:t>
            </a:r>
            <a:r>
              <a:rPr lang="en-US" sz="1800" b="1" dirty="0" smtClean="0">
                <a:solidFill>
                  <a:schemeClr val="bg1"/>
                </a:solidFill>
                <a:latin typeface="+mn-lt"/>
              </a:rPr>
              <a:t>the Green </a:t>
            </a:r>
            <a:r>
              <a:rPr lang="en-US" sz="1800" b="1" dirty="0">
                <a:solidFill>
                  <a:schemeClr val="bg1"/>
                </a:solidFill>
                <a:latin typeface="+mn-lt"/>
              </a:rPr>
              <a:t>Climate Fund”</a:t>
            </a:r>
            <a:r>
              <a:rPr lang="en-US" sz="1800" dirty="0">
                <a:solidFill>
                  <a:schemeClr val="bg1"/>
                </a:solidFill>
                <a:latin typeface="+mn-lt"/>
              </a:rPr>
              <a:t> </a:t>
            </a:r>
            <a:endParaRPr lang="en-US" sz="1800" dirty="0" smtClean="0">
              <a:solidFill>
                <a:schemeClr val="bg1"/>
              </a:solidFill>
              <a:latin typeface="+mn-lt"/>
            </a:endParaRPr>
          </a:p>
          <a:p>
            <a:r>
              <a:rPr lang="en-US" sz="1400" b="1" dirty="0" smtClean="0">
                <a:solidFill>
                  <a:schemeClr val="bg1"/>
                </a:solidFill>
                <a:latin typeface="+mn-lt"/>
              </a:rPr>
              <a:t>4</a:t>
            </a:r>
            <a:r>
              <a:rPr lang="en-US" sz="1400" b="1" baseline="30000" dirty="0" smtClean="0">
                <a:solidFill>
                  <a:schemeClr val="bg1"/>
                </a:solidFill>
                <a:latin typeface="+mn-lt"/>
              </a:rPr>
              <a:t>th</a:t>
            </a:r>
            <a:r>
              <a:rPr lang="en-US" sz="1400" b="1" dirty="0" smtClean="0">
                <a:solidFill>
                  <a:schemeClr val="bg1"/>
                </a:solidFill>
                <a:latin typeface="+mn-lt"/>
              </a:rPr>
              <a:t> September 2018,</a:t>
            </a:r>
          </a:p>
          <a:p>
            <a:r>
              <a:rPr lang="en-US" sz="1400" b="1" dirty="0" smtClean="0">
                <a:solidFill>
                  <a:schemeClr val="bg1"/>
                </a:solidFill>
                <a:latin typeface="+mn-lt"/>
              </a:rPr>
              <a:t>Tulip In Hotel</a:t>
            </a:r>
          </a:p>
        </p:txBody>
      </p:sp>
      <p:cxnSp>
        <p:nvCxnSpPr>
          <p:cNvPr id="5" name="Straight Connector 4"/>
          <p:cNvCxnSpPr/>
          <p:nvPr/>
        </p:nvCxnSpPr>
        <p:spPr>
          <a:xfrm>
            <a:off x="728121" y="4493683"/>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28121" y="5790240"/>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sp>
        <p:nvSpPr>
          <p:cNvPr id="9" name="Subtitle 2"/>
          <p:cNvSpPr txBox="1">
            <a:spLocks/>
          </p:cNvSpPr>
          <p:nvPr/>
        </p:nvSpPr>
        <p:spPr>
          <a:xfrm>
            <a:off x="639196" y="5976507"/>
            <a:ext cx="5177404" cy="506843"/>
          </a:xfrm>
          <a:prstGeom prst="rect">
            <a:avLst/>
          </a:prstGeom>
        </p:spPr>
        <p:txBody>
          <a:bodyPr vert="horz" lIns="91440" tIns="45720" rIns="91440" bIns="45720" rtlCol="0">
            <a:normAutofit fontScale="85000" lnSpcReduction="20000"/>
          </a:bodyPr>
          <a:lstStyle>
            <a:lvl1pPr marL="0" indent="0" algn="l" defTabSz="457200" rtl="0" eaLnBrk="1" latinLnBrk="0" hangingPunct="1">
              <a:spcBef>
                <a:spcPct val="20000"/>
              </a:spcBef>
              <a:buFont typeface="Arial"/>
              <a:buNone/>
              <a:defRPr sz="3200" kern="1200">
                <a:solidFill>
                  <a:schemeClr val="tx1">
                    <a:tint val="75000"/>
                  </a:schemeClr>
                </a:solidFill>
                <a:latin typeface="Roboto Regular"/>
                <a:ea typeface="+mn-ea"/>
                <a:cs typeface="Roboto Regular"/>
              </a:defRPr>
            </a:lvl1pPr>
            <a:lvl2pPr marL="457200" indent="0" algn="ctr" defTabSz="457200" rtl="0" eaLnBrk="1" latinLnBrk="0" hangingPunct="1">
              <a:spcBef>
                <a:spcPct val="20000"/>
              </a:spcBef>
              <a:buFont typeface="Arial"/>
              <a:buNone/>
              <a:defRPr sz="2800" kern="1200">
                <a:solidFill>
                  <a:schemeClr val="tx1">
                    <a:tint val="75000"/>
                  </a:schemeClr>
                </a:solidFill>
                <a:latin typeface="Roboto Regular"/>
                <a:ea typeface="+mn-ea"/>
                <a:cs typeface="Roboto Regular"/>
              </a:defRPr>
            </a:lvl2pPr>
            <a:lvl3pPr marL="914400" indent="0" algn="ctr" defTabSz="457200" rtl="0" eaLnBrk="1" latinLnBrk="0" hangingPunct="1">
              <a:spcBef>
                <a:spcPct val="20000"/>
              </a:spcBef>
              <a:buFont typeface="Arial"/>
              <a:buNone/>
              <a:defRPr sz="2400" kern="1200">
                <a:solidFill>
                  <a:schemeClr val="tx1">
                    <a:tint val="75000"/>
                  </a:schemeClr>
                </a:solidFill>
                <a:latin typeface="Roboto Regular"/>
                <a:ea typeface="+mn-ea"/>
                <a:cs typeface="Roboto Regular"/>
              </a:defRPr>
            </a:lvl3pPr>
            <a:lvl4pPr marL="13716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4pPr>
            <a:lvl5pPr marL="18288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1100" dirty="0" err="1" smtClean="0">
                <a:solidFill>
                  <a:srgbClr val="FFFFFF"/>
                </a:solidFill>
              </a:rPr>
              <a:t>Ms</a:t>
            </a:r>
            <a:r>
              <a:rPr lang="en-US" sz="1100" dirty="0" smtClean="0">
                <a:solidFill>
                  <a:srgbClr val="FFFFFF"/>
                </a:solidFill>
              </a:rPr>
              <a:t> Ana Vukoje</a:t>
            </a:r>
          </a:p>
          <a:p>
            <a:r>
              <a:rPr lang="en-US" sz="1100" dirty="0" smtClean="0">
                <a:solidFill>
                  <a:srgbClr val="FFFFFF"/>
                </a:solidFill>
              </a:rPr>
              <a:t>Climate Change Specialist</a:t>
            </a:r>
          </a:p>
          <a:p>
            <a:r>
              <a:rPr lang="en-US" sz="1100" dirty="0" smtClean="0">
                <a:solidFill>
                  <a:srgbClr val="FFFFFF"/>
                </a:solidFill>
              </a:rPr>
              <a:t>UN Environment</a:t>
            </a:r>
            <a:endParaRPr lang="en-US" sz="1100" dirty="0">
              <a:solidFill>
                <a:srgbClr val="FFFFFF"/>
              </a:solidFill>
            </a:endParaRPr>
          </a:p>
        </p:txBody>
      </p:sp>
      <p:pic>
        <p:nvPicPr>
          <p:cNvPr id="27" name="Picture 26" descr="UNEnvironment_Logo_English_Short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8919" y="0"/>
            <a:ext cx="2495615" cy="1619656"/>
          </a:xfrm>
          <a:prstGeom prst="rect">
            <a:avLst/>
          </a:prstGeom>
        </p:spPr>
      </p:pic>
    </p:spTree>
    <p:extLst>
      <p:ext uri="{BB962C8B-B14F-4D97-AF65-F5344CB8AC3E}">
        <p14:creationId xmlns:p14="http://schemas.microsoft.com/office/powerpoint/2010/main" val="21047611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a:solidFill>
                  <a:srgbClr val="0070C0"/>
                </a:solidFill>
              </a:rPr>
              <a:t>The Simplified Approval Process (SAP)</a:t>
            </a:r>
          </a:p>
          <a:p>
            <a:pPr defTabSz="914400">
              <a:defRPr/>
            </a:pPr>
            <a:endParaRPr lang="en-US" b="1" dirty="0">
              <a:solidFill>
                <a:srgbClr val="0070C0"/>
              </a:solidFill>
            </a:endParaRPr>
          </a:p>
        </p:txBody>
      </p:sp>
      <p:sp>
        <p:nvSpPr>
          <p:cNvPr id="3" name="Content Placeholder 2"/>
          <p:cNvSpPr>
            <a:spLocks noGrp="1"/>
          </p:cNvSpPr>
          <p:nvPr>
            <p:ph idx="1"/>
          </p:nvPr>
        </p:nvSpPr>
        <p:spPr>
          <a:xfrm>
            <a:off x="407488" y="1276350"/>
            <a:ext cx="8229600" cy="4525963"/>
          </a:xfrm>
        </p:spPr>
        <p:txBody>
          <a:bodyPr>
            <a:normAutofit fontScale="25000" lnSpcReduction="20000"/>
          </a:bodyPr>
          <a:lstStyle/>
          <a:p>
            <a:pPr marL="0" indent="0">
              <a:buNone/>
            </a:pPr>
            <a:r>
              <a:rPr lang="en-US" sz="7400" dirty="0">
                <a:latin typeface="+mj-lt"/>
              </a:rPr>
              <a:t>Launched at COP23</a:t>
            </a:r>
          </a:p>
          <a:p>
            <a:endParaRPr lang="en-US" sz="7400" dirty="0">
              <a:latin typeface="+mj-lt"/>
            </a:endParaRPr>
          </a:p>
          <a:p>
            <a:pPr marL="0" indent="0">
              <a:buNone/>
            </a:pPr>
            <a:r>
              <a:rPr lang="en-US" sz="7400" dirty="0">
                <a:latin typeface="+mj-lt"/>
              </a:rPr>
              <a:t>Simplifications are two-fold: </a:t>
            </a:r>
          </a:p>
          <a:p>
            <a:pPr>
              <a:buAutoNum type="arabicPeriod"/>
            </a:pPr>
            <a:r>
              <a:rPr lang="en-US" sz="7400" dirty="0">
                <a:latin typeface="+mj-lt"/>
              </a:rPr>
              <a:t>The documentation to be provided with the Funding Proposal is reduced; </a:t>
            </a:r>
          </a:p>
          <a:p>
            <a:pPr>
              <a:buAutoNum type="arabicPeriod"/>
            </a:pPr>
            <a:r>
              <a:rPr lang="en-US" sz="7400" dirty="0">
                <a:latin typeface="+mj-lt"/>
              </a:rPr>
              <a:t>The review and approval processes are streamlined;</a:t>
            </a:r>
          </a:p>
          <a:p>
            <a:endParaRPr lang="en-US" sz="7400" dirty="0">
              <a:solidFill>
                <a:schemeClr val="tx2">
                  <a:lumMod val="60000"/>
                  <a:lumOff val="40000"/>
                </a:schemeClr>
              </a:solidFill>
              <a:latin typeface="+mj-lt"/>
            </a:endParaRPr>
          </a:p>
          <a:p>
            <a:pPr marL="0" indent="0">
              <a:buNone/>
            </a:pPr>
            <a:r>
              <a:rPr lang="en-US" sz="7400" dirty="0">
                <a:solidFill>
                  <a:schemeClr val="tx2">
                    <a:lumMod val="60000"/>
                    <a:lumOff val="40000"/>
                  </a:schemeClr>
                </a:solidFill>
                <a:latin typeface="+mj-lt"/>
              </a:rPr>
              <a:t>Up to 80 million total budget of the scheme </a:t>
            </a:r>
          </a:p>
          <a:p>
            <a:endParaRPr lang="en-US" sz="7400" dirty="0">
              <a:solidFill>
                <a:schemeClr val="accent1">
                  <a:lumMod val="75000"/>
                </a:schemeClr>
              </a:solidFill>
              <a:latin typeface="+mj-lt"/>
            </a:endParaRPr>
          </a:p>
          <a:p>
            <a:pPr marL="0" indent="0">
              <a:buNone/>
            </a:pPr>
            <a:r>
              <a:rPr lang="en-US" sz="7400" dirty="0">
                <a:solidFill>
                  <a:schemeClr val="accent1">
                    <a:lumMod val="75000"/>
                  </a:schemeClr>
                </a:solidFill>
                <a:latin typeface="+mj-lt"/>
              </a:rPr>
              <a:t>50% funds set aside for Direct Access Entities</a:t>
            </a:r>
          </a:p>
          <a:p>
            <a:pPr marL="285750" indent="-285750">
              <a:buFontTx/>
              <a:buChar char="-"/>
            </a:pPr>
            <a:endParaRPr lang="en-US" sz="7400" dirty="0">
              <a:latin typeface="+mj-lt"/>
            </a:endParaRPr>
          </a:p>
          <a:p>
            <a:pPr marL="0" indent="0">
              <a:buNone/>
            </a:pPr>
            <a:r>
              <a:rPr lang="en-US" sz="7400" b="1" dirty="0">
                <a:latin typeface="+mj-lt"/>
              </a:rPr>
              <a:t>SAP requirements:</a:t>
            </a:r>
          </a:p>
          <a:p>
            <a:pPr marL="285750" indent="-285750">
              <a:buFontTx/>
              <a:buChar char="-"/>
            </a:pPr>
            <a:endParaRPr lang="en-US" sz="7400" dirty="0">
              <a:latin typeface="+mj-lt"/>
            </a:endParaRPr>
          </a:p>
          <a:p>
            <a:pPr marL="285750" indent="-285750">
              <a:buFont typeface="Arial" charset="0"/>
              <a:buChar char="•"/>
            </a:pPr>
            <a:r>
              <a:rPr lang="en-US" sz="7400" dirty="0">
                <a:latin typeface="+mj-lt"/>
              </a:rPr>
              <a:t>ready for scaling-up, with a potential for transformation</a:t>
            </a:r>
          </a:p>
          <a:p>
            <a:pPr marL="285750" indent="-285750">
              <a:buFont typeface="Arial" charset="0"/>
              <a:buChar char="•"/>
            </a:pPr>
            <a:r>
              <a:rPr lang="en-US" sz="7400" dirty="0">
                <a:latin typeface="+mj-lt"/>
              </a:rPr>
              <a:t>requiring a GCF contribution of under USD 10 million</a:t>
            </a:r>
          </a:p>
          <a:p>
            <a:pPr marL="285750" indent="-285750">
              <a:buFont typeface="Arial" charset="0"/>
              <a:buChar char="•"/>
            </a:pPr>
            <a:r>
              <a:rPr lang="en-US" sz="7400" dirty="0">
                <a:latin typeface="+mj-lt"/>
              </a:rPr>
              <a:t>having minimal environmental and social (ESS) risks and impacts</a:t>
            </a:r>
          </a:p>
          <a:p>
            <a:endParaRPr lang="en-GB" dirty="0"/>
          </a:p>
        </p:txBody>
      </p:sp>
    </p:spTree>
    <p:extLst>
      <p:ext uri="{BB962C8B-B14F-4D97-AF65-F5344CB8AC3E}">
        <p14:creationId xmlns:p14="http://schemas.microsoft.com/office/powerpoint/2010/main" val="1946535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smtClean="0">
                <a:solidFill>
                  <a:srgbClr val="0070C0"/>
                </a:solidFill>
              </a:rPr>
              <a:t>Projects - size</a:t>
            </a:r>
            <a:endParaRPr lang="en-US" sz="2400" b="1" dirty="0">
              <a:solidFill>
                <a:srgbClr val="0070C0"/>
              </a:solidFill>
            </a:endParaRPr>
          </a:p>
          <a:p>
            <a:pPr defTabSz="914400">
              <a:defRPr/>
            </a:pPr>
            <a:endParaRPr lang="en-US" b="1" dirty="0">
              <a:solidFill>
                <a:srgbClr val="0070C0"/>
              </a:solidFill>
            </a:endParaRPr>
          </a:p>
        </p:txBody>
      </p:sp>
      <p:pic>
        <p:nvPicPr>
          <p:cNvPr id="7" name="Content Placeholder 6" descr="info-Project_Sizes_white green.jpg"/>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t="18395" b="11120"/>
          <a:stretch/>
        </p:blipFill>
        <p:spPr>
          <a:xfrm>
            <a:off x="230187" y="1370699"/>
            <a:ext cx="5904799" cy="244257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190" y="4280175"/>
            <a:ext cx="5156791" cy="1247320"/>
          </a:xfrm>
          <a:prstGeom prst="rect">
            <a:avLst/>
          </a:prstGeom>
        </p:spPr>
      </p:pic>
    </p:spTree>
    <p:extLst>
      <p:ext uri="{BB962C8B-B14F-4D97-AF65-F5344CB8AC3E}">
        <p14:creationId xmlns:p14="http://schemas.microsoft.com/office/powerpoint/2010/main" val="92156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smtClean="0">
                <a:solidFill>
                  <a:srgbClr val="0070C0"/>
                </a:solidFill>
              </a:rPr>
              <a:t>Projects – Strategic Impact areas </a:t>
            </a:r>
            <a:endParaRPr lang="en-US" sz="2400" b="1" dirty="0">
              <a:solidFill>
                <a:srgbClr val="0070C0"/>
              </a:solidFill>
            </a:endParaRPr>
          </a:p>
          <a:p>
            <a:pPr defTabSz="914400">
              <a:defRPr/>
            </a:pPr>
            <a:endParaRPr lang="en-US" b="1" dirty="0">
              <a:solidFill>
                <a:srgbClr val="0070C0"/>
              </a:solidFill>
            </a:endParaRPr>
          </a:p>
        </p:txBody>
      </p:sp>
      <p:pic>
        <p:nvPicPr>
          <p:cNvPr id="10" name="Picture 9"/>
          <p:cNvPicPr>
            <a:picLocks noChangeAspect="1"/>
          </p:cNvPicPr>
          <p:nvPr/>
        </p:nvPicPr>
        <p:blipFill rotWithShape="1">
          <a:blip r:embed="rId4"/>
          <a:srcRect l="-3838" t="-4331" r="35831" b="4331"/>
          <a:stretch/>
        </p:blipFill>
        <p:spPr>
          <a:xfrm>
            <a:off x="1" y="1089543"/>
            <a:ext cx="7846828" cy="4088897"/>
          </a:xfrm>
          <a:prstGeom prst="rect">
            <a:avLst/>
          </a:prstGeom>
        </p:spPr>
      </p:pic>
    </p:spTree>
    <p:extLst>
      <p:ext uri="{BB962C8B-B14F-4D97-AF65-F5344CB8AC3E}">
        <p14:creationId xmlns:p14="http://schemas.microsoft.com/office/powerpoint/2010/main" val="13205316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smtClean="0">
                <a:solidFill>
                  <a:srgbClr val="0070C0"/>
                </a:solidFill>
              </a:rPr>
              <a:t>Projects – GCF investment Criteria</a:t>
            </a:r>
            <a:endParaRPr lang="en-US" sz="2400" b="1" dirty="0">
              <a:solidFill>
                <a:srgbClr val="0070C0"/>
              </a:solidFill>
            </a:endParaRPr>
          </a:p>
          <a:p>
            <a:pPr defTabSz="914400">
              <a:defRPr/>
            </a:pPr>
            <a:endParaRPr lang="en-US" b="1" dirty="0">
              <a:solidFill>
                <a:srgbClr val="0070C0"/>
              </a:solidFill>
            </a:endParaRPr>
          </a:p>
        </p:txBody>
      </p:sp>
      <p:sp>
        <p:nvSpPr>
          <p:cNvPr id="4" name="Rectangle 3"/>
          <p:cNvSpPr/>
          <p:nvPr/>
        </p:nvSpPr>
        <p:spPr>
          <a:xfrm>
            <a:off x="308344" y="1370699"/>
            <a:ext cx="4572000" cy="2893100"/>
          </a:xfrm>
          <a:prstGeom prst="rect">
            <a:avLst/>
          </a:prstGeom>
        </p:spPr>
        <p:txBody>
          <a:bodyPr>
            <a:spAutoFit/>
          </a:bodyPr>
          <a:lstStyle/>
          <a:p>
            <a:pPr marL="685800" lvl="1" indent="-342900">
              <a:lnSpc>
                <a:spcPct val="110000"/>
              </a:lnSpc>
              <a:spcBef>
                <a:spcPts val="1200"/>
              </a:spcBef>
              <a:buClr>
                <a:srgbClr val="1AA794"/>
              </a:buClr>
              <a:buFont typeface="Arial" panose="020B0604020202020204" pitchFamily="34" charset="0"/>
              <a:buChar char="•"/>
            </a:pPr>
            <a:r>
              <a:rPr lang="en-GB" sz="2000" dirty="0">
                <a:solidFill>
                  <a:srgbClr val="19A998"/>
                </a:solidFill>
                <a:cs typeface="Arial" panose="020B0604020202020204" pitchFamily="34" charset="0"/>
              </a:rPr>
              <a:t>Impact potential</a:t>
            </a:r>
            <a:endParaRPr lang="en-US" sz="2000" dirty="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a:solidFill>
                  <a:srgbClr val="19A998"/>
                </a:solidFill>
                <a:cs typeface="Arial" panose="020B0604020202020204" pitchFamily="34" charset="0"/>
              </a:rPr>
              <a:t>Paradigm shift potential</a:t>
            </a:r>
            <a:endParaRPr lang="en-US" sz="2000" dirty="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a:solidFill>
                  <a:srgbClr val="19A998"/>
                </a:solidFill>
                <a:cs typeface="Arial" panose="020B0604020202020204" pitchFamily="34" charset="0"/>
              </a:rPr>
              <a:t>Sustainable development potential</a:t>
            </a:r>
            <a:endParaRPr lang="en-US" sz="2000" dirty="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a:solidFill>
                  <a:srgbClr val="19A998"/>
                </a:solidFill>
                <a:cs typeface="Arial" panose="020B0604020202020204" pitchFamily="34" charset="0"/>
              </a:rPr>
              <a:t>Responsive to recipients needs</a:t>
            </a:r>
            <a:endParaRPr lang="en-US" sz="2000" dirty="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a:solidFill>
                  <a:srgbClr val="19A998"/>
                </a:solidFill>
                <a:cs typeface="Arial" panose="020B0604020202020204" pitchFamily="34" charset="0"/>
              </a:rPr>
              <a:t>Promote country ownership</a:t>
            </a:r>
            <a:endParaRPr lang="en-US" sz="2000" dirty="0">
              <a:solidFill>
                <a:srgbClr val="19A998"/>
              </a:solidFill>
              <a:cs typeface="Arial" panose="020B0604020202020204" pitchFamily="34" charset="0"/>
            </a:endParaRPr>
          </a:p>
          <a:p>
            <a:pPr marL="685800" lvl="1" indent="-342900">
              <a:lnSpc>
                <a:spcPct val="110000"/>
              </a:lnSpc>
              <a:spcBef>
                <a:spcPts val="1200"/>
              </a:spcBef>
              <a:buClr>
                <a:srgbClr val="1AA794"/>
              </a:buClr>
              <a:buFont typeface="Arial" panose="020B0604020202020204" pitchFamily="34" charset="0"/>
              <a:buChar char="•"/>
            </a:pPr>
            <a:r>
              <a:rPr lang="en-GB" sz="2000" dirty="0">
                <a:solidFill>
                  <a:srgbClr val="19A998"/>
                </a:solidFill>
                <a:cs typeface="Arial" panose="020B0604020202020204" pitchFamily="34" charset="0"/>
              </a:rPr>
              <a:t>Efficiency &amp; effectiveness</a:t>
            </a:r>
            <a:endParaRPr lang="en-US" sz="2000" dirty="0">
              <a:solidFill>
                <a:srgbClr val="19A998"/>
              </a:solidFill>
              <a:cs typeface="Arial" panose="020B0604020202020204" pitchFamily="34" charset="0"/>
            </a:endParaRPr>
          </a:p>
        </p:txBody>
      </p:sp>
    </p:spTree>
    <p:extLst>
      <p:ext uri="{BB962C8B-B14F-4D97-AF65-F5344CB8AC3E}">
        <p14:creationId xmlns:p14="http://schemas.microsoft.com/office/powerpoint/2010/main" val="2001483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smtClean="0">
                <a:solidFill>
                  <a:srgbClr val="0070C0"/>
                </a:solidFill>
              </a:rPr>
              <a:t>Projects – distribution </a:t>
            </a:r>
            <a:endParaRPr lang="en-US" sz="2400" b="1" dirty="0">
              <a:solidFill>
                <a:srgbClr val="0070C0"/>
              </a:solidFill>
            </a:endParaRPr>
          </a:p>
          <a:p>
            <a:pPr defTabSz="914400">
              <a:defRPr/>
            </a:pPr>
            <a:endParaRPr lang="en-US" b="1" dirty="0">
              <a:solidFill>
                <a:srgbClr val="0070C0"/>
              </a:solidFill>
            </a:endParaRPr>
          </a:p>
        </p:txBody>
      </p:sp>
      <p:pic>
        <p:nvPicPr>
          <p:cNvPr id="7" name="Picture 6"/>
          <p:cNvPicPr>
            <a:picLocks noChangeAspect="1"/>
          </p:cNvPicPr>
          <p:nvPr/>
        </p:nvPicPr>
        <p:blipFill>
          <a:blip r:embed="rId4"/>
          <a:stretch>
            <a:fillRect/>
          </a:stretch>
        </p:blipFill>
        <p:spPr>
          <a:xfrm>
            <a:off x="95693" y="1671837"/>
            <a:ext cx="4880344" cy="1194726"/>
          </a:xfrm>
          <a:prstGeom prst="rect">
            <a:avLst/>
          </a:prstGeom>
        </p:spPr>
      </p:pic>
      <p:sp>
        <p:nvSpPr>
          <p:cNvPr id="10" name="Rectangle 9"/>
          <p:cNvSpPr/>
          <p:nvPr/>
        </p:nvSpPr>
        <p:spPr>
          <a:xfrm>
            <a:off x="5436772" y="2000325"/>
            <a:ext cx="1046312" cy="369332"/>
          </a:xfrm>
          <a:prstGeom prst="rect">
            <a:avLst/>
          </a:prstGeom>
        </p:spPr>
        <p:txBody>
          <a:bodyPr wrap="none">
            <a:spAutoFit/>
          </a:bodyPr>
          <a:lstStyle/>
          <a:p>
            <a:pPr defTabSz="914400">
              <a:defRPr/>
            </a:pPr>
            <a:r>
              <a:rPr lang="en-US" b="1" dirty="0" smtClean="0">
                <a:solidFill>
                  <a:srgbClr val="0070C0"/>
                </a:solidFill>
              </a:rPr>
              <a:t>By target</a:t>
            </a:r>
            <a:endParaRPr lang="en-US" b="1" dirty="0">
              <a:solidFill>
                <a:srgbClr val="0070C0"/>
              </a:solidFill>
            </a:endParaRPr>
          </a:p>
        </p:txBody>
      </p:sp>
      <p:pic>
        <p:nvPicPr>
          <p:cNvPr id="12" name="Picture 11"/>
          <p:cNvPicPr>
            <a:picLocks noChangeAspect="1"/>
          </p:cNvPicPr>
          <p:nvPr/>
        </p:nvPicPr>
        <p:blipFill>
          <a:blip r:embed="rId5"/>
          <a:stretch>
            <a:fillRect/>
          </a:stretch>
        </p:blipFill>
        <p:spPr>
          <a:xfrm>
            <a:off x="4086437" y="3208961"/>
            <a:ext cx="2700669" cy="2443040"/>
          </a:xfrm>
          <a:prstGeom prst="rect">
            <a:avLst/>
          </a:prstGeom>
        </p:spPr>
      </p:pic>
      <p:sp>
        <p:nvSpPr>
          <p:cNvPr id="13" name="Rectangle 12"/>
          <p:cNvSpPr/>
          <p:nvPr/>
        </p:nvSpPr>
        <p:spPr>
          <a:xfrm>
            <a:off x="1687023" y="3950208"/>
            <a:ext cx="1517788" cy="369332"/>
          </a:xfrm>
          <a:prstGeom prst="rect">
            <a:avLst/>
          </a:prstGeom>
        </p:spPr>
        <p:txBody>
          <a:bodyPr wrap="none">
            <a:spAutoFit/>
          </a:bodyPr>
          <a:lstStyle/>
          <a:p>
            <a:pPr defTabSz="914400">
              <a:defRPr/>
            </a:pPr>
            <a:r>
              <a:rPr lang="en-US" b="1" dirty="0" err="1" smtClean="0">
                <a:solidFill>
                  <a:srgbClr val="0070C0"/>
                </a:solidFill>
              </a:rPr>
              <a:t>Georgraphical</a:t>
            </a:r>
            <a:endParaRPr lang="en-US" b="1" dirty="0">
              <a:solidFill>
                <a:srgbClr val="0070C0"/>
              </a:solidFill>
            </a:endParaRPr>
          </a:p>
        </p:txBody>
      </p:sp>
    </p:spTree>
    <p:extLst>
      <p:ext uri="{BB962C8B-B14F-4D97-AF65-F5344CB8AC3E}">
        <p14:creationId xmlns:p14="http://schemas.microsoft.com/office/powerpoint/2010/main" val="8135472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smtClean="0">
                <a:solidFill>
                  <a:srgbClr val="0070C0"/>
                </a:solidFill>
              </a:rPr>
              <a:t>Projects – financing instruments  </a:t>
            </a:r>
            <a:endParaRPr lang="en-US" sz="2400" b="1" dirty="0">
              <a:solidFill>
                <a:srgbClr val="0070C0"/>
              </a:solidFill>
            </a:endParaRPr>
          </a:p>
          <a:p>
            <a:pPr defTabSz="914400">
              <a:defRPr/>
            </a:pPr>
            <a:endParaRPr lang="en-US" b="1" dirty="0">
              <a:solidFill>
                <a:srgbClr val="0070C0"/>
              </a:solidFill>
            </a:endParaRPr>
          </a:p>
        </p:txBody>
      </p:sp>
      <p:pic>
        <p:nvPicPr>
          <p:cNvPr id="5" name="Picture 4"/>
          <p:cNvPicPr>
            <a:picLocks noChangeAspect="1"/>
          </p:cNvPicPr>
          <p:nvPr/>
        </p:nvPicPr>
        <p:blipFill>
          <a:blip r:embed="rId4"/>
          <a:stretch>
            <a:fillRect/>
          </a:stretch>
        </p:blipFill>
        <p:spPr>
          <a:xfrm>
            <a:off x="230187" y="1317626"/>
            <a:ext cx="3317698" cy="4231758"/>
          </a:xfrm>
          <a:prstGeom prst="rect">
            <a:avLst/>
          </a:prstGeom>
        </p:spPr>
      </p:pic>
    </p:spTree>
    <p:extLst>
      <p:ext uri="{BB962C8B-B14F-4D97-AF65-F5344CB8AC3E}">
        <p14:creationId xmlns:p14="http://schemas.microsoft.com/office/powerpoint/2010/main" val="17888853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830997"/>
          </a:xfrm>
          <a:prstGeom prst="rect">
            <a:avLst/>
          </a:prstGeom>
        </p:spPr>
        <p:txBody>
          <a:bodyPr wrap="square">
            <a:spAutoFit/>
          </a:bodyPr>
          <a:lstStyle/>
          <a:p>
            <a:pPr defTabSz="914400">
              <a:defRPr/>
            </a:pPr>
            <a:r>
              <a:rPr lang="en-US" sz="2400" b="1" dirty="0" smtClean="0">
                <a:solidFill>
                  <a:srgbClr val="0070C0"/>
                </a:solidFill>
              </a:rPr>
              <a:t>Projects – access modalities  </a:t>
            </a:r>
            <a:endParaRPr lang="en-US" sz="2400" b="1" dirty="0">
              <a:solidFill>
                <a:srgbClr val="0070C0"/>
              </a:solidFill>
            </a:endParaRPr>
          </a:p>
          <a:p>
            <a:pPr defTabSz="914400">
              <a:defRPr/>
            </a:pPr>
            <a:endParaRPr lang="en-US" sz="2400" b="1" dirty="0">
              <a:solidFill>
                <a:srgbClr val="0070C0"/>
              </a:solidFill>
            </a:endParaRPr>
          </a:p>
        </p:txBody>
      </p:sp>
      <p:pic>
        <p:nvPicPr>
          <p:cNvPr id="6" name="Picture 5"/>
          <p:cNvPicPr>
            <a:picLocks noChangeAspect="1"/>
          </p:cNvPicPr>
          <p:nvPr/>
        </p:nvPicPr>
        <p:blipFill>
          <a:blip r:embed="rId4"/>
          <a:stretch>
            <a:fillRect/>
          </a:stretch>
        </p:blipFill>
        <p:spPr>
          <a:xfrm>
            <a:off x="230187" y="1296271"/>
            <a:ext cx="5330641" cy="4416817"/>
          </a:xfrm>
          <a:prstGeom prst="rect">
            <a:avLst/>
          </a:prstGeom>
        </p:spPr>
      </p:pic>
    </p:spTree>
    <p:extLst>
      <p:ext uri="{BB962C8B-B14F-4D97-AF65-F5344CB8AC3E}">
        <p14:creationId xmlns:p14="http://schemas.microsoft.com/office/powerpoint/2010/main" val="7834614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1015663"/>
          </a:xfrm>
          <a:prstGeom prst="rect">
            <a:avLst/>
          </a:prstGeom>
        </p:spPr>
        <p:txBody>
          <a:bodyPr wrap="square">
            <a:spAutoFit/>
          </a:bodyPr>
          <a:lstStyle/>
          <a:p>
            <a:pPr defTabSz="914400">
              <a:defRPr/>
            </a:pPr>
            <a:r>
              <a:rPr lang="en-US" sz="2400" b="1" dirty="0" smtClean="0">
                <a:solidFill>
                  <a:srgbClr val="0070C0"/>
                </a:solidFill>
              </a:rPr>
              <a:t>What can be the role of the private sector? </a:t>
            </a:r>
            <a:endParaRPr lang="en-US" sz="2400" b="1" dirty="0">
              <a:solidFill>
                <a:srgbClr val="0070C0"/>
              </a:solidFill>
            </a:endParaRPr>
          </a:p>
          <a:p>
            <a:pPr defTabSz="914400">
              <a:defRPr/>
            </a:pPr>
            <a:endParaRPr lang="en-US" b="1" dirty="0">
              <a:solidFill>
                <a:srgbClr val="0070C0"/>
              </a:solidFill>
            </a:endParaRPr>
          </a:p>
          <a:p>
            <a:pPr defTabSz="914400">
              <a:defRPr/>
            </a:pPr>
            <a:endParaRPr lang="en-US" b="1" dirty="0">
              <a:solidFill>
                <a:srgbClr val="0070C0"/>
              </a:solidFill>
            </a:endParaRPr>
          </a:p>
        </p:txBody>
      </p:sp>
      <p:sp>
        <p:nvSpPr>
          <p:cNvPr id="3" name="Content Placeholder 2"/>
          <p:cNvSpPr>
            <a:spLocks noGrp="1"/>
          </p:cNvSpPr>
          <p:nvPr>
            <p:ph idx="1"/>
          </p:nvPr>
        </p:nvSpPr>
        <p:spPr>
          <a:xfrm>
            <a:off x="230187" y="1200944"/>
            <a:ext cx="8229600" cy="4525963"/>
          </a:xfrm>
        </p:spPr>
        <p:txBody>
          <a:bodyPr>
            <a:normAutofit fontScale="55000" lnSpcReduction="20000"/>
          </a:bodyPr>
          <a:lstStyle/>
          <a:p>
            <a:pPr marL="0" indent="0">
              <a:buNone/>
            </a:pPr>
            <a:endParaRPr lang="en-GB" dirty="0"/>
          </a:p>
          <a:p>
            <a:pPr marL="0" indent="0">
              <a:buNone/>
            </a:pPr>
            <a:r>
              <a:rPr lang="en-GB" dirty="0">
                <a:latin typeface="+mn-lt"/>
              </a:rPr>
              <a:t>GCF can finance private sector projects relating to mitigation and adaptation activities at all levels</a:t>
            </a:r>
            <a:endParaRPr lang="en-GB" dirty="0" smtClean="0">
              <a:latin typeface="+mn-lt"/>
            </a:endParaRPr>
          </a:p>
          <a:p>
            <a:pPr marL="0" indent="0">
              <a:buNone/>
            </a:pPr>
            <a:endParaRPr lang="en-GB" dirty="0" smtClean="0">
              <a:latin typeface="+mn-lt"/>
            </a:endParaRPr>
          </a:p>
          <a:p>
            <a:pPr marL="0" indent="0">
              <a:buNone/>
            </a:pPr>
            <a:r>
              <a:rPr lang="en-GB" dirty="0" smtClean="0">
                <a:latin typeface="+mn-lt"/>
              </a:rPr>
              <a:t>GCF </a:t>
            </a:r>
            <a:r>
              <a:rPr lang="en-GB" dirty="0">
                <a:latin typeface="+mn-lt"/>
              </a:rPr>
              <a:t>uses flexible financial instruments (including debt, equity, and guarantees). It can combine these instruments with concessional funding to promote private sector investing in our core activities by:</a:t>
            </a:r>
          </a:p>
          <a:p>
            <a:endParaRPr lang="en-GB" dirty="0">
              <a:latin typeface="+mn-lt"/>
            </a:endParaRPr>
          </a:p>
          <a:p>
            <a:endParaRPr lang="en-GB" dirty="0" smtClean="0">
              <a:latin typeface="+mn-lt"/>
            </a:endParaRPr>
          </a:p>
          <a:p>
            <a:r>
              <a:rPr lang="en-GB" dirty="0" smtClean="0">
                <a:latin typeface="+mn-lt"/>
              </a:rPr>
              <a:t>De-risking </a:t>
            </a:r>
            <a:r>
              <a:rPr lang="en-GB" dirty="0">
                <a:latin typeface="+mn-lt"/>
              </a:rPr>
              <a:t>investments, including foreign exchange and investors’ </a:t>
            </a:r>
            <a:r>
              <a:rPr lang="en-GB" dirty="0" smtClean="0">
                <a:latin typeface="+mn-lt"/>
              </a:rPr>
              <a:t>default</a:t>
            </a:r>
            <a:endParaRPr lang="en-GB" dirty="0">
              <a:latin typeface="+mn-lt"/>
            </a:endParaRPr>
          </a:p>
          <a:p>
            <a:r>
              <a:rPr lang="en-GB" dirty="0">
                <a:latin typeface="+mn-lt"/>
              </a:rPr>
              <a:t>Bundling small projects into portfolios, providing scale and making them attractive to institutional </a:t>
            </a:r>
            <a:r>
              <a:rPr lang="en-GB" dirty="0" smtClean="0">
                <a:latin typeface="+mn-lt"/>
              </a:rPr>
              <a:t>investors</a:t>
            </a:r>
            <a:endParaRPr lang="en-GB" dirty="0">
              <a:latin typeface="+mn-lt"/>
            </a:endParaRPr>
          </a:p>
          <a:p>
            <a:r>
              <a:rPr lang="en-GB" dirty="0">
                <a:latin typeface="+mn-lt"/>
              </a:rPr>
              <a:t>Supporting capacity building amongst different groups and local </a:t>
            </a:r>
            <a:r>
              <a:rPr lang="en-GB" dirty="0" smtClean="0">
                <a:latin typeface="+mn-lt"/>
              </a:rPr>
              <a:t>institutions</a:t>
            </a:r>
            <a:endParaRPr lang="en-GB" dirty="0">
              <a:latin typeface="+mn-lt"/>
            </a:endParaRPr>
          </a:p>
          <a:p>
            <a:r>
              <a:rPr lang="en-GB" dirty="0">
                <a:latin typeface="+mn-lt"/>
              </a:rPr>
              <a:t>Helping develop public-private partnerships for infrastructure resilience </a:t>
            </a:r>
            <a:r>
              <a:rPr lang="en-GB" dirty="0" smtClean="0">
                <a:latin typeface="+mn-lt"/>
              </a:rPr>
              <a:t>projects</a:t>
            </a:r>
            <a:endParaRPr lang="en-GB" dirty="0">
              <a:latin typeface="+mn-lt"/>
            </a:endParaRPr>
          </a:p>
          <a:p>
            <a:r>
              <a:rPr lang="en-GB" dirty="0">
                <a:latin typeface="+mn-lt"/>
              </a:rPr>
              <a:t>Encouraging innovation, for example by overcoming scale problems and fragmentation within the supply </a:t>
            </a:r>
            <a:r>
              <a:rPr lang="en-GB" dirty="0" smtClean="0">
                <a:latin typeface="+mn-lt"/>
              </a:rPr>
              <a:t>chain</a:t>
            </a:r>
            <a:endParaRPr lang="en-GB" dirty="0">
              <a:latin typeface="+mn-lt"/>
            </a:endParaRPr>
          </a:p>
          <a:p>
            <a:r>
              <a:rPr lang="en-GB" dirty="0">
                <a:latin typeface="+mn-lt"/>
              </a:rPr>
              <a:t>Being active in the clean energy, climate resilience and </a:t>
            </a:r>
            <a:r>
              <a:rPr lang="en-GB">
                <a:latin typeface="+mn-lt"/>
              </a:rPr>
              <a:t>sustainability </a:t>
            </a:r>
            <a:r>
              <a:rPr lang="en-GB" smtClean="0">
                <a:latin typeface="+mn-lt"/>
              </a:rPr>
              <a:t>communities</a:t>
            </a:r>
            <a:endParaRPr lang="en-GB" dirty="0"/>
          </a:p>
        </p:txBody>
      </p:sp>
    </p:spTree>
    <p:extLst>
      <p:ext uri="{BB962C8B-B14F-4D97-AF65-F5344CB8AC3E}">
        <p14:creationId xmlns:p14="http://schemas.microsoft.com/office/powerpoint/2010/main" val="323498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shadeToTitle="1">
        <a:solidFill>
          <a:srgbClr val="00AEE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87079" y="3623733"/>
            <a:ext cx="5937973" cy="736600"/>
          </a:xfrm>
        </p:spPr>
        <p:txBody>
          <a:bodyPr>
            <a:noAutofit/>
          </a:bodyPr>
          <a:lstStyle/>
          <a:p>
            <a:r>
              <a:rPr lang="en-US" sz="3600" dirty="0" smtClean="0">
                <a:solidFill>
                  <a:schemeClr val="bg1"/>
                </a:solidFill>
                <a:latin typeface="+mn-lt"/>
              </a:rPr>
              <a:t>Thank you for your attention !</a:t>
            </a:r>
            <a:endParaRPr lang="en-US" sz="3600" dirty="0">
              <a:solidFill>
                <a:schemeClr val="bg1"/>
              </a:solidFill>
              <a:latin typeface="+mn-lt"/>
            </a:endParaRPr>
          </a:p>
        </p:txBody>
      </p:sp>
      <p:cxnSp>
        <p:nvCxnSpPr>
          <p:cNvPr id="5" name="Straight Connector 4"/>
          <p:cNvCxnSpPr/>
          <p:nvPr/>
        </p:nvCxnSpPr>
        <p:spPr>
          <a:xfrm>
            <a:off x="728121" y="4493683"/>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pic>
        <p:nvPicPr>
          <p:cNvPr id="6" name="Picture 5" descr="UNEnvironment_Logo_English_Shor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5052" y="2874027"/>
            <a:ext cx="2495615" cy="1619656"/>
          </a:xfrm>
          <a:prstGeom prst="rect">
            <a:avLst/>
          </a:prstGeom>
        </p:spPr>
      </p:pic>
      <p:sp>
        <p:nvSpPr>
          <p:cNvPr id="7" name="Subtitle 2"/>
          <p:cNvSpPr>
            <a:spLocks noGrp="1"/>
          </p:cNvSpPr>
          <p:nvPr>
            <p:ph type="subTitle" idx="1"/>
          </p:nvPr>
        </p:nvSpPr>
        <p:spPr>
          <a:xfrm>
            <a:off x="5156201" y="4586017"/>
            <a:ext cx="3327384" cy="1070871"/>
          </a:xfrm>
        </p:spPr>
        <p:txBody>
          <a:bodyPr>
            <a:noAutofit/>
          </a:bodyPr>
          <a:lstStyle/>
          <a:p>
            <a:pPr algn="r"/>
            <a:r>
              <a:rPr lang="en-US" sz="1100" dirty="0" smtClean="0">
                <a:solidFill>
                  <a:srgbClr val="FFFFFF"/>
                </a:solidFill>
                <a:latin typeface="+mn-lt"/>
              </a:rPr>
              <a:t>Ms. Ana Vukoje</a:t>
            </a:r>
          </a:p>
          <a:p>
            <a:pPr algn="r"/>
            <a:r>
              <a:rPr lang="en-US" sz="1100" dirty="0" smtClean="0">
                <a:solidFill>
                  <a:srgbClr val="FFFFFF"/>
                </a:solidFill>
                <a:latin typeface="+mn-lt"/>
              </a:rPr>
              <a:t>Climate Change Specialist </a:t>
            </a:r>
          </a:p>
          <a:p>
            <a:pPr algn="r"/>
            <a:r>
              <a:rPr lang="en-US" sz="1100" dirty="0" smtClean="0">
                <a:solidFill>
                  <a:srgbClr val="FFFFFF"/>
                </a:solidFill>
                <a:latin typeface="+mn-lt"/>
              </a:rPr>
              <a:t>Vienna Programme Office </a:t>
            </a:r>
          </a:p>
          <a:p>
            <a:pPr algn="r"/>
            <a:r>
              <a:rPr lang="en-US" sz="1100" dirty="0" smtClean="0">
                <a:solidFill>
                  <a:srgbClr val="FFFFFF"/>
                </a:solidFill>
                <a:latin typeface="+mn-lt"/>
              </a:rPr>
              <a:t>UN Environment</a:t>
            </a:r>
          </a:p>
          <a:p>
            <a:pPr algn="r"/>
            <a:r>
              <a:rPr lang="en-US" sz="1100" dirty="0" err="1">
                <a:solidFill>
                  <a:srgbClr val="FFFFFF"/>
                </a:solidFill>
                <a:latin typeface="+mn-lt"/>
              </a:rPr>
              <a:t>a</a:t>
            </a:r>
            <a:r>
              <a:rPr lang="en-US" sz="1100" dirty="0" err="1" smtClean="0">
                <a:solidFill>
                  <a:srgbClr val="FFFFFF"/>
                </a:solidFill>
                <a:latin typeface="+mn-lt"/>
              </a:rPr>
              <a:t>na.vukoje@un.org</a:t>
            </a:r>
            <a:r>
              <a:rPr lang="en-US" sz="1100" dirty="0" smtClean="0">
                <a:solidFill>
                  <a:srgbClr val="FFFFFF"/>
                </a:solidFill>
                <a:latin typeface="+mn-lt"/>
              </a:rPr>
              <a:t> </a:t>
            </a:r>
          </a:p>
        </p:txBody>
      </p:sp>
      <p:cxnSp>
        <p:nvCxnSpPr>
          <p:cNvPr id="8" name="Straight Connector 7"/>
          <p:cNvCxnSpPr/>
          <p:nvPr/>
        </p:nvCxnSpPr>
        <p:spPr>
          <a:xfrm>
            <a:off x="728121" y="5790240"/>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sp>
        <p:nvSpPr>
          <p:cNvPr id="9" name="Subtitle 2"/>
          <p:cNvSpPr txBox="1">
            <a:spLocks/>
          </p:cNvSpPr>
          <p:nvPr/>
        </p:nvSpPr>
        <p:spPr>
          <a:xfrm>
            <a:off x="5156201" y="5949280"/>
            <a:ext cx="3327384" cy="597747"/>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3200" kern="1200">
                <a:solidFill>
                  <a:schemeClr val="tx1">
                    <a:tint val="75000"/>
                  </a:schemeClr>
                </a:solidFill>
                <a:latin typeface="Roboto Regular"/>
                <a:ea typeface="+mn-ea"/>
                <a:cs typeface="Roboto Regular"/>
              </a:defRPr>
            </a:lvl1pPr>
            <a:lvl2pPr marL="457200" indent="0" algn="ctr" defTabSz="457200" rtl="0" eaLnBrk="1" latinLnBrk="0" hangingPunct="1">
              <a:spcBef>
                <a:spcPct val="20000"/>
              </a:spcBef>
              <a:buFont typeface="Arial"/>
              <a:buNone/>
              <a:defRPr sz="2800" kern="1200">
                <a:solidFill>
                  <a:schemeClr val="tx1">
                    <a:tint val="75000"/>
                  </a:schemeClr>
                </a:solidFill>
                <a:latin typeface="Roboto Regular"/>
                <a:ea typeface="+mn-ea"/>
                <a:cs typeface="Roboto Regular"/>
              </a:defRPr>
            </a:lvl2pPr>
            <a:lvl3pPr marL="914400" indent="0" algn="ctr" defTabSz="457200" rtl="0" eaLnBrk="1" latinLnBrk="0" hangingPunct="1">
              <a:spcBef>
                <a:spcPct val="20000"/>
              </a:spcBef>
              <a:buFont typeface="Arial"/>
              <a:buNone/>
              <a:defRPr sz="2400" kern="1200">
                <a:solidFill>
                  <a:schemeClr val="tx1">
                    <a:tint val="75000"/>
                  </a:schemeClr>
                </a:solidFill>
                <a:latin typeface="Roboto Regular"/>
                <a:ea typeface="+mn-ea"/>
                <a:cs typeface="Roboto Regular"/>
              </a:defRPr>
            </a:lvl3pPr>
            <a:lvl4pPr marL="13716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4pPr>
            <a:lvl5pPr marL="18288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en-US" sz="1600" dirty="0" err="1" smtClean="0">
                <a:solidFill>
                  <a:srgbClr val="FFFFFF"/>
                </a:solidFill>
              </a:rPr>
              <a:t>www.unenvironment.org</a:t>
            </a:r>
            <a:endParaRPr lang="en-US" sz="1600" dirty="0">
              <a:solidFill>
                <a:srgbClr val="FFFFFF"/>
              </a:solidFill>
            </a:endParaRPr>
          </a:p>
        </p:txBody>
      </p:sp>
    </p:spTree>
    <p:extLst>
      <p:ext uri="{BB962C8B-B14F-4D97-AF65-F5344CB8AC3E}">
        <p14:creationId xmlns:p14="http://schemas.microsoft.com/office/powerpoint/2010/main" val="6597287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523220"/>
          </a:xfrm>
          <a:prstGeom prst="rect">
            <a:avLst/>
          </a:prstGeom>
        </p:spPr>
        <p:txBody>
          <a:bodyPr wrap="square">
            <a:spAutoFit/>
          </a:bodyPr>
          <a:lstStyle/>
          <a:p>
            <a:pPr defTabSz="914400">
              <a:defRPr/>
            </a:pPr>
            <a:r>
              <a:rPr lang="en-GB" sz="2800" b="1" dirty="0" smtClean="0">
                <a:solidFill>
                  <a:srgbClr val="0070C0"/>
                </a:solidFill>
              </a:rPr>
              <a:t>Understanding the </a:t>
            </a:r>
            <a:r>
              <a:rPr lang="en-GB" sz="2800" b="1" dirty="0">
                <a:solidFill>
                  <a:srgbClr val="0070C0"/>
                </a:solidFill>
              </a:rPr>
              <a:t>Green Climate Fund</a:t>
            </a:r>
            <a:endParaRPr lang="en-US" sz="2800" b="1" dirty="0">
              <a:solidFill>
                <a:srgbClr val="0070C0"/>
              </a:solidFill>
            </a:endParaRPr>
          </a:p>
        </p:txBody>
      </p:sp>
      <p:pic>
        <p:nvPicPr>
          <p:cNvPr id="7" name="Content Placeholder 6"/>
          <p:cNvPicPr>
            <a:picLocks noGrp="1" noChangeAspect="1"/>
          </p:cNvPicPr>
          <p:nvPr>
            <p:ph idx="1"/>
          </p:nvPr>
        </p:nvPicPr>
        <p:blipFill>
          <a:blip r:embed="rId4"/>
          <a:stretch>
            <a:fillRect/>
          </a:stretch>
        </p:blipFill>
        <p:spPr>
          <a:xfrm>
            <a:off x="355862" y="1317626"/>
            <a:ext cx="2466379" cy="1850876"/>
          </a:xfrm>
          <a:prstGeom prst="rect">
            <a:avLst/>
          </a:prstGeom>
        </p:spPr>
      </p:pic>
      <p:sp>
        <p:nvSpPr>
          <p:cNvPr id="4" name="Rectangle 3"/>
          <p:cNvSpPr/>
          <p:nvPr/>
        </p:nvSpPr>
        <p:spPr>
          <a:xfrm>
            <a:off x="4657060" y="1317626"/>
            <a:ext cx="4157330" cy="4665893"/>
          </a:xfrm>
          <a:prstGeom prst="rect">
            <a:avLst/>
          </a:prstGeom>
        </p:spPr>
        <p:txBody>
          <a:bodyPr wrap="square">
            <a:spAutoFit/>
          </a:bodyPr>
          <a:lstStyle/>
          <a:p>
            <a:pPr marL="285750" lvl="0" indent="-285750">
              <a:lnSpc>
                <a:spcPct val="110000"/>
              </a:lnSpc>
              <a:spcBef>
                <a:spcPts val="1200"/>
              </a:spcBef>
              <a:buClr>
                <a:srgbClr val="1AA794"/>
              </a:buClr>
              <a:buFont typeface="Arial"/>
              <a:buChar char="•"/>
            </a:pPr>
            <a:r>
              <a:rPr lang="en-US" dirty="0">
                <a:solidFill>
                  <a:prstClr val="black"/>
                </a:solidFill>
              </a:rPr>
              <a:t>The Green Climate Fund was </a:t>
            </a:r>
            <a:r>
              <a:rPr lang="en-US" b="1" dirty="0"/>
              <a:t>first proposed at COP 15 in Copenhagen, Denmark and </a:t>
            </a:r>
            <a:r>
              <a:rPr lang="en-US" dirty="0">
                <a:solidFill>
                  <a:prstClr val="black"/>
                </a:solidFill>
              </a:rPr>
              <a:t>established at COP 16 in Cancun, Mexico in 2010</a:t>
            </a:r>
          </a:p>
          <a:p>
            <a:pPr marL="285750" lvl="0" indent="-285750">
              <a:lnSpc>
                <a:spcPct val="110000"/>
              </a:lnSpc>
              <a:spcBef>
                <a:spcPts val="1200"/>
              </a:spcBef>
              <a:buClr>
                <a:srgbClr val="1AA794"/>
              </a:buClr>
              <a:buFont typeface="Arial"/>
              <a:buChar char="•"/>
            </a:pPr>
            <a:r>
              <a:rPr lang="en-US" dirty="0"/>
              <a:t>GCF is a unique global initiative to respond to climate change by investing into </a:t>
            </a:r>
            <a:r>
              <a:rPr lang="en-US" dirty="0">
                <a:solidFill>
                  <a:schemeClr val="accent1">
                    <a:lumMod val="50000"/>
                  </a:schemeClr>
                </a:solidFill>
              </a:rPr>
              <a:t>low-emission a</a:t>
            </a:r>
            <a:r>
              <a:rPr lang="en-US" dirty="0"/>
              <a:t>nd </a:t>
            </a:r>
            <a:r>
              <a:rPr lang="en-US" dirty="0">
                <a:solidFill>
                  <a:schemeClr val="accent1">
                    <a:lumMod val="50000"/>
                  </a:schemeClr>
                </a:solidFill>
              </a:rPr>
              <a:t>climate-resilient development</a:t>
            </a:r>
            <a:endParaRPr lang="en-US" dirty="0"/>
          </a:p>
          <a:p>
            <a:pPr marL="285750" lvl="0" indent="-285750">
              <a:lnSpc>
                <a:spcPct val="110000"/>
              </a:lnSpc>
              <a:spcBef>
                <a:spcPts val="1200"/>
              </a:spcBef>
              <a:buClr>
                <a:srgbClr val="1AA794"/>
              </a:buClr>
              <a:buFont typeface="Arial"/>
              <a:buChar char="•"/>
            </a:pPr>
            <a:r>
              <a:rPr lang="en-US" dirty="0"/>
              <a:t>GCF was established by </a:t>
            </a:r>
            <a:r>
              <a:rPr lang="en-US" b="1" dirty="0"/>
              <a:t>194 governments </a:t>
            </a:r>
            <a:r>
              <a:rPr lang="en-US" dirty="0"/>
              <a:t>to limit or reduce greenhouse gas emissions in developing countries, and to help adapt vulnerable societies to the unavoidable impacts of climate change</a:t>
            </a:r>
          </a:p>
        </p:txBody>
      </p:sp>
      <p:sp>
        <p:nvSpPr>
          <p:cNvPr id="5" name="Rectangle 4"/>
          <p:cNvSpPr/>
          <p:nvPr/>
        </p:nvSpPr>
        <p:spPr>
          <a:xfrm>
            <a:off x="230187" y="3531569"/>
            <a:ext cx="4426873" cy="2228302"/>
          </a:xfrm>
          <a:prstGeom prst="rect">
            <a:avLst/>
          </a:prstGeom>
        </p:spPr>
        <p:txBody>
          <a:bodyPr wrap="square">
            <a:spAutoFit/>
          </a:bodyPr>
          <a:lstStyle/>
          <a:p>
            <a:pPr marL="342900" indent="-342900">
              <a:lnSpc>
                <a:spcPct val="110000"/>
              </a:lnSpc>
              <a:spcBef>
                <a:spcPts val="1200"/>
              </a:spcBef>
              <a:buClr>
                <a:srgbClr val="1AA794"/>
              </a:buClr>
              <a:buFont typeface="Arial" panose="020B0604020202020204" pitchFamily="34" charset="0"/>
              <a:buChar char="•"/>
            </a:pPr>
            <a:r>
              <a:rPr lang="en-GB" dirty="0">
                <a:solidFill>
                  <a:srgbClr val="0070C0"/>
                </a:solidFill>
                <a:cs typeface="Arial" panose="020B0604020202020204" pitchFamily="34" charset="0"/>
              </a:rPr>
              <a:t>Centrepiece of long-term finance under UNFCCC</a:t>
            </a:r>
          </a:p>
          <a:p>
            <a:pPr marL="342900" indent="-342900">
              <a:lnSpc>
                <a:spcPct val="110000"/>
              </a:lnSpc>
              <a:spcBef>
                <a:spcPts val="1200"/>
              </a:spcBef>
              <a:buClr>
                <a:srgbClr val="1AA794"/>
              </a:buClr>
              <a:buFont typeface="Arial" panose="020B0604020202020204" pitchFamily="34" charset="0"/>
              <a:buChar char="•"/>
            </a:pPr>
            <a:r>
              <a:rPr lang="en-US" dirty="0">
                <a:solidFill>
                  <a:srgbClr val="0070C0"/>
                </a:solidFill>
                <a:cs typeface="Arial" panose="020B0604020202020204" pitchFamily="34" charset="0"/>
              </a:rPr>
              <a:t>GCF Vision: </a:t>
            </a:r>
          </a:p>
          <a:p>
            <a:pPr marL="685800" lvl="1" indent="-342900">
              <a:lnSpc>
                <a:spcPct val="110000"/>
              </a:lnSpc>
              <a:spcBef>
                <a:spcPts val="1200"/>
              </a:spcBef>
              <a:buClr>
                <a:srgbClr val="1AA794"/>
              </a:buClr>
              <a:buFont typeface="Arial" panose="020B0604020202020204" pitchFamily="34" charset="0"/>
              <a:buChar char="•"/>
            </a:pPr>
            <a:r>
              <a:rPr lang="en-US" dirty="0">
                <a:solidFill>
                  <a:srgbClr val="19A998"/>
                </a:solidFill>
                <a:cs typeface="Arial" panose="020B0604020202020204" pitchFamily="34" charset="0"/>
              </a:rPr>
              <a:t>Pro</a:t>
            </a:r>
            <a:r>
              <a:rPr lang="en-US" altLang="en-US" dirty="0">
                <a:solidFill>
                  <a:srgbClr val="19A998"/>
                </a:solidFill>
                <a:cs typeface="Arial" panose="020B0604020202020204" pitchFamily="34" charset="0"/>
              </a:rPr>
              <a:t>mote a paradigm shift towards low-emission and climate-resilient </a:t>
            </a:r>
            <a:r>
              <a:rPr lang="en-US" altLang="en-US" dirty="0" smtClean="0">
                <a:solidFill>
                  <a:srgbClr val="19A998"/>
                </a:solidFill>
                <a:cs typeface="Arial" panose="020B0604020202020204" pitchFamily="34" charset="0"/>
              </a:rPr>
              <a:t>development</a:t>
            </a:r>
            <a:endParaRPr lang="en-US" altLang="en-US" dirty="0">
              <a:solidFill>
                <a:srgbClr val="19A998"/>
              </a:solidFill>
              <a:cs typeface="Arial" panose="020B0604020202020204" pitchFamily="34" charset="0"/>
            </a:endParaRPr>
          </a:p>
        </p:txBody>
      </p:sp>
    </p:spTree>
    <p:extLst>
      <p:ext uri="{BB962C8B-B14F-4D97-AF65-F5344CB8AC3E}">
        <p14:creationId xmlns:p14="http://schemas.microsoft.com/office/powerpoint/2010/main" val="19801574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5" name="Rectangle 4"/>
          <p:cNvSpPr/>
          <p:nvPr/>
        </p:nvSpPr>
        <p:spPr>
          <a:xfrm>
            <a:off x="233916" y="336997"/>
            <a:ext cx="7251405" cy="461665"/>
          </a:xfrm>
          <a:prstGeom prst="rect">
            <a:avLst/>
          </a:prstGeom>
        </p:spPr>
        <p:txBody>
          <a:bodyPr wrap="square">
            <a:spAutoFit/>
          </a:bodyPr>
          <a:lstStyle/>
          <a:p>
            <a:pPr defTabSz="914400">
              <a:defRPr/>
            </a:pPr>
            <a:r>
              <a:rPr lang="en-US" sz="2400" b="1" dirty="0" smtClean="0">
                <a:solidFill>
                  <a:srgbClr val="0070C0"/>
                </a:solidFill>
              </a:rPr>
              <a:t>Why is the Green Climate Fund important?</a:t>
            </a:r>
            <a:endParaRPr lang="en-US" sz="2400" b="1" dirty="0">
              <a:solidFill>
                <a:srgbClr val="0070C0"/>
              </a:solidFill>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916" y="1224795"/>
            <a:ext cx="6592186" cy="2839608"/>
          </a:xfrm>
          <a:prstGeom prst="rect">
            <a:avLst/>
          </a:prstGeom>
        </p:spPr>
      </p:pic>
    </p:spTree>
    <p:extLst>
      <p:ext uri="{BB962C8B-B14F-4D97-AF65-F5344CB8AC3E}">
        <p14:creationId xmlns:p14="http://schemas.microsoft.com/office/powerpoint/2010/main" val="1009961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461665"/>
          </a:xfrm>
          <a:prstGeom prst="rect">
            <a:avLst/>
          </a:prstGeom>
        </p:spPr>
        <p:txBody>
          <a:bodyPr wrap="square">
            <a:spAutoFit/>
          </a:bodyPr>
          <a:lstStyle/>
          <a:p>
            <a:pPr defTabSz="914400">
              <a:defRPr/>
            </a:pPr>
            <a:r>
              <a:rPr lang="en-US" sz="2400" b="1" dirty="0" smtClean="0">
                <a:solidFill>
                  <a:srgbClr val="0070C0"/>
                </a:solidFill>
              </a:rPr>
              <a:t>How does the GCF works?</a:t>
            </a:r>
            <a:endParaRPr lang="en-US" sz="2400" b="1" dirty="0">
              <a:solidFill>
                <a:srgbClr val="0070C0"/>
              </a:solidFill>
            </a:endParaRPr>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7992" y="1372393"/>
            <a:ext cx="4823309" cy="4525963"/>
          </a:xfrm>
          <a:prstGeom prst="rect">
            <a:avLst/>
          </a:prstGeom>
        </p:spPr>
      </p:pic>
      <p:sp>
        <p:nvSpPr>
          <p:cNvPr id="5" name="Rectangle 4"/>
          <p:cNvSpPr/>
          <p:nvPr/>
        </p:nvSpPr>
        <p:spPr>
          <a:xfrm>
            <a:off x="5431300" y="2838945"/>
            <a:ext cx="3553211" cy="2585323"/>
          </a:xfrm>
          <a:prstGeom prst="rect">
            <a:avLst/>
          </a:prstGeom>
        </p:spPr>
        <p:txBody>
          <a:bodyPr wrap="square">
            <a:spAutoFit/>
          </a:bodyPr>
          <a:lstStyle/>
          <a:p>
            <a:pPr lvl="0">
              <a:lnSpc>
                <a:spcPct val="110000"/>
              </a:lnSpc>
              <a:spcBef>
                <a:spcPts val="1200"/>
              </a:spcBef>
              <a:buClr>
                <a:srgbClr val="1AA794"/>
              </a:buClr>
            </a:pPr>
            <a:r>
              <a:rPr lang="en-US" sz="2000" b="1" dirty="0"/>
              <a:t>Current </a:t>
            </a:r>
            <a:r>
              <a:rPr lang="en-US" sz="2000" b="1" dirty="0" err="1" smtClean="0"/>
              <a:t>programmes</a:t>
            </a:r>
            <a:r>
              <a:rPr lang="en-US" sz="2000" b="1" dirty="0" smtClean="0"/>
              <a:t>:</a:t>
            </a:r>
            <a:endParaRPr lang="en-US" sz="2000" b="1" dirty="0"/>
          </a:p>
          <a:p>
            <a:pPr marL="285750" lvl="0" indent="-285750">
              <a:spcBef>
                <a:spcPts val="1200"/>
              </a:spcBef>
              <a:buClr>
                <a:srgbClr val="1AA794"/>
              </a:buClr>
              <a:buFont typeface="Arial" charset="0"/>
              <a:buChar char="•"/>
            </a:pPr>
            <a:r>
              <a:rPr lang="en-US" sz="2000" dirty="0"/>
              <a:t>Readiness and Preparatory Support Programme</a:t>
            </a:r>
          </a:p>
          <a:p>
            <a:pPr marL="285750" lvl="0" indent="-285750">
              <a:spcBef>
                <a:spcPts val="1200"/>
              </a:spcBef>
              <a:buClr>
                <a:srgbClr val="1AA794"/>
              </a:buClr>
              <a:buFont typeface="Arial" charset="0"/>
              <a:buChar char="•"/>
            </a:pPr>
            <a:r>
              <a:rPr lang="en-US" sz="2000" dirty="0"/>
              <a:t>Project Preparation Facility</a:t>
            </a:r>
          </a:p>
          <a:p>
            <a:pPr marL="285750" lvl="0" indent="-285750">
              <a:spcBef>
                <a:spcPts val="1200"/>
              </a:spcBef>
              <a:buClr>
                <a:srgbClr val="1AA794"/>
              </a:buClr>
              <a:buFont typeface="Arial" charset="0"/>
              <a:buChar char="•"/>
            </a:pPr>
            <a:r>
              <a:rPr lang="en-US" sz="2000" dirty="0"/>
              <a:t>Simplified approval Process</a:t>
            </a:r>
          </a:p>
          <a:p>
            <a:pPr marL="285750" lvl="0" indent="-285750">
              <a:spcBef>
                <a:spcPts val="1200"/>
              </a:spcBef>
              <a:buClr>
                <a:srgbClr val="1AA794"/>
              </a:buClr>
              <a:buFont typeface="Arial" charset="0"/>
              <a:buChar char="•"/>
            </a:pPr>
            <a:r>
              <a:rPr lang="en-US" sz="2000" dirty="0" smtClean="0"/>
              <a:t>Full projects</a:t>
            </a:r>
            <a:endParaRPr lang="en-US" sz="2000" dirty="0"/>
          </a:p>
        </p:txBody>
      </p:sp>
    </p:spTree>
    <p:extLst>
      <p:ext uri="{BB962C8B-B14F-4D97-AF65-F5344CB8AC3E}">
        <p14:creationId xmlns:p14="http://schemas.microsoft.com/office/powerpoint/2010/main" val="78528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3" name="Content Placeholder 2"/>
          <p:cNvSpPr>
            <a:spLocks noGrp="1"/>
          </p:cNvSpPr>
          <p:nvPr>
            <p:ph idx="1"/>
          </p:nvPr>
        </p:nvSpPr>
        <p:spPr>
          <a:xfrm>
            <a:off x="276447" y="2727415"/>
            <a:ext cx="8229600" cy="3235326"/>
          </a:xfrm>
        </p:spPr>
        <p:txBody>
          <a:bodyPr>
            <a:normAutofit lnSpcReduction="10000"/>
          </a:bodyPr>
          <a:lstStyle/>
          <a:p>
            <a:pPr marL="0" indent="0">
              <a:buNone/>
            </a:pPr>
            <a:r>
              <a:rPr lang="en-GB" sz="1800" b="1" dirty="0">
                <a:solidFill>
                  <a:schemeClr val="accent1">
                    <a:lumMod val="75000"/>
                  </a:schemeClr>
                </a:solidFill>
                <a:latin typeface="+mn-lt"/>
                <a:cs typeface="Calibri" pitchFamily="34" charset="0"/>
              </a:rPr>
              <a:t>Core functions of NDA</a:t>
            </a:r>
          </a:p>
          <a:p>
            <a:r>
              <a:rPr lang="en-GB" sz="1800" dirty="0">
                <a:latin typeface="+mn-lt"/>
              </a:rPr>
              <a:t>Communicates with the secretariat, facilitates visits and meetings </a:t>
            </a:r>
          </a:p>
          <a:p>
            <a:r>
              <a:rPr lang="en-GB" sz="1800" dirty="0">
                <a:latin typeface="+mn-lt"/>
              </a:rPr>
              <a:t>Facilitates nomination of NIEs</a:t>
            </a:r>
          </a:p>
          <a:p>
            <a:r>
              <a:rPr lang="en-GB" sz="1800" dirty="0">
                <a:latin typeface="+mn-lt"/>
              </a:rPr>
              <a:t>Facilitates national stakeholder engagement </a:t>
            </a:r>
          </a:p>
          <a:p>
            <a:r>
              <a:rPr lang="en-GB" sz="1800" dirty="0">
                <a:latin typeface="+mn-lt"/>
              </a:rPr>
              <a:t>Develop a strategic country work programme that identifies priorities for the Fund and implementing entities/intermediaries.  </a:t>
            </a:r>
          </a:p>
          <a:p>
            <a:r>
              <a:rPr lang="en-GB" sz="1800" dirty="0">
                <a:latin typeface="+mn-lt"/>
              </a:rPr>
              <a:t>Participates in pre-screening of project concepts </a:t>
            </a:r>
          </a:p>
          <a:p>
            <a:r>
              <a:rPr lang="en-GB" sz="1800" dirty="0">
                <a:latin typeface="+mn-lt"/>
              </a:rPr>
              <a:t>Disseminates operational procedures of the Fund </a:t>
            </a:r>
          </a:p>
          <a:p>
            <a:r>
              <a:rPr lang="en-GB" sz="1800" dirty="0">
                <a:latin typeface="+mn-lt"/>
              </a:rPr>
              <a:t>Maintains an overview of all </a:t>
            </a:r>
            <a:r>
              <a:rPr lang="en-GB" sz="1800" dirty="0" smtClean="0">
                <a:latin typeface="+mn-lt"/>
              </a:rPr>
              <a:t>proposals</a:t>
            </a:r>
          </a:p>
          <a:p>
            <a:r>
              <a:rPr lang="en-GB" sz="1800" dirty="0" smtClean="0">
                <a:solidFill>
                  <a:schemeClr val="accent1">
                    <a:lumMod val="75000"/>
                  </a:schemeClr>
                </a:solidFill>
                <a:latin typeface="+mn-lt"/>
                <a:cs typeface="Calibri" pitchFamily="34" charset="0"/>
              </a:rPr>
              <a:t>Ensures country ownership</a:t>
            </a:r>
            <a:endParaRPr lang="en-GB" sz="1800" dirty="0">
              <a:solidFill>
                <a:schemeClr val="accent1">
                  <a:lumMod val="75000"/>
                </a:schemeClr>
              </a:solidFill>
              <a:latin typeface="+mn-lt"/>
              <a:cs typeface="Calibri" pitchFamily="34" charset="0"/>
            </a:endParaRPr>
          </a:p>
          <a:p>
            <a:endParaRPr lang="en-GB" dirty="0"/>
          </a:p>
        </p:txBody>
      </p:sp>
      <p:sp>
        <p:nvSpPr>
          <p:cNvPr id="4" name="Rectangle 3"/>
          <p:cNvSpPr/>
          <p:nvPr/>
        </p:nvSpPr>
        <p:spPr>
          <a:xfrm>
            <a:off x="582956" y="334210"/>
            <a:ext cx="4106002" cy="461665"/>
          </a:xfrm>
          <a:prstGeom prst="rect">
            <a:avLst/>
          </a:prstGeom>
        </p:spPr>
        <p:txBody>
          <a:bodyPr wrap="square">
            <a:spAutoFit/>
          </a:bodyPr>
          <a:lstStyle/>
          <a:p>
            <a:r>
              <a:rPr lang="en-GB" sz="2400" b="1" dirty="0" smtClean="0">
                <a:solidFill>
                  <a:schemeClr val="accent1">
                    <a:lumMod val="75000"/>
                  </a:schemeClr>
                </a:solidFill>
                <a:cs typeface="Calibri" pitchFamily="34" charset="0"/>
              </a:rPr>
              <a:t>Who is the NDA?</a:t>
            </a:r>
            <a:endParaRPr lang="en-GB" sz="2400" b="1" dirty="0">
              <a:solidFill>
                <a:schemeClr val="accent1">
                  <a:lumMod val="75000"/>
                </a:schemeClr>
              </a:solidFill>
              <a:cs typeface="Calibri" pitchFamily="34" charset="0"/>
            </a:endParaRPr>
          </a:p>
        </p:txBody>
      </p:sp>
      <p:sp>
        <p:nvSpPr>
          <p:cNvPr id="5" name="Rectangle 4"/>
          <p:cNvSpPr/>
          <p:nvPr/>
        </p:nvSpPr>
        <p:spPr>
          <a:xfrm>
            <a:off x="276447" y="1372318"/>
            <a:ext cx="8686800" cy="1323439"/>
          </a:xfrm>
          <a:prstGeom prst="rect">
            <a:avLst/>
          </a:prstGeom>
        </p:spPr>
        <p:txBody>
          <a:bodyPr wrap="square">
            <a:spAutoFit/>
          </a:bodyPr>
          <a:lstStyle/>
          <a:p>
            <a:pPr>
              <a:spcAft>
                <a:spcPts val="0"/>
              </a:spcAft>
            </a:pPr>
            <a:r>
              <a:rPr lang="en-US" sz="2000" dirty="0">
                <a:latin typeface="+mj-lt"/>
                <a:ea typeface="Times New Roman" charset="0"/>
                <a:cs typeface="Times New Roman" charset="0"/>
              </a:rPr>
              <a:t>The NDAs are government institutions that serve as the </a:t>
            </a:r>
            <a:r>
              <a:rPr lang="en-US" sz="2000" b="1" u="sng" dirty="0">
                <a:latin typeface="+mj-lt"/>
                <a:ea typeface="Times New Roman" charset="0"/>
                <a:cs typeface="Times New Roman" charset="0"/>
              </a:rPr>
              <a:t>interface between each country and the </a:t>
            </a:r>
            <a:r>
              <a:rPr lang="en-US" sz="2000" b="1" u="sng" dirty="0" smtClean="0">
                <a:latin typeface="+mj-lt"/>
                <a:ea typeface="Times New Roman" charset="0"/>
                <a:cs typeface="Times New Roman" charset="0"/>
              </a:rPr>
              <a:t>GCF</a:t>
            </a:r>
            <a:r>
              <a:rPr lang="en-US" sz="2000" dirty="0" smtClean="0">
                <a:latin typeface="+mj-lt"/>
                <a:ea typeface="Times New Roman" charset="0"/>
                <a:cs typeface="Times New Roman" charset="0"/>
              </a:rPr>
              <a:t> - provide </a:t>
            </a:r>
            <a:r>
              <a:rPr lang="en-US" sz="2000" dirty="0">
                <a:latin typeface="+mj-lt"/>
                <a:ea typeface="Times New Roman" charset="0"/>
                <a:cs typeface="Times New Roman" charset="0"/>
              </a:rPr>
              <a:t>broad strategic oversight of the GCF’s activities in the country and communicate the country’s priorities for financing low-emission and climate-resilient development.</a:t>
            </a:r>
            <a:endParaRPr lang="en-US" sz="2000" dirty="0">
              <a:effectLst/>
              <a:latin typeface="+mj-lt"/>
              <a:ea typeface="Calibri" charset="0"/>
              <a:cs typeface="Times New Roman" charset="0"/>
            </a:endParaRPr>
          </a:p>
        </p:txBody>
      </p:sp>
    </p:spTree>
    <p:extLst>
      <p:ext uri="{BB962C8B-B14F-4D97-AF65-F5344CB8AC3E}">
        <p14:creationId xmlns:p14="http://schemas.microsoft.com/office/powerpoint/2010/main" val="945382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3" name="Content Placeholder 2"/>
          <p:cNvSpPr>
            <a:spLocks noGrp="1"/>
          </p:cNvSpPr>
          <p:nvPr>
            <p:ph idx="1"/>
          </p:nvPr>
        </p:nvSpPr>
        <p:spPr>
          <a:xfrm>
            <a:off x="342537" y="1393032"/>
            <a:ext cx="8229600" cy="4525963"/>
          </a:xfrm>
        </p:spPr>
        <p:txBody>
          <a:bodyPr>
            <a:normAutofit fontScale="92500"/>
          </a:bodyPr>
          <a:lstStyle/>
          <a:p>
            <a:pPr>
              <a:buClr>
                <a:schemeClr val="accent1"/>
              </a:buClr>
              <a:buFont typeface="Arial" charset="0"/>
              <a:buChar char="•"/>
            </a:pPr>
            <a:r>
              <a:rPr lang="en-GB" sz="2100" b="1" dirty="0">
                <a:latin typeface="+mj-lt"/>
              </a:rPr>
              <a:t>All entities</a:t>
            </a:r>
            <a:r>
              <a:rPr lang="en-GB" sz="2100" dirty="0">
                <a:latin typeface="+mj-lt"/>
              </a:rPr>
              <a:t>, including international, regional, national and subnational organisations from both the </a:t>
            </a:r>
            <a:r>
              <a:rPr lang="en-GB" sz="2100" b="1" dirty="0">
                <a:latin typeface="+mj-lt"/>
              </a:rPr>
              <a:t>public and private sector,</a:t>
            </a:r>
            <a:r>
              <a:rPr lang="en-GB" sz="2100" dirty="0">
                <a:latin typeface="+mj-lt"/>
              </a:rPr>
              <a:t> </a:t>
            </a:r>
            <a:r>
              <a:rPr lang="en-GB" sz="2100" b="1" u="sng" dirty="0">
                <a:latin typeface="+mj-lt"/>
              </a:rPr>
              <a:t>provided they successfully receive accreditation.</a:t>
            </a:r>
          </a:p>
          <a:p>
            <a:pPr>
              <a:buClr>
                <a:schemeClr val="accent1"/>
              </a:buClr>
              <a:buFont typeface="Wingdings" panose="05000000000000000000" pitchFamily="2" charset="2"/>
              <a:buChar char="q"/>
            </a:pPr>
            <a:endParaRPr lang="en-GB" sz="2100" b="1" u="sng" dirty="0">
              <a:latin typeface="+mj-lt"/>
            </a:endParaRPr>
          </a:p>
          <a:p>
            <a:pPr>
              <a:buClr>
                <a:schemeClr val="accent1"/>
              </a:buClr>
            </a:pPr>
            <a:r>
              <a:rPr lang="en-GB" sz="2100" dirty="0">
                <a:latin typeface="+mj-lt"/>
              </a:rPr>
              <a:t>The entity must </a:t>
            </a:r>
            <a:r>
              <a:rPr lang="en-GB" sz="2100" b="1" dirty="0">
                <a:latin typeface="+mj-lt"/>
              </a:rPr>
              <a:t>demonstrate compliance with the GCF’s fiduciary standards, environmental and social safeguards and gender policy</a:t>
            </a:r>
            <a:r>
              <a:rPr lang="en-GB" sz="2100" dirty="0">
                <a:latin typeface="+mj-lt"/>
              </a:rPr>
              <a:t>. </a:t>
            </a:r>
          </a:p>
          <a:p>
            <a:pPr>
              <a:buClr>
                <a:schemeClr val="accent1"/>
              </a:buClr>
            </a:pPr>
            <a:endParaRPr lang="en-GB" sz="2100" dirty="0">
              <a:latin typeface="+mj-lt"/>
            </a:endParaRPr>
          </a:p>
          <a:p>
            <a:pPr>
              <a:buClr>
                <a:schemeClr val="accent1"/>
              </a:buClr>
            </a:pPr>
            <a:r>
              <a:rPr lang="en-GB" sz="2100" dirty="0">
                <a:latin typeface="+mj-lt"/>
              </a:rPr>
              <a:t>To apply for accreditation, the entity must have :  </a:t>
            </a:r>
          </a:p>
          <a:p>
            <a:pPr marL="800100" lvl="1" indent="-342900">
              <a:buClr>
                <a:schemeClr val="accent1"/>
              </a:buClr>
              <a:buFont typeface="+mj-lt"/>
              <a:buAutoNum type="arabicPeriod"/>
            </a:pPr>
            <a:r>
              <a:rPr lang="en-GB" sz="2100" b="1" dirty="0">
                <a:latin typeface="+mj-lt"/>
              </a:rPr>
              <a:t>legal status </a:t>
            </a:r>
            <a:r>
              <a:rPr lang="en-GB" sz="2100" dirty="0">
                <a:latin typeface="+mj-lt"/>
              </a:rPr>
              <a:t>— full legal capacity to undertake the intended activities</a:t>
            </a:r>
          </a:p>
          <a:p>
            <a:pPr marL="800100" lvl="1" indent="-342900">
              <a:buClr>
                <a:schemeClr val="accent1"/>
              </a:buClr>
              <a:buFont typeface="+mj-lt"/>
              <a:buAutoNum type="arabicPeriod"/>
            </a:pPr>
            <a:r>
              <a:rPr lang="en-GB" sz="2100" dirty="0">
                <a:latin typeface="+mj-lt"/>
              </a:rPr>
              <a:t>an </a:t>
            </a:r>
            <a:r>
              <a:rPr lang="en-GB" sz="2100" b="1" dirty="0">
                <a:latin typeface="+mj-lt"/>
              </a:rPr>
              <a:t>institutional system</a:t>
            </a:r>
            <a:r>
              <a:rPr lang="en-GB" sz="2100" dirty="0">
                <a:latin typeface="+mj-lt"/>
              </a:rPr>
              <a:t> with robust policies, procedures and guidelines, and </a:t>
            </a:r>
          </a:p>
          <a:p>
            <a:pPr marL="800100" lvl="1" indent="-342900">
              <a:buClr>
                <a:schemeClr val="accent1"/>
              </a:buClr>
              <a:buFont typeface="+mj-lt"/>
              <a:buAutoNum type="arabicPeriod"/>
            </a:pPr>
            <a:r>
              <a:rPr lang="en-GB" sz="2100" b="1" dirty="0">
                <a:latin typeface="+mj-lt"/>
              </a:rPr>
              <a:t>proven track record</a:t>
            </a:r>
            <a:r>
              <a:rPr lang="en-GB" sz="2100" dirty="0">
                <a:latin typeface="+mj-lt"/>
              </a:rPr>
              <a:t> (at least three years), which demonstrates that it implements these policies, procedures and guidelines.</a:t>
            </a:r>
          </a:p>
          <a:p>
            <a:endParaRPr lang="en-GB" dirty="0">
              <a:latin typeface="+mj-lt"/>
            </a:endParaRPr>
          </a:p>
        </p:txBody>
      </p:sp>
      <p:sp>
        <p:nvSpPr>
          <p:cNvPr id="4" name="Rectangle 3"/>
          <p:cNvSpPr/>
          <p:nvPr/>
        </p:nvSpPr>
        <p:spPr>
          <a:xfrm>
            <a:off x="342537" y="290513"/>
            <a:ext cx="7369261" cy="461665"/>
          </a:xfrm>
          <a:prstGeom prst="rect">
            <a:avLst/>
          </a:prstGeom>
        </p:spPr>
        <p:txBody>
          <a:bodyPr wrap="none">
            <a:spAutoFit/>
          </a:bodyPr>
          <a:lstStyle/>
          <a:p>
            <a:r>
              <a:rPr lang="en-GB" sz="2400" b="1" dirty="0" smtClean="0">
                <a:solidFill>
                  <a:schemeClr val="accent1">
                    <a:lumMod val="75000"/>
                  </a:schemeClr>
                </a:solidFill>
              </a:rPr>
              <a:t>Who can become accredited to the Green Climate Fund?</a:t>
            </a:r>
            <a:endParaRPr lang="en-GB" sz="2400" b="1" dirty="0">
              <a:solidFill>
                <a:schemeClr val="accent1">
                  <a:lumMod val="75000"/>
                </a:schemeClr>
              </a:solidFill>
            </a:endParaRPr>
          </a:p>
        </p:txBody>
      </p:sp>
    </p:spTree>
    <p:extLst>
      <p:ext uri="{BB962C8B-B14F-4D97-AF65-F5344CB8AC3E}">
        <p14:creationId xmlns:p14="http://schemas.microsoft.com/office/powerpoint/2010/main" val="1535022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a:solidFill>
                  <a:srgbClr val="0070C0"/>
                </a:solidFill>
              </a:rPr>
              <a:t>The GCF Readiness and Preparatory Support Programme </a:t>
            </a:r>
          </a:p>
          <a:p>
            <a:pPr defTabSz="914400">
              <a:defRPr/>
            </a:pPr>
            <a:endParaRPr lang="en-US" b="1" dirty="0">
              <a:solidFill>
                <a:srgbClr val="0070C0"/>
              </a:solidFill>
            </a:endParaRPr>
          </a:p>
        </p:txBody>
      </p:sp>
      <p:sp>
        <p:nvSpPr>
          <p:cNvPr id="3" name="Content Placeholder 2"/>
          <p:cNvSpPr>
            <a:spLocks noGrp="1"/>
          </p:cNvSpPr>
          <p:nvPr>
            <p:ph idx="1"/>
          </p:nvPr>
        </p:nvSpPr>
        <p:spPr>
          <a:xfrm>
            <a:off x="230187" y="1296869"/>
            <a:ext cx="8229600" cy="1291856"/>
          </a:xfrm>
        </p:spPr>
        <p:txBody>
          <a:bodyPr>
            <a:normAutofit fontScale="55000" lnSpcReduction="20000"/>
          </a:bodyPr>
          <a:lstStyle/>
          <a:p>
            <a:pPr marL="0" indent="0">
              <a:buNone/>
            </a:pPr>
            <a:r>
              <a:rPr lang="en-GB" b="1" dirty="0">
                <a:latin typeface="+mn-lt"/>
              </a:rPr>
              <a:t>Strategic Priority</a:t>
            </a:r>
            <a:r>
              <a:rPr lang="en-GB" dirty="0">
                <a:latin typeface="+mn-lt"/>
              </a:rPr>
              <a:t>:</a:t>
            </a:r>
          </a:p>
          <a:p>
            <a:endParaRPr lang="en-GB" dirty="0">
              <a:latin typeface="+mn-lt"/>
            </a:endParaRPr>
          </a:p>
          <a:p>
            <a:pPr>
              <a:buFont typeface="Arial" panose="020B0604020202020204" pitchFamily="34" charset="0"/>
              <a:buChar char="•"/>
            </a:pPr>
            <a:r>
              <a:rPr lang="en-GB" dirty="0">
                <a:latin typeface="+mn-lt"/>
              </a:rPr>
              <a:t>Contributing to maximize efficiency and reduce risk</a:t>
            </a:r>
          </a:p>
          <a:p>
            <a:endParaRPr lang="en-GB" sz="1000" dirty="0">
              <a:latin typeface="+mn-lt"/>
            </a:endParaRPr>
          </a:p>
          <a:p>
            <a:pPr>
              <a:buFont typeface="Arial" panose="020B0604020202020204" pitchFamily="34" charset="0"/>
              <a:buChar char="•"/>
            </a:pPr>
            <a:r>
              <a:rPr lang="en-GB" dirty="0">
                <a:latin typeface="+mn-lt"/>
              </a:rPr>
              <a:t>Reducing the possibility that funding is not well suited to country needs</a:t>
            </a:r>
          </a:p>
          <a:p>
            <a:endParaRPr lang="en-GB" dirty="0"/>
          </a:p>
          <a:p>
            <a:endParaRPr lang="en-GB" dirty="0"/>
          </a:p>
        </p:txBody>
      </p:sp>
      <p:sp>
        <p:nvSpPr>
          <p:cNvPr id="5" name="Rectangle 4"/>
          <p:cNvSpPr/>
          <p:nvPr/>
        </p:nvSpPr>
        <p:spPr>
          <a:xfrm>
            <a:off x="294166" y="2724738"/>
            <a:ext cx="7555749" cy="2302875"/>
          </a:xfrm>
          <a:prstGeom prst="rect">
            <a:avLst/>
          </a:prstGeom>
        </p:spPr>
        <p:txBody>
          <a:bodyPr wrap="square">
            <a:spAutoFit/>
          </a:bodyPr>
          <a:lstStyle/>
          <a:p>
            <a:pPr marL="342900" indent="-342900">
              <a:lnSpc>
                <a:spcPct val="114000"/>
              </a:lnSpc>
              <a:spcBef>
                <a:spcPts val="0"/>
              </a:spcBef>
              <a:buFontTx/>
              <a:buChar char="-"/>
              <a:defRPr/>
            </a:pPr>
            <a:r>
              <a:rPr lang="en-GB" dirty="0"/>
              <a:t>Minimum funding of 50% targeting the most vulnerable countries: LDCs, SIDS,  Africa</a:t>
            </a:r>
          </a:p>
          <a:p>
            <a:pPr marL="342900" indent="-342900">
              <a:lnSpc>
                <a:spcPct val="114000"/>
              </a:lnSpc>
              <a:buFontTx/>
              <a:buChar char="-"/>
              <a:defRPr/>
            </a:pPr>
            <a:r>
              <a:rPr lang="en-GB" dirty="0"/>
              <a:t>Capped at </a:t>
            </a:r>
            <a:r>
              <a:rPr lang="en-GB" dirty="0" smtClean="0"/>
              <a:t>USD 1 </a:t>
            </a:r>
            <a:r>
              <a:rPr lang="en-GB" dirty="0"/>
              <a:t>million per year per </a:t>
            </a:r>
            <a:r>
              <a:rPr lang="en-GB" dirty="0" smtClean="0"/>
              <a:t>country, plus </a:t>
            </a:r>
            <a:r>
              <a:rPr lang="en-US" dirty="0"/>
              <a:t>u</a:t>
            </a:r>
            <a:r>
              <a:rPr lang="en-US" dirty="0" smtClean="0"/>
              <a:t>p </a:t>
            </a:r>
            <a:r>
              <a:rPr lang="en-US" dirty="0"/>
              <a:t>to USD 3 million per country for the formulation of National Adaptation Plans (NAPs) and/ or other adaptation planning processes. </a:t>
            </a:r>
            <a:endParaRPr lang="en-GB" dirty="0"/>
          </a:p>
          <a:p>
            <a:pPr marL="342900" indent="-342900">
              <a:lnSpc>
                <a:spcPct val="114000"/>
              </a:lnSpc>
              <a:spcBef>
                <a:spcPts val="0"/>
              </a:spcBef>
              <a:buFontTx/>
              <a:buChar char="-"/>
              <a:defRPr/>
            </a:pPr>
            <a:r>
              <a:rPr lang="en-GB" dirty="0"/>
              <a:t>S</a:t>
            </a:r>
            <a:r>
              <a:rPr lang="en-US" dirty="0" err="1"/>
              <a:t>upport</a:t>
            </a:r>
            <a:r>
              <a:rPr lang="en-US" dirty="0"/>
              <a:t> may be delivered directly through NDAs or Focal Points through a wide range of delivery partners with relevant expertise and experience</a:t>
            </a:r>
          </a:p>
        </p:txBody>
      </p:sp>
      <p:sp>
        <p:nvSpPr>
          <p:cNvPr id="10" name="Rectangle 9"/>
          <p:cNvSpPr/>
          <p:nvPr/>
        </p:nvSpPr>
        <p:spPr>
          <a:xfrm>
            <a:off x="230187" y="5153999"/>
            <a:ext cx="7839284" cy="707886"/>
          </a:xfrm>
          <a:prstGeom prst="rect">
            <a:avLst/>
          </a:prstGeom>
        </p:spPr>
        <p:txBody>
          <a:bodyPr wrap="square">
            <a:spAutoFit/>
          </a:bodyPr>
          <a:lstStyle/>
          <a:p>
            <a:r>
              <a:rPr lang="en-GB" sz="2000" dirty="0">
                <a:solidFill>
                  <a:srgbClr val="0070C0"/>
                </a:solidFill>
              </a:rPr>
              <a:t>Readiness Support provides </a:t>
            </a:r>
            <a:r>
              <a:rPr lang="en-GB" sz="2000" b="1" dirty="0">
                <a:solidFill>
                  <a:srgbClr val="0070C0"/>
                </a:solidFill>
              </a:rPr>
              <a:t>early support to </a:t>
            </a:r>
            <a:r>
              <a:rPr lang="en-GB" sz="2000" b="1" dirty="0" smtClean="0">
                <a:solidFill>
                  <a:srgbClr val="0070C0"/>
                </a:solidFill>
              </a:rPr>
              <a:t>countries -c</a:t>
            </a:r>
            <a:r>
              <a:rPr lang="en-GB" sz="2000" dirty="0" smtClean="0">
                <a:solidFill>
                  <a:srgbClr val="0070C0"/>
                </a:solidFill>
              </a:rPr>
              <a:t>ountries </a:t>
            </a:r>
            <a:r>
              <a:rPr lang="en-GB" sz="2000" dirty="0">
                <a:solidFill>
                  <a:srgbClr val="0070C0"/>
                </a:solidFill>
              </a:rPr>
              <a:t>should be able to </a:t>
            </a:r>
            <a:r>
              <a:rPr lang="en-GB" sz="2000" b="1" dirty="0">
                <a:solidFill>
                  <a:srgbClr val="0070C0"/>
                </a:solidFill>
              </a:rPr>
              <a:t>access and deploy the resources</a:t>
            </a:r>
            <a:r>
              <a:rPr lang="en-GB" sz="2000" dirty="0">
                <a:solidFill>
                  <a:srgbClr val="0070C0"/>
                </a:solidFill>
              </a:rPr>
              <a:t> of the Green Climate Fund</a:t>
            </a:r>
          </a:p>
        </p:txBody>
      </p:sp>
    </p:spTree>
    <p:extLst>
      <p:ext uri="{BB962C8B-B14F-4D97-AF65-F5344CB8AC3E}">
        <p14:creationId xmlns:p14="http://schemas.microsoft.com/office/powerpoint/2010/main" val="5199372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1015663"/>
          </a:xfrm>
          <a:prstGeom prst="rect">
            <a:avLst/>
          </a:prstGeom>
        </p:spPr>
        <p:txBody>
          <a:bodyPr wrap="square">
            <a:spAutoFit/>
          </a:bodyPr>
          <a:lstStyle/>
          <a:p>
            <a:pPr defTabSz="914400">
              <a:defRPr/>
            </a:pPr>
            <a:r>
              <a:rPr lang="en-US" sz="2400" b="1" dirty="0">
                <a:solidFill>
                  <a:srgbClr val="0070C0"/>
                </a:solidFill>
              </a:rPr>
              <a:t>The GCF Readiness and Preparatory Support Programme </a:t>
            </a:r>
          </a:p>
          <a:p>
            <a:pPr defTabSz="914400">
              <a:defRPr/>
            </a:pPr>
            <a:endParaRPr lang="en-US" b="1" dirty="0">
              <a:solidFill>
                <a:srgbClr val="0070C0"/>
              </a:solidFill>
            </a:endParaRPr>
          </a:p>
          <a:p>
            <a:pPr defTabSz="914400">
              <a:defRPr/>
            </a:pPr>
            <a:endParaRPr lang="en-US" b="1" dirty="0">
              <a:solidFill>
                <a:srgbClr val="0070C0"/>
              </a:solidFill>
            </a:endParaRPr>
          </a:p>
        </p:txBody>
      </p:sp>
      <p:sp>
        <p:nvSpPr>
          <p:cNvPr id="10" name="Content Placeholder 9"/>
          <p:cNvSpPr>
            <a:spLocks noGrp="1"/>
          </p:cNvSpPr>
          <p:nvPr>
            <p:ph idx="1"/>
          </p:nvPr>
        </p:nvSpPr>
        <p:spPr>
          <a:xfrm>
            <a:off x="230187" y="1157377"/>
            <a:ext cx="8229600" cy="3120854"/>
          </a:xfrm>
          <a:prstGeom prst="rect">
            <a:avLst/>
          </a:prstGeom>
        </p:spPr>
        <p:txBody>
          <a:bodyPr wrap="square">
            <a:spAutoFit/>
          </a:bodyPr>
          <a:lstStyle/>
          <a:p>
            <a:pPr>
              <a:buFontTx/>
              <a:buNone/>
            </a:pPr>
            <a:r>
              <a:rPr lang="en-US" sz="2400" dirty="0" smtClean="0">
                <a:latin typeface="+mj-lt"/>
              </a:rPr>
              <a:t>Programme </a:t>
            </a:r>
            <a:r>
              <a:rPr lang="en-US" sz="2400" dirty="0">
                <a:latin typeface="+mj-lt"/>
              </a:rPr>
              <a:t>aims to support five </a:t>
            </a:r>
            <a:r>
              <a:rPr lang="en-US" sz="2400" dirty="0" smtClean="0">
                <a:latin typeface="+mj-lt"/>
              </a:rPr>
              <a:t>outcomes:</a:t>
            </a:r>
          </a:p>
          <a:p>
            <a:pPr>
              <a:buFontTx/>
              <a:buNone/>
            </a:pPr>
            <a:endParaRPr lang="en-US" sz="2400" dirty="0" smtClean="0">
              <a:latin typeface="+mj-lt"/>
            </a:endParaRPr>
          </a:p>
          <a:p>
            <a:r>
              <a:rPr lang="en-US" sz="2400" dirty="0" smtClean="0">
                <a:latin typeface="+mj-lt"/>
              </a:rPr>
              <a:t>Strengthening </a:t>
            </a:r>
            <a:r>
              <a:rPr lang="en-US" sz="2400" dirty="0">
                <a:latin typeface="+mj-lt"/>
              </a:rPr>
              <a:t>country </a:t>
            </a:r>
            <a:r>
              <a:rPr lang="en-US" sz="2400" dirty="0" smtClean="0">
                <a:latin typeface="+mj-lt"/>
              </a:rPr>
              <a:t>capacity</a:t>
            </a:r>
          </a:p>
          <a:p>
            <a:r>
              <a:rPr lang="en-US" sz="2400" dirty="0" smtClean="0">
                <a:latin typeface="+mj-lt"/>
              </a:rPr>
              <a:t>Engaging </a:t>
            </a:r>
            <a:r>
              <a:rPr lang="en-US" sz="2400" dirty="0">
                <a:latin typeface="+mj-lt"/>
              </a:rPr>
              <a:t>stakeholders in consultative </a:t>
            </a:r>
            <a:r>
              <a:rPr lang="en-US" sz="2400" dirty="0" smtClean="0">
                <a:latin typeface="+mj-lt"/>
              </a:rPr>
              <a:t>processes</a:t>
            </a:r>
          </a:p>
          <a:p>
            <a:r>
              <a:rPr lang="en-US" sz="2400" dirty="0">
                <a:latin typeface="+mj-lt"/>
              </a:rPr>
              <a:t>R</a:t>
            </a:r>
            <a:r>
              <a:rPr lang="en-US" sz="2400" dirty="0" smtClean="0">
                <a:latin typeface="+mj-lt"/>
              </a:rPr>
              <a:t>ealizing </a:t>
            </a:r>
            <a:r>
              <a:rPr lang="en-US" sz="2400" dirty="0">
                <a:latin typeface="+mj-lt"/>
              </a:rPr>
              <a:t>direct </a:t>
            </a:r>
            <a:r>
              <a:rPr lang="en-US" sz="2400" dirty="0" smtClean="0">
                <a:latin typeface="+mj-lt"/>
              </a:rPr>
              <a:t>access</a:t>
            </a:r>
          </a:p>
          <a:p>
            <a:r>
              <a:rPr lang="en-US" sz="2400" dirty="0">
                <a:latin typeface="+mj-lt"/>
              </a:rPr>
              <a:t>P</a:t>
            </a:r>
            <a:r>
              <a:rPr lang="en-US" sz="2400" dirty="0" smtClean="0">
                <a:latin typeface="+mj-lt"/>
              </a:rPr>
              <a:t>roviding </a:t>
            </a:r>
            <a:r>
              <a:rPr lang="en-US" sz="2400" dirty="0">
                <a:latin typeface="+mj-lt"/>
              </a:rPr>
              <a:t>access to </a:t>
            </a:r>
            <a:r>
              <a:rPr lang="en-US" sz="2400" dirty="0" smtClean="0">
                <a:latin typeface="+mj-lt"/>
              </a:rPr>
              <a:t>finance</a:t>
            </a:r>
          </a:p>
          <a:p>
            <a:r>
              <a:rPr lang="en-US" sz="2400" dirty="0">
                <a:latin typeface="+mj-lt"/>
              </a:rPr>
              <a:t>M</a:t>
            </a:r>
            <a:r>
              <a:rPr lang="en-US" sz="2400" dirty="0" smtClean="0">
                <a:latin typeface="+mj-lt"/>
              </a:rPr>
              <a:t>obilizing </a:t>
            </a:r>
            <a:r>
              <a:rPr lang="en-US" sz="2400" dirty="0">
                <a:latin typeface="+mj-lt"/>
              </a:rPr>
              <a:t>the private </a:t>
            </a:r>
            <a:r>
              <a:rPr lang="en-US" sz="2400" dirty="0" smtClean="0">
                <a:latin typeface="+mj-lt"/>
              </a:rPr>
              <a:t>sector</a:t>
            </a:r>
            <a:endParaRPr lang="en-US" altLang="en-US" sz="2400" dirty="0">
              <a:latin typeface="+mj-lt"/>
            </a:endParaRPr>
          </a:p>
        </p:txBody>
      </p:sp>
    </p:spTree>
    <p:extLst>
      <p:ext uri="{BB962C8B-B14F-4D97-AF65-F5344CB8AC3E}">
        <p14:creationId xmlns:p14="http://schemas.microsoft.com/office/powerpoint/2010/main" val="13728645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0" y="1125538"/>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0" y="5994400"/>
            <a:ext cx="9144000" cy="0"/>
          </a:xfrm>
          <a:prstGeom prst="line">
            <a:avLst/>
          </a:prstGeom>
          <a:ln w="12700" cmpd="sng">
            <a:solidFill>
              <a:srgbClr val="C7EAFB"/>
            </a:solidFill>
            <a:round/>
          </a:ln>
          <a:effectLst/>
        </p:spPr>
        <p:style>
          <a:lnRef idx="2">
            <a:schemeClr val="accent1"/>
          </a:lnRef>
          <a:fillRef idx="0">
            <a:schemeClr val="accent1"/>
          </a:fillRef>
          <a:effectRef idx="1">
            <a:schemeClr val="accent1"/>
          </a:effectRef>
          <a:fontRef idx="minor">
            <a:schemeClr val="tx1"/>
          </a:fontRef>
        </p:style>
      </p:cxnSp>
      <p:pic>
        <p:nvPicPr>
          <p:cNvPr id="11" name="Content Placeholder 4" descr="UNEnvironment_Logo_English_Short_colour.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67600" y="5802313"/>
            <a:ext cx="17859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1"/>
          <p:cNvSpPr/>
          <p:nvPr/>
        </p:nvSpPr>
        <p:spPr>
          <a:xfrm>
            <a:off x="230187" y="234047"/>
            <a:ext cx="8584203" cy="738664"/>
          </a:xfrm>
          <a:prstGeom prst="rect">
            <a:avLst/>
          </a:prstGeom>
        </p:spPr>
        <p:txBody>
          <a:bodyPr wrap="square">
            <a:spAutoFit/>
          </a:bodyPr>
          <a:lstStyle/>
          <a:p>
            <a:pPr defTabSz="914400">
              <a:defRPr/>
            </a:pPr>
            <a:r>
              <a:rPr lang="en-US" sz="2400" b="1" dirty="0">
                <a:solidFill>
                  <a:srgbClr val="0070C0"/>
                </a:solidFill>
              </a:rPr>
              <a:t>The Project Preparation Facility (PPF)</a:t>
            </a:r>
          </a:p>
          <a:p>
            <a:pPr defTabSz="914400">
              <a:defRPr/>
            </a:pPr>
            <a:endParaRPr lang="en-US" b="1" dirty="0">
              <a:solidFill>
                <a:srgbClr val="0070C0"/>
              </a:solidFill>
            </a:endParaRPr>
          </a:p>
        </p:txBody>
      </p:sp>
      <p:sp>
        <p:nvSpPr>
          <p:cNvPr id="3" name="Content Placeholder 2"/>
          <p:cNvSpPr>
            <a:spLocks noGrp="1"/>
          </p:cNvSpPr>
          <p:nvPr>
            <p:ph idx="1"/>
          </p:nvPr>
        </p:nvSpPr>
        <p:spPr>
          <a:xfrm>
            <a:off x="307846" y="3626099"/>
            <a:ext cx="5986131" cy="2284413"/>
          </a:xfrm>
        </p:spPr>
        <p:txBody>
          <a:bodyPr>
            <a:normAutofit fontScale="25000" lnSpcReduction="20000"/>
          </a:bodyPr>
          <a:lstStyle/>
          <a:p>
            <a:pPr marL="0" indent="0">
              <a:buNone/>
            </a:pPr>
            <a:r>
              <a:rPr lang="en-US" sz="5600" b="1" dirty="0">
                <a:latin typeface="+mn-lt"/>
              </a:rPr>
              <a:t>Eligible activities:</a:t>
            </a:r>
          </a:p>
          <a:p>
            <a:endParaRPr lang="en-US" sz="5600" dirty="0">
              <a:latin typeface="+mn-lt"/>
            </a:endParaRPr>
          </a:p>
          <a:p>
            <a:pPr marL="285750" indent="-285750">
              <a:buFont typeface="Arial" charset="0"/>
              <a:buChar char="•"/>
            </a:pPr>
            <a:r>
              <a:rPr lang="en-US" sz="5600" dirty="0">
                <a:latin typeface="+mn-lt"/>
              </a:rPr>
              <a:t>Pre-feasibility and feasibility studies, as well as project design;</a:t>
            </a:r>
          </a:p>
          <a:p>
            <a:pPr marL="285750" indent="-285750">
              <a:buFont typeface="Arial" charset="0"/>
              <a:buChar char="•"/>
            </a:pPr>
            <a:r>
              <a:rPr lang="en-US" sz="5600" dirty="0">
                <a:latin typeface="+mn-lt"/>
              </a:rPr>
              <a:t>Environmental, social and gender studies; </a:t>
            </a:r>
          </a:p>
          <a:p>
            <a:pPr marL="285750" indent="-285750">
              <a:buFont typeface="Arial" charset="0"/>
              <a:buChar char="•"/>
            </a:pPr>
            <a:r>
              <a:rPr lang="en-US" sz="5600" dirty="0">
                <a:latin typeface="+mn-lt"/>
              </a:rPr>
              <a:t>Risk assessments; </a:t>
            </a:r>
          </a:p>
          <a:p>
            <a:pPr marL="285750" indent="-285750">
              <a:buFont typeface="Arial" charset="0"/>
              <a:buChar char="•"/>
            </a:pPr>
            <a:r>
              <a:rPr lang="en-US" sz="5600" dirty="0">
                <a:latin typeface="+mn-lt"/>
              </a:rPr>
              <a:t>Identification of </a:t>
            </a:r>
            <a:r>
              <a:rPr lang="en-US" sz="5600" dirty="0" err="1">
                <a:latin typeface="+mn-lt"/>
              </a:rPr>
              <a:t>programme</a:t>
            </a:r>
            <a:r>
              <a:rPr lang="en-US" sz="5600" dirty="0">
                <a:latin typeface="+mn-lt"/>
              </a:rPr>
              <a:t>/project-level indicators; </a:t>
            </a:r>
          </a:p>
          <a:p>
            <a:pPr marL="285750" indent="-285750">
              <a:buFont typeface="Arial" charset="0"/>
              <a:buChar char="•"/>
            </a:pPr>
            <a:r>
              <a:rPr lang="en-US" sz="5600" dirty="0">
                <a:latin typeface="+mn-lt"/>
              </a:rPr>
              <a:t>Pre-contract services, including the revision of tender documents; </a:t>
            </a:r>
          </a:p>
          <a:p>
            <a:pPr marL="285750" indent="-285750">
              <a:buFont typeface="Arial" charset="0"/>
              <a:buChar char="•"/>
            </a:pPr>
            <a:r>
              <a:rPr lang="en-US" sz="5600" dirty="0">
                <a:latin typeface="+mn-lt"/>
              </a:rPr>
              <a:t>Advisory services and/or other services to financially structure a proposed activity;</a:t>
            </a:r>
          </a:p>
          <a:p>
            <a:pPr marL="285750" indent="-285750">
              <a:buFont typeface="Arial" charset="0"/>
              <a:buChar char="•"/>
            </a:pPr>
            <a:r>
              <a:rPr lang="en-US" sz="5600" dirty="0">
                <a:latin typeface="+mn-lt"/>
              </a:rPr>
              <a:t>Other project preparation activities, where necessary, provided that sufficient justification is available. </a:t>
            </a:r>
          </a:p>
          <a:p>
            <a:endParaRPr lang="en-GB" dirty="0"/>
          </a:p>
        </p:txBody>
      </p:sp>
      <p:sp>
        <p:nvSpPr>
          <p:cNvPr id="7" name="Rectangle 6"/>
          <p:cNvSpPr/>
          <p:nvPr/>
        </p:nvSpPr>
        <p:spPr>
          <a:xfrm>
            <a:off x="160020" y="1295443"/>
            <a:ext cx="9144000" cy="2246769"/>
          </a:xfrm>
          <a:prstGeom prst="rect">
            <a:avLst/>
          </a:prstGeom>
        </p:spPr>
        <p:txBody>
          <a:bodyPr wrap="square">
            <a:spAutoFit/>
          </a:bodyPr>
          <a:lstStyle/>
          <a:p>
            <a:r>
              <a:rPr lang="en-US" sz="2000" dirty="0" smtClean="0"/>
              <a:t>- Established to </a:t>
            </a:r>
            <a:r>
              <a:rPr lang="en-US" sz="2000" dirty="0"/>
              <a:t>support project and </a:t>
            </a:r>
            <a:r>
              <a:rPr lang="en-US" sz="2000" dirty="0" err="1"/>
              <a:t>programme</a:t>
            </a:r>
            <a:r>
              <a:rPr lang="en-US" sz="2000" dirty="0"/>
              <a:t> preparation requests from all accredited </a:t>
            </a:r>
            <a:r>
              <a:rPr lang="en-US" sz="2000" dirty="0" smtClean="0"/>
              <a:t>entities</a:t>
            </a:r>
          </a:p>
          <a:p>
            <a:endParaRPr lang="en-US" sz="2000" dirty="0" smtClean="0"/>
          </a:p>
          <a:p>
            <a:r>
              <a:rPr lang="en-US" sz="2000" dirty="0" smtClean="0"/>
              <a:t>- Up to </a:t>
            </a:r>
            <a:r>
              <a:rPr lang="en-US" sz="2000" b="1" u="sng" dirty="0" smtClean="0"/>
              <a:t>1.5 million</a:t>
            </a:r>
            <a:r>
              <a:rPr lang="en-US" sz="2000" b="1" dirty="0" smtClean="0"/>
              <a:t> </a:t>
            </a:r>
            <a:r>
              <a:rPr lang="en-US" sz="2000" dirty="0" smtClean="0"/>
              <a:t>available per request</a:t>
            </a:r>
          </a:p>
          <a:p>
            <a:endParaRPr lang="en-US" sz="2000" dirty="0" smtClean="0"/>
          </a:p>
          <a:p>
            <a:r>
              <a:rPr lang="en-US" sz="2000" dirty="0" smtClean="0"/>
              <a:t>- Support </a:t>
            </a:r>
            <a:r>
              <a:rPr lang="en-US" sz="2000" dirty="0"/>
              <a:t>for </a:t>
            </a:r>
            <a:r>
              <a:rPr lang="en-US" sz="2000" dirty="0" smtClean="0"/>
              <a:t>PPF </a:t>
            </a:r>
            <a:r>
              <a:rPr lang="en-US" sz="2000" dirty="0"/>
              <a:t>requests will be provided through the form of grants and repayable grants while equity may be considered for private sector projects</a:t>
            </a:r>
            <a:endParaRPr lang="en-US" sz="2000" dirty="0" smtClean="0"/>
          </a:p>
        </p:txBody>
      </p:sp>
    </p:spTree>
    <p:extLst>
      <p:ext uri="{BB962C8B-B14F-4D97-AF65-F5344CB8AC3E}">
        <p14:creationId xmlns:p14="http://schemas.microsoft.com/office/powerpoint/2010/main" val="1370285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UNEnvironment_PPT_English">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UNEnvironment_PPT_English</Template>
  <TotalTime>975</TotalTime>
  <Words>1135</Words>
  <Application>Microsoft Office PowerPoint</Application>
  <PresentationFormat>On-screen Show (4:3)</PresentationFormat>
  <Paragraphs>146</Paragraphs>
  <Slides>18</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Roboto Regular</vt:lpstr>
      <vt:lpstr>Times New Roman</vt:lpstr>
      <vt:lpstr>Wingdings</vt:lpstr>
      <vt:lpstr>UNEnvironment_PPT_English</vt:lpstr>
      <vt:lpstr>Introduction to the Green Climate Fund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 !</vt:lpstr>
    </vt:vector>
  </TitlesOfParts>
  <Company>UNOV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 in  maximum 3 lines of text, Roboto Regular, 40pt</dc:title>
  <dc:creator>Inti Caroline BlasBerg</dc:creator>
  <cp:lastModifiedBy>Acer E15</cp:lastModifiedBy>
  <cp:revision>52</cp:revision>
  <dcterms:created xsi:type="dcterms:W3CDTF">2017-01-31T13:17:54Z</dcterms:created>
  <dcterms:modified xsi:type="dcterms:W3CDTF">2018-09-04T23:45:40Z</dcterms:modified>
</cp:coreProperties>
</file>