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99" r:id="rId3"/>
    <p:sldId id="393" r:id="rId4"/>
    <p:sldId id="395" r:id="rId5"/>
    <p:sldId id="391" r:id="rId6"/>
    <p:sldId id="366" r:id="rId7"/>
    <p:sldId id="396" r:id="rId8"/>
    <p:sldId id="378" r:id="rId9"/>
    <p:sldId id="368" r:id="rId10"/>
    <p:sldId id="387" r:id="rId11"/>
    <p:sldId id="277" r:id="rId12"/>
    <p:sldId id="397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81008" autoAdjust="0"/>
  </p:normalViewPr>
  <p:slideViewPr>
    <p:cSldViewPr snapToGrid="0" snapToObjects="1">
      <p:cViewPr varScale="1">
        <p:scale>
          <a:sx n="72" d="100"/>
          <a:sy n="72" d="100"/>
        </p:scale>
        <p:origin x="13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1E5BF-9E03-4704-B983-75568818686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23208A-A801-4332-AF4A-0B5E81E8A0ED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Локални развој</a:t>
          </a:r>
          <a:endParaRPr lang="en-US" dirty="0"/>
        </a:p>
      </dgm:t>
    </dgm:pt>
    <dgm:pt modelId="{4382973D-DEC6-48DB-B412-4CFE47A678C1}" type="parTrans" cxnId="{2ECA2E2C-95E6-48C0-B6E1-70EF0BC7801B}">
      <dgm:prSet/>
      <dgm:spPr/>
      <dgm:t>
        <a:bodyPr/>
        <a:lstStyle/>
        <a:p>
          <a:endParaRPr lang="en-US"/>
        </a:p>
      </dgm:t>
    </dgm:pt>
    <dgm:pt modelId="{48186DEA-75BA-4960-80B1-B231F3ED2CBE}" type="sibTrans" cxnId="{2ECA2E2C-95E6-48C0-B6E1-70EF0BC7801B}">
      <dgm:prSet/>
      <dgm:spPr/>
      <dgm:t>
        <a:bodyPr/>
        <a:lstStyle/>
        <a:p>
          <a:endParaRPr lang="en-US"/>
        </a:p>
      </dgm:t>
    </dgm:pt>
    <dgm:pt modelId="{244412B3-E52C-4E91-9559-EBE585739EA2}">
      <dgm:prSet phldrT="[Text]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Смањење емисија ГХГ</a:t>
          </a:r>
          <a:endParaRPr lang="en-US" dirty="0"/>
        </a:p>
      </dgm:t>
    </dgm:pt>
    <dgm:pt modelId="{ACD5BAA0-6D75-4B2D-A06E-5BC0017F9D91}" type="parTrans" cxnId="{AB674892-F822-496C-BFF7-37216808CC56}">
      <dgm:prSet/>
      <dgm:spPr/>
      <dgm:t>
        <a:bodyPr/>
        <a:lstStyle/>
        <a:p>
          <a:endParaRPr lang="en-US"/>
        </a:p>
      </dgm:t>
    </dgm:pt>
    <dgm:pt modelId="{FCEB7BEF-7B5A-401D-859C-6173EF0C4E68}" type="sibTrans" cxnId="{AB674892-F822-496C-BFF7-37216808CC56}">
      <dgm:prSet/>
      <dgm:spPr/>
      <dgm:t>
        <a:bodyPr/>
        <a:lstStyle/>
        <a:p>
          <a:endParaRPr lang="en-US"/>
        </a:p>
      </dgm:t>
    </dgm:pt>
    <dgm:pt modelId="{CAA87A31-3E10-4D24-A62D-5092BD88123C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прилагођавање на климатске промене</a:t>
          </a:r>
          <a:endParaRPr lang="en-US" dirty="0"/>
        </a:p>
      </dgm:t>
    </dgm:pt>
    <dgm:pt modelId="{7ACD4F44-20BF-4D39-9051-90BFA20F9E78}" type="parTrans" cxnId="{721C849C-DFBB-4762-8C69-7E61EAAB16B9}">
      <dgm:prSet/>
      <dgm:spPr/>
      <dgm:t>
        <a:bodyPr/>
        <a:lstStyle/>
        <a:p>
          <a:endParaRPr lang="en-US"/>
        </a:p>
      </dgm:t>
    </dgm:pt>
    <dgm:pt modelId="{E5F56C3A-1D27-45A1-8671-C4315DC81569}" type="sibTrans" cxnId="{721C849C-DFBB-4762-8C69-7E61EAAB16B9}">
      <dgm:prSet/>
      <dgm:spPr/>
      <dgm:t>
        <a:bodyPr/>
        <a:lstStyle/>
        <a:p>
          <a:endParaRPr lang="en-US"/>
        </a:p>
      </dgm:t>
    </dgm:pt>
    <dgm:pt modelId="{DD15BFF3-0870-430D-A28A-256FC809BDD1}" type="pres">
      <dgm:prSet presAssocID="{4CC1E5BF-9E03-4704-B983-75568818686C}" presName="compositeShape" presStyleCnt="0">
        <dgm:presLayoutVars>
          <dgm:chMax val="7"/>
          <dgm:dir/>
          <dgm:resizeHandles val="exact"/>
        </dgm:presLayoutVars>
      </dgm:prSet>
      <dgm:spPr/>
    </dgm:pt>
    <dgm:pt modelId="{CD58C1AE-63DB-4432-97B0-A5DF0941998C}" type="pres">
      <dgm:prSet presAssocID="{8823208A-A801-4332-AF4A-0B5E81E8A0ED}" presName="circ1" presStyleLbl="vennNode1" presStyleIdx="0" presStyleCnt="3" custScaleY="93195"/>
      <dgm:spPr/>
    </dgm:pt>
    <dgm:pt modelId="{DBC4BAA8-EA2C-4D65-AA7C-15AFAFA58588}" type="pres">
      <dgm:prSet presAssocID="{8823208A-A801-4332-AF4A-0B5E81E8A0E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462666E-E848-419E-8ABB-8C77CC1FE077}" type="pres">
      <dgm:prSet presAssocID="{244412B3-E52C-4E91-9559-EBE585739EA2}" presName="circ2" presStyleLbl="vennNode1" presStyleIdx="1" presStyleCnt="3" custScaleY="91443"/>
      <dgm:spPr/>
    </dgm:pt>
    <dgm:pt modelId="{9122BF9E-97AC-4459-94B0-6ABE3CDAC145}" type="pres">
      <dgm:prSet presAssocID="{244412B3-E52C-4E91-9559-EBE585739E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38574D-37E0-419C-8368-1439EA70EB78}" type="pres">
      <dgm:prSet presAssocID="{CAA87A31-3E10-4D24-A62D-5092BD88123C}" presName="circ3" presStyleLbl="vennNode1" presStyleIdx="2" presStyleCnt="3" custScaleY="91443"/>
      <dgm:spPr/>
    </dgm:pt>
    <dgm:pt modelId="{DAA335B1-5F3E-4728-91F1-13240EB4E1EC}" type="pres">
      <dgm:prSet presAssocID="{CAA87A31-3E10-4D24-A62D-5092BD88123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1F7E108-0CF2-4888-B149-9D7FA94AAAF8}" type="presOf" srcId="{4CC1E5BF-9E03-4704-B983-75568818686C}" destId="{DD15BFF3-0870-430D-A28A-256FC809BDD1}" srcOrd="0" destOrd="0" presId="urn:microsoft.com/office/officeart/2005/8/layout/venn1"/>
    <dgm:cxn modelId="{D8BC3A0E-4EFE-432E-A8F8-F56AD9FE765F}" type="presOf" srcId="{244412B3-E52C-4E91-9559-EBE585739EA2}" destId="{9122BF9E-97AC-4459-94B0-6ABE3CDAC145}" srcOrd="1" destOrd="0" presId="urn:microsoft.com/office/officeart/2005/8/layout/venn1"/>
    <dgm:cxn modelId="{15F7FC20-2704-4FA4-BF2A-FB52E65779F8}" type="presOf" srcId="{8823208A-A801-4332-AF4A-0B5E81E8A0ED}" destId="{DBC4BAA8-EA2C-4D65-AA7C-15AFAFA58588}" srcOrd="1" destOrd="0" presId="urn:microsoft.com/office/officeart/2005/8/layout/venn1"/>
    <dgm:cxn modelId="{2ECA2E2C-95E6-48C0-B6E1-70EF0BC7801B}" srcId="{4CC1E5BF-9E03-4704-B983-75568818686C}" destId="{8823208A-A801-4332-AF4A-0B5E81E8A0ED}" srcOrd="0" destOrd="0" parTransId="{4382973D-DEC6-48DB-B412-4CFE47A678C1}" sibTransId="{48186DEA-75BA-4960-80B1-B231F3ED2CBE}"/>
    <dgm:cxn modelId="{26742172-B8E5-4B7A-957D-41EF86771FC0}" type="presOf" srcId="{244412B3-E52C-4E91-9559-EBE585739EA2}" destId="{6462666E-E848-419E-8ABB-8C77CC1FE077}" srcOrd="0" destOrd="0" presId="urn:microsoft.com/office/officeart/2005/8/layout/venn1"/>
    <dgm:cxn modelId="{F629D480-22F4-4BCC-8114-6F5E403D1CE4}" type="presOf" srcId="{8823208A-A801-4332-AF4A-0B5E81E8A0ED}" destId="{CD58C1AE-63DB-4432-97B0-A5DF0941998C}" srcOrd="0" destOrd="0" presId="urn:microsoft.com/office/officeart/2005/8/layout/venn1"/>
    <dgm:cxn modelId="{A7C8E289-5F2E-4F55-8377-8547C1D961D3}" type="presOf" srcId="{CAA87A31-3E10-4D24-A62D-5092BD88123C}" destId="{EA38574D-37E0-419C-8368-1439EA70EB78}" srcOrd="0" destOrd="0" presId="urn:microsoft.com/office/officeart/2005/8/layout/venn1"/>
    <dgm:cxn modelId="{AB674892-F822-496C-BFF7-37216808CC56}" srcId="{4CC1E5BF-9E03-4704-B983-75568818686C}" destId="{244412B3-E52C-4E91-9559-EBE585739EA2}" srcOrd="1" destOrd="0" parTransId="{ACD5BAA0-6D75-4B2D-A06E-5BC0017F9D91}" sibTransId="{FCEB7BEF-7B5A-401D-859C-6173EF0C4E68}"/>
    <dgm:cxn modelId="{721C849C-DFBB-4762-8C69-7E61EAAB16B9}" srcId="{4CC1E5BF-9E03-4704-B983-75568818686C}" destId="{CAA87A31-3E10-4D24-A62D-5092BD88123C}" srcOrd="2" destOrd="0" parTransId="{7ACD4F44-20BF-4D39-9051-90BFA20F9E78}" sibTransId="{E5F56C3A-1D27-45A1-8671-C4315DC81569}"/>
    <dgm:cxn modelId="{BFB7E2F1-D953-45DE-B1B8-639B9E05F1C3}" type="presOf" srcId="{CAA87A31-3E10-4D24-A62D-5092BD88123C}" destId="{DAA335B1-5F3E-4728-91F1-13240EB4E1EC}" srcOrd="1" destOrd="0" presId="urn:microsoft.com/office/officeart/2005/8/layout/venn1"/>
    <dgm:cxn modelId="{DB3A5F29-183A-4AD6-BBE5-0D00425912DA}" type="presParOf" srcId="{DD15BFF3-0870-430D-A28A-256FC809BDD1}" destId="{CD58C1AE-63DB-4432-97B0-A5DF0941998C}" srcOrd="0" destOrd="0" presId="urn:microsoft.com/office/officeart/2005/8/layout/venn1"/>
    <dgm:cxn modelId="{0BA4AC14-3FB6-4FB3-A8C0-633253CBF19B}" type="presParOf" srcId="{DD15BFF3-0870-430D-A28A-256FC809BDD1}" destId="{DBC4BAA8-EA2C-4D65-AA7C-15AFAFA58588}" srcOrd="1" destOrd="0" presId="urn:microsoft.com/office/officeart/2005/8/layout/venn1"/>
    <dgm:cxn modelId="{A84461F4-628F-4549-80BD-2B7CD581B593}" type="presParOf" srcId="{DD15BFF3-0870-430D-A28A-256FC809BDD1}" destId="{6462666E-E848-419E-8ABB-8C77CC1FE077}" srcOrd="2" destOrd="0" presId="urn:microsoft.com/office/officeart/2005/8/layout/venn1"/>
    <dgm:cxn modelId="{7A82FA9F-52D8-4569-A2FD-60380B79C1E7}" type="presParOf" srcId="{DD15BFF3-0870-430D-A28A-256FC809BDD1}" destId="{9122BF9E-97AC-4459-94B0-6ABE3CDAC145}" srcOrd="3" destOrd="0" presId="urn:microsoft.com/office/officeart/2005/8/layout/venn1"/>
    <dgm:cxn modelId="{00072AE2-B493-4827-9D25-C214F8972407}" type="presParOf" srcId="{DD15BFF3-0870-430D-A28A-256FC809BDD1}" destId="{EA38574D-37E0-419C-8368-1439EA70EB78}" srcOrd="4" destOrd="0" presId="urn:microsoft.com/office/officeart/2005/8/layout/venn1"/>
    <dgm:cxn modelId="{C7191162-93F9-4E38-A7F2-5A7618C81C48}" type="presParOf" srcId="{DD15BFF3-0870-430D-A28A-256FC809BDD1}" destId="{DAA335B1-5F3E-4728-91F1-13240EB4E1E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D6CC22-D715-43DF-B7A8-EEFF48829EB9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43699B-3172-4B8D-9D3D-C5F44B985B80}">
      <dgm:prSet custT="1"/>
      <dgm:spPr/>
      <dgm:t>
        <a:bodyPr/>
        <a:lstStyle/>
        <a:p>
          <a:r>
            <a:rPr lang="sr-Cyrl-RS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6B0155-F99C-4685-88A4-83035D4B858E}" type="parTrans" cxnId="{4286ABE7-0054-4EB0-A5D5-8252D9836D8B}">
      <dgm:prSet/>
      <dgm:spPr/>
      <dgm:t>
        <a:bodyPr/>
        <a:lstStyle/>
        <a:p>
          <a:endParaRPr lang="en-US"/>
        </a:p>
      </dgm:t>
    </dgm:pt>
    <dgm:pt modelId="{753FF77D-BF5D-4B0D-98C2-13AA046944EF}" type="sibTrans" cxnId="{4286ABE7-0054-4EB0-A5D5-8252D9836D8B}">
      <dgm:prSet/>
      <dgm:spPr/>
      <dgm:t>
        <a:bodyPr/>
        <a:lstStyle/>
        <a:p>
          <a:endParaRPr lang="en-US"/>
        </a:p>
      </dgm:t>
    </dgm:pt>
    <dgm:pt modelId="{51E99C09-CA67-4ADC-8D00-D95128AC7FF2}">
      <dgm:prSet/>
      <dgm:spPr/>
      <dgm:t>
        <a:bodyPr/>
        <a:lstStyle/>
        <a:p>
          <a:r>
            <a:rPr lang="sr-Cyrl-RS" dirty="0"/>
            <a:t>Средство за техничку подршку </a:t>
          </a:r>
          <a:r>
            <a:rPr lang="en-US" dirty="0"/>
            <a:t>CSUD</a:t>
          </a:r>
          <a:r>
            <a:rPr lang="sr-Cyrl-RS" dirty="0"/>
            <a:t>-а за </a:t>
          </a:r>
          <a:r>
            <a:rPr lang="sr-Cyrl-RS" i="1" dirty="0"/>
            <a:t>сазревање</a:t>
          </a:r>
          <a:r>
            <a:rPr lang="sr-Cyrl-RS" dirty="0"/>
            <a:t> идеја у оквиру изазова</a:t>
          </a:r>
          <a:r>
            <a:rPr lang="en-US" dirty="0"/>
            <a:t>;</a:t>
          </a:r>
        </a:p>
      </dgm:t>
    </dgm:pt>
    <dgm:pt modelId="{BCAF6C88-EA6C-45CA-A238-32F20F657E5A}" type="parTrans" cxnId="{434A29F9-D6C3-417B-970D-DD2316E12F3F}">
      <dgm:prSet/>
      <dgm:spPr/>
      <dgm:t>
        <a:bodyPr/>
        <a:lstStyle/>
        <a:p>
          <a:endParaRPr lang="en-US"/>
        </a:p>
      </dgm:t>
    </dgm:pt>
    <dgm:pt modelId="{763ADCC8-0982-4A75-800C-3443E96C89EF}" type="sibTrans" cxnId="{434A29F9-D6C3-417B-970D-DD2316E12F3F}">
      <dgm:prSet/>
      <dgm:spPr/>
      <dgm:t>
        <a:bodyPr/>
        <a:lstStyle/>
        <a:p>
          <a:endParaRPr lang="en-US"/>
        </a:p>
      </dgm:t>
    </dgm:pt>
    <dgm:pt modelId="{024B975B-0F89-484A-A965-1FF7E518DE9B}">
      <dgm:prSet/>
      <dgm:spPr/>
      <dgm:t>
        <a:bodyPr/>
        <a:lstStyle/>
        <a:p>
          <a:r>
            <a:rPr lang="sr-Cyrl-RS" i="1" dirty="0"/>
            <a:t>Инкубатор</a:t>
          </a:r>
          <a:r>
            <a:rPr lang="sr-Cyrl-RS" dirty="0"/>
            <a:t> ће укључити и </a:t>
          </a:r>
          <a:r>
            <a:rPr lang="sr-Cyrl-RS" dirty="0" err="1"/>
            <a:t>лок</a:t>
          </a:r>
          <a:r>
            <a:rPr lang="sr-Cyrl-RS" dirty="0"/>
            <a:t>. самоуправе ради обезбеђивања најпогоднијих решења која одговарају потребама</a:t>
          </a:r>
          <a:r>
            <a:rPr lang="en-US" dirty="0"/>
            <a:t>!</a:t>
          </a:r>
        </a:p>
      </dgm:t>
    </dgm:pt>
    <dgm:pt modelId="{6C8897C2-B190-4253-869A-D2B1D27A27A5}" type="parTrans" cxnId="{8EB753EB-628D-4EED-99DD-828EB50B3B11}">
      <dgm:prSet/>
      <dgm:spPr/>
      <dgm:t>
        <a:bodyPr/>
        <a:lstStyle/>
        <a:p>
          <a:endParaRPr lang="en-US"/>
        </a:p>
      </dgm:t>
    </dgm:pt>
    <dgm:pt modelId="{15A4945F-9B82-406F-B86D-0AC00CA382BA}" type="sibTrans" cxnId="{8EB753EB-628D-4EED-99DD-828EB50B3B11}">
      <dgm:prSet/>
      <dgm:spPr/>
      <dgm:t>
        <a:bodyPr/>
        <a:lstStyle/>
        <a:p>
          <a:endParaRPr lang="en-US"/>
        </a:p>
      </dgm:t>
    </dgm:pt>
    <dgm:pt modelId="{A17B055E-6BDB-4F48-8E3E-EDFEDFC8519F}">
      <dgm:prSet/>
      <dgm:spPr/>
      <dgm:t>
        <a:bodyPr/>
        <a:lstStyle/>
        <a:p>
          <a:r>
            <a:rPr lang="sr-Cyrl-RS" dirty="0"/>
            <a:t>Менторство, савети и друга техничка подршка за сазревање идеја добијених у оквиру „</a:t>
          </a:r>
          <a:r>
            <a:rPr lang="sr-Cyrl-RS" i="1" dirty="0"/>
            <a:t>изазова“</a:t>
          </a:r>
          <a:r>
            <a:rPr lang="en-US" dirty="0"/>
            <a:t>!</a:t>
          </a:r>
        </a:p>
      </dgm:t>
    </dgm:pt>
    <dgm:pt modelId="{4C3EB60C-BE31-4F53-B4F9-BC6E296698C7}" type="parTrans" cxnId="{09F5858B-4971-461F-AB2E-4F67A41BF78F}">
      <dgm:prSet/>
      <dgm:spPr/>
      <dgm:t>
        <a:bodyPr/>
        <a:lstStyle/>
        <a:p>
          <a:endParaRPr lang="en-US"/>
        </a:p>
      </dgm:t>
    </dgm:pt>
    <dgm:pt modelId="{403DD122-B698-4408-9B6B-4C9D0715D38A}" type="sibTrans" cxnId="{09F5858B-4971-461F-AB2E-4F67A41BF78F}">
      <dgm:prSet/>
      <dgm:spPr/>
      <dgm:t>
        <a:bodyPr/>
        <a:lstStyle/>
        <a:p>
          <a:endParaRPr lang="en-US"/>
        </a:p>
      </dgm:t>
    </dgm:pt>
    <dgm:pt modelId="{4B2B6B7A-9A0B-4C17-88FD-F7C203519A27}" type="pres">
      <dgm:prSet presAssocID="{23D6CC22-D715-43DF-B7A8-EEFF48829EB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25FD06A-52F3-463F-B80F-C7846E908CF5}" type="pres">
      <dgm:prSet presAssocID="{C643699B-3172-4B8D-9D3D-C5F44B985B80}" presName="circle1" presStyleLbl="node1" presStyleIdx="0" presStyleCnt="4"/>
      <dgm:spPr/>
    </dgm:pt>
    <dgm:pt modelId="{0689E06C-E0FF-4442-A991-5ECA6D944031}" type="pres">
      <dgm:prSet presAssocID="{C643699B-3172-4B8D-9D3D-C5F44B985B80}" presName="space" presStyleCnt="0"/>
      <dgm:spPr/>
    </dgm:pt>
    <dgm:pt modelId="{1161E301-982A-4C91-82FD-3567ADCE5515}" type="pres">
      <dgm:prSet presAssocID="{C643699B-3172-4B8D-9D3D-C5F44B985B80}" presName="rect1" presStyleLbl="alignAcc1" presStyleIdx="0" presStyleCnt="4" custLinFactNeighborX="0"/>
      <dgm:spPr/>
    </dgm:pt>
    <dgm:pt modelId="{AEB664F8-E87B-4DEB-8B35-23FEDF71C353}" type="pres">
      <dgm:prSet presAssocID="{51E99C09-CA67-4ADC-8D00-D95128AC7FF2}" presName="vertSpace2" presStyleLbl="node1" presStyleIdx="0" presStyleCnt="4"/>
      <dgm:spPr/>
    </dgm:pt>
    <dgm:pt modelId="{9E89ED64-03E8-454B-82AF-5C32F3BA31DC}" type="pres">
      <dgm:prSet presAssocID="{51E99C09-CA67-4ADC-8D00-D95128AC7FF2}" presName="circle2" presStyleLbl="node1" presStyleIdx="1" presStyleCnt="4"/>
      <dgm:spPr/>
    </dgm:pt>
    <dgm:pt modelId="{CCC029FA-CE16-4780-BAEA-F4EC16FA1D09}" type="pres">
      <dgm:prSet presAssocID="{51E99C09-CA67-4ADC-8D00-D95128AC7FF2}" presName="rect2" presStyleLbl="alignAcc1" presStyleIdx="1" presStyleCnt="4" custLinFactNeighborX="0" custLinFactNeighborY="-827"/>
      <dgm:spPr/>
    </dgm:pt>
    <dgm:pt modelId="{57E14003-E75F-4D16-B0FA-2A1B7851B0C4}" type="pres">
      <dgm:prSet presAssocID="{A17B055E-6BDB-4F48-8E3E-EDFEDFC8519F}" presName="vertSpace3" presStyleLbl="node1" presStyleIdx="1" presStyleCnt="4"/>
      <dgm:spPr/>
    </dgm:pt>
    <dgm:pt modelId="{9D3E3C1E-FF59-4467-86AD-1F0D24E60B75}" type="pres">
      <dgm:prSet presAssocID="{A17B055E-6BDB-4F48-8E3E-EDFEDFC8519F}" presName="circle3" presStyleLbl="node1" presStyleIdx="2" presStyleCnt="4"/>
      <dgm:spPr/>
    </dgm:pt>
    <dgm:pt modelId="{BA66DE04-0F8E-434B-ACA3-962E494D0F0D}" type="pres">
      <dgm:prSet presAssocID="{A17B055E-6BDB-4F48-8E3E-EDFEDFC8519F}" presName="rect3" presStyleLbl="alignAcc1" presStyleIdx="2" presStyleCnt="4"/>
      <dgm:spPr/>
    </dgm:pt>
    <dgm:pt modelId="{672E46C0-7A4C-458D-A0AF-5E74314E1DE9}" type="pres">
      <dgm:prSet presAssocID="{024B975B-0F89-484A-A965-1FF7E518DE9B}" presName="vertSpace4" presStyleLbl="node1" presStyleIdx="2" presStyleCnt="4"/>
      <dgm:spPr/>
    </dgm:pt>
    <dgm:pt modelId="{800E4045-03B9-4996-8EB7-C5F0680CCA8C}" type="pres">
      <dgm:prSet presAssocID="{024B975B-0F89-484A-A965-1FF7E518DE9B}" presName="circle4" presStyleLbl="node1" presStyleIdx="3" presStyleCnt="4"/>
      <dgm:spPr/>
    </dgm:pt>
    <dgm:pt modelId="{4904DB06-6CD8-4644-A80A-A58C082C24E5}" type="pres">
      <dgm:prSet presAssocID="{024B975B-0F89-484A-A965-1FF7E518DE9B}" presName="rect4" presStyleLbl="alignAcc1" presStyleIdx="3" presStyleCnt="4"/>
      <dgm:spPr/>
    </dgm:pt>
    <dgm:pt modelId="{22B78772-E44A-4F2B-AF35-19E2EB9CEA27}" type="pres">
      <dgm:prSet presAssocID="{C643699B-3172-4B8D-9D3D-C5F44B985B80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06470994-7EBF-4910-8922-FB7D4E1AB5AA}" type="pres">
      <dgm:prSet presAssocID="{51E99C09-CA67-4ADC-8D00-D95128AC7FF2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A806A848-C828-4154-857E-17A2064B3242}" type="pres">
      <dgm:prSet presAssocID="{A17B055E-6BDB-4F48-8E3E-EDFEDFC8519F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412B4C46-D37C-485E-8388-EF6AC339E209}" type="pres">
      <dgm:prSet presAssocID="{024B975B-0F89-484A-A965-1FF7E518DE9B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5727A311-3F1A-45E0-B634-9E99EFAB91CD}" type="presOf" srcId="{51E99C09-CA67-4ADC-8D00-D95128AC7FF2}" destId="{CCC029FA-CE16-4780-BAEA-F4EC16FA1D09}" srcOrd="0" destOrd="0" presId="urn:microsoft.com/office/officeart/2005/8/layout/target3"/>
    <dgm:cxn modelId="{215C802C-0935-4CA4-951C-2B128906EB58}" type="presOf" srcId="{024B975B-0F89-484A-A965-1FF7E518DE9B}" destId="{4904DB06-6CD8-4644-A80A-A58C082C24E5}" srcOrd="0" destOrd="0" presId="urn:microsoft.com/office/officeart/2005/8/layout/target3"/>
    <dgm:cxn modelId="{472E603E-CF85-4289-870C-BAFB3F2BA60B}" type="presOf" srcId="{51E99C09-CA67-4ADC-8D00-D95128AC7FF2}" destId="{06470994-7EBF-4910-8922-FB7D4E1AB5AA}" srcOrd="1" destOrd="0" presId="urn:microsoft.com/office/officeart/2005/8/layout/target3"/>
    <dgm:cxn modelId="{FB355241-F00E-4752-9F2B-E1892694A25D}" type="presOf" srcId="{A17B055E-6BDB-4F48-8E3E-EDFEDFC8519F}" destId="{A806A848-C828-4154-857E-17A2064B3242}" srcOrd="1" destOrd="0" presId="urn:microsoft.com/office/officeart/2005/8/layout/target3"/>
    <dgm:cxn modelId="{C9093483-B9A7-4769-A677-11A3B6FD0667}" type="presOf" srcId="{024B975B-0F89-484A-A965-1FF7E518DE9B}" destId="{412B4C46-D37C-485E-8388-EF6AC339E209}" srcOrd="1" destOrd="0" presId="urn:microsoft.com/office/officeart/2005/8/layout/target3"/>
    <dgm:cxn modelId="{09F5858B-4971-461F-AB2E-4F67A41BF78F}" srcId="{23D6CC22-D715-43DF-B7A8-EEFF48829EB9}" destId="{A17B055E-6BDB-4F48-8E3E-EDFEDFC8519F}" srcOrd="2" destOrd="0" parTransId="{4C3EB60C-BE31-4F53-B4F9-BC6E296698C7}" sibTransId="{403DD122-B698-4408-9B6B-4C9D0715D38A}"/>
    <dgm:cxn modelId="{8C23D69D-16A3-4B28-AEC1-A0B2E565F55D}" type="presOf" srcId="{C643699B-3172-4B8D-9D3D-C5F44B985B80}" destId="{1161E301-982A-4C91-82FD-3567ADCE5515}" srcOrd="0" destOrd="0" presId="urn:microsoft.com/office/officeart/2005/8/layout/target3"/>
    <dgm:cxn modelId="{8A2DB7A3-6642-4CDC-8613-12ECF41DA38F}" type="presOf" srcId="{A17B055E-6BDB-4F48-8E3E-EDFEDFC8519F}" destId="{BA66DE04-0F8E-434B-ACA3-962E494D0F0D}" srcOrd="0" destOrd="0" presId="urn:microsoft.com/office/officeart/2005/8/layout/target3"/>
    <dgm:cxn modelId="{1A1CE8A9-0956-436B-A547-BA04640438B4}" type="presOf" srcId="{23D6CC22-D715-43DF-B7A8-EEFF48829EB9}" destId="{4B2B6B7A-9A0B-4C17-88FD-F7C203519A27}" srcOrd="0" destOrd="0" presId="urn:microsoft.com/office/officeart/2005/8/layout/target3"/>
    <dgm:cxn modelId="{4286ABE7-0054-4EB0-A5D5-8252D9836D8B}" srcId="{23D6CC22-D715-43DF-B7A8-EEFF48829EB9}" destId="{C643699B-3172-4B8D-9D3D-C5F44B985B80}" srcOrd="0" destOrd="0" parTransId="{3A6B0155-F99C-4685-88A4-83035D4B858E}" sibTransId="{753FF77D-BF5D-4B0D-98C2-13AA046944EF}"/>
    <dgm:cxn modelId="{8EB753EB-628D-4EED-99DD-828EB50B3B11}" srcId="{23D6CC22-D715-43DF-B7A8-EEFF48829EB9}" destId="{024B975B-0F89-484A-A965-1FF7E518DE9B}" srcOrd="3" destOrd="0" parTransId="{6C8897C2-B190-4253-869A-D2B1D27A27A5}" sibTransId="{15A4945F-9B82-406F-B86D-0AC00CA382BA}"/>
    <dgm:cxn modelId="{D15948F8-9D8C-4AE2-89E3-CE369417A751}" type="presOf" srcId="{C643699B-3172-4B8D-9D3D-C5F44B985B80}" destId="{22B78772-E44A-4F2B-AF35-19E2EB9CEA27}" srcOrd="1" destOrd="0" presId="urn:microsoft.com/office/officeart/2005/8/layout/target3"/>
    <dgm:cxn modelId="{434A29F9-D6C3-417B-970D-DD2316E12F3F}" srcId="{23D6CC22-D715-43DF-B7A8-EEFF48829EB9}" destId="{51E99C09-CA67-4ADC-8D00-D95128AC7FF2}" srcOrd="1" destOrd="0" parTransId="{BCAF6C88-EA6C-45CA-A238-32F20F657E5A}" sibTransId="{763ADCC8-0982-4A75-800C-3443E96C89EF}"/>
    <dgm:cxn modelId="{80CDBE05-AAFD-4022-8CD2-470C9F38242D}" type="presParOf" srcId="{4B2B6B7A-9A0B-4C17-88FD-F7C203519A27}" destId="{825FD06A-52F3-463F-B80F-C7846E908CF5}" srcOrd="0" destOrd="0" presId="urn:microsoft.com/office/officeart/2005/8/layout/target3"/>
    <dgm:cxn modelId="{7961468D-576F-46AA-8785-9DBEF27F7D71}" type="presParOf" srcId="{4B2B6B7A-9A0B-4C17-88FD-F7C203519A27}" destId="{0689E06C-E0FF-4442-A991-5ECA6D944031}" srcOrd="1" destOrd="0" presId="urn:microsoft.com/office/officeart/2005/8/layout/target3"/>
    <dgm:cxn modelId="{E709D1A1-A2FB-426A-A3BC-9A42D628A7BF}" type="presParOf" srcId="{4B2B6B7A-9A0B-4C17-88FD-F7C203519A27}" destId="{1161E301-982A-4C91-82FD-3567ADCE5515}" srcOrd="2" destOrd="0" presId="urn:microsoft.com/office/officeart/2005/8/layout/target3"/>
    <dgm:cxn modelId="{5F8BB41F-6FC3-46F8-9B0A-16E08F97C748}" type="presParOf" srcId="{4B2B6B7A-9A0B-4C17-88FD-F7C203519A27}" destId="{AEB664F8-E87B-4DEB-8B35-23FEDF71C353}" srcOrd="3" destOrd="0" presId="urn:microsoft.com/office/officeart/2005/8/layout/target3"/>
    <dgm:cxn modelId="{45839CB0-955B-45BC-BBE0-129C189F3383}" type="presParOf" srcId="{4B2B6B7A-9A0B-4C17-88FD-F7C203519A27}" destId="{9E89ED64-03E8-454B-82AF-5C32F3BA31DC}" srcOrd="4" destOrd="0" presId="urn:microsoft.com/office/officeart/2005/8/layout/target3"/>
    <dgm:cxn modelId="{DD3F9B0F-58E6-4E43-A335-2FC2DBAA856D}" type="presParOf" srcId="{4B2B6B7A-9A0B-4C17-88FD-F7C203519A27}" destId="{CCC029FA-CE16-4780-BAEA-F4EC16FA1D09}" srcOrd="5" destOrd="0" presId="urn:microsoft.com/office/officeart/2005/8/layout/target3"/>
    <dgm:cxn modelId="{07AC60E7-C913-40DA-9347-44226F113D02}" type="presParOf" srcId="{4B2B6B7A-9A0B-4C17-88FD-F7C203519A27}" destId="{57E14003-E75F-4D16-B0FA-2A1B7851B0C4}" srcOrd="6" destOrd="0" presId="urn:microsoft.com/office/officeart/2005/8/layout/target3"/>
    <dgm:cxn modelId="{89B82669-DB29-4891-AF44-9977F5164BF2}" type="presParOf" srcId="{4B2B6B7A-9A0B-4C17-88FD-F7C203519A27}" destId="{9D3E3C1E-FF59-4467-86AD-1F0D24E60B75}" srcOrd="7" destOrd="0" presId="urn:microsoft.com/office/officeart/2005/8/layout/target3"/>
    <dgm:cxn modelId="{EEF85651-F57B-4AA4-92B9-E5E599D66C71}" type="presParOf" srcId="{4B2B6B7A-9A0B-4C17-88FD-F7C203519A27}" destId="{BA66DE04-0F8E-434B-ACA3-962E494D0F0D}" srcOrd="8" destOrd="0" presId="urn:microsoft.com/office/officeart/2005/8/layout/target3"/>
    <dgm:cxn modelId="{AE407249-9C5A-4601-BDEB-260ADCC9B8FD}" type="presParOf" srcId="{4B2B6B7A-9A0B-4C17-88FD-F7C203519A27}" destId="{672E46C0-7A4C-458D-A0AF-5E74314E1DE9}" srcOrd="9" destOrd="0" presId="urn:microsoft.com/office/officeart/2005/8/layout/target3"/>
    <dgm:cxn modelId="{4494CA32-B554-41F4-9553-7DCBE67F5160}" type="presParOf" srcId="{4B2B6B7A-9A0B-4C17-88FD-F7C203519A27}" destId="{800E4045-03B9-4996-8EB7-C5F0680CCA8C}" srcOrd="10" destOrd="0" presId="urn:microsoft.com/office/officeart/2005/8/layout/target3"/>
    <dgm:cxn modelId="{76EA84FC-5111-41B4-A86D-7B4BC8DC19C7}" type="presParOf" srcId="{4B2B6B7A-9A0B-4C17-88FD-F7C203519A27}" destId="{4904DB06-6CD8-4644-A80A-A58C082C24E5}" srcOrd="11" destOrd="0" presId="urn:microsoft.com/office/officeart/2005/8/layout/target3"/>
    <dgm:cxn modelId="{7093F650-40B7-4E19-BB6A-53134116F4C7}" type="presParOf" srcId="{4B2B6B7A-9A0B-4C17-88FD-F7C203519A27}" destId="{22B78772-E44A-4F2B-AF35-19E2EB9CEA27}" srcOrd="12" destOrd="0" presId="urn:microsoft.com/office/officeart/2005/8/layout/target3"/>
    <dgm:cxn modelId="{727FDC67-DA8F-4BA8-B2FB-EDA3583CEC08}" type="presParOf" srcId="{4B2B6B7A-9A0B-4C17-88FD-F7C203519A27}" destId="{06470994-7EBF-4910-8922-FB7D4E1AB5AA}" srcOrd="13" destOrd="0" presId="urn:microsoft.com/office/officeart/2005/8/layout/target3"/>
    <dgm:cxn modelId="{94F3A3FE-D3E0-48FD-BC0B-CD5E565CA56A}" type="presParOf" srcId="{4B2B6B7A-9A0B-4C17-88FD-F7C203519A27}" destId="{A806A848-C828-4154-857E-17A2064B3242}" srcOrd="14" destOrd="0" presId="urn:microsoft.com/office/officeart/2005/8/layout/target3"/>
    <dgm:cxn modelId="{F0C80418-1630-4E5D-991D-F34AE431F733}" type="presParOf" srcId="{4B2B6B7A-9A0B-4C17-88FD-F7C203519A27}" destId="{412B4C46-D37C-485E-8388-EF6AC339E20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BAEA17-BFC3-4389-A36E-3257214339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710356-9741-4059-9B32-64941BB5CDB1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sr-Cyrl-RS" b="1" dirty="0"/>
            <a:t>Какве типове пројеката очекујемо? </a:t>
          </a:r>
          <a:endParaRPr lang="en-US" dirty="0"/>
        </a:p>
      </dgm:t>
    </dgm:pt>
    <dgm:pt modelId="{E5900113-799E-41C3-84EC-6A080AE8A1ED}" type="parTrans" cxnId="{5AB89D28-7D5D-4BDA-8ED5-21DD3963B153}">
      <dgm:prSet/>
      <dgm:spPr/>
      <dgm:t>
        <a:bodyPr/>
        <a:lstStyle/>
        <a:p>
          <a:endParaRPr lang="en-US"/>
        </a:p>
      </dgm:t>
    </dgm:pt>
    <dgm:pt modelId="{EB815F27-337A-4C60-8C4D-D4AB43F458D9}" type="sibTrans" cxnId="{5AB89D28-7D5D-4BDA-8ED5-21DD3963B153}">
      <dgm:prSet/>
      <dgm:spPr/>
      <dgm:t>
        <a:bodyPr/>
        <a:lstStyle/>
        <a:p>
          <a:endParaRPr lang="en-US"/>
        </a:p>
      </dgm:t>
    </dgm:pt>
    <dgm:pt modelId="{D7DE9C4A-240C-4E78-91E9-8125636B3F86}" type="pres">
      <dgm:prSet presAssocID="{3DBAEA17-BFC3-4389-A36E-3257214339F4}" presName="linear" presStyleCnt="0">
        <dgm:presLayoutVars>
          <dgm:animLvl val="lvl"/>
          <dgm:resizeHandles val="exact"/>
        </dgm:presLayoutVars>
      </dgm:prSet>
      <dgm:spPr/>
    </dgm:pt>
    <dgm:pt modelId="{90FBED0C-8A41-4C3A-BED7-DD05F17D8D78}" type="pres">
      <dgm:prSet presAssocID="{E8710356-9741-4059-9B32-64941BB5CDB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AB89D28-7D5D-4BDA-8ED5-21DD3963B153}" srcId="{3DBAEA17-BFC3-4389-A36E-3257214339F4}" destId="{E8710356-9741-4059-9B32-64941BB5CDB1}" srcOrd="0" destOrd="0" parTransId="{E5900113-799E-41C3-84EC-6A080AE8A1ED}" sibTransId="{EB815F27-337A-4C60-8C4D-D4AB43F458D9}"/>
    <dgm:cxn modelId="{AE9AED77-A111-47BA-AEB2-9065018A7194}" type="presOf" srcId="{3DBAEA17-BFC3-4389-A36E-3257214339F4}" destId="{D7DE9C4A-240C-4E78-91E9-8125636B3F86}" srcOrd="0" destOrd="0" presId="urn:microsoft.com/office/officeart/2005/8/layout/vList2"/>
    <dgm:cxn modelId="{F6232C8D-D905-4E54-8A35-5F896C5F051D}" type="presOf" srcId="{E8710356-9741-4059-9B32-64941BB5CDB1}" destId="{90FBED0C-8A41-4C3A-BED7-DD05F17D8D78}" srcOrd="0" destOrd="0" presId="urn:microsoft.com/office/officeart/2005/8/layout/vList2"/>
    <dgm:cxn modelId="{8BE2993B-CE3E-4D02-838B-2619C074987C}" type="presParOf" srcId="{D7DE9C4A-240C-4E78-91E9-8125636B3F86}" destId="{90FBED0C-8A41-4C3A-BED7-DD05F17D8D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8C1AE-63DB-4432-97B0-A5DF0941998C}">
      <dsp:nvSpPr>
        <dsp:cNvPr id="0" name=""/>
        <dsp:cNvSpPr/>
      </dsp:nvSpPr>
      <dsp:spPr>
        <a:xfrm>
          <a:off x="2761699" y="134104"/>
          <a:ext cx="2263809" cy="210975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Локални развој</a:t>
          </a:r>
          <a:endParaRPr lang="en-US" sz="1600" kern="1200" dirty="0"/>
        </a:p>
      </dsp:txBody>
      <dsp:txXfrm>
        <a:off x="3063540" y="503311"/>
        <a:ext cx="1660127" cy="949390"/>
      </dsp:txXfrm>
    </dsp:sp>
    <dsp:sp modelId="{6462666E-E848-419E-8ABB-8C77CC1FE077}">
      <dsp:nvSpPr>
        <dsp:cNvPr id="0" name=""/>
        <dsp:cNvSpPr/>
      </dsp:nvSpPr>
      <dsp:spPr>
        <a:xfrm>
          <a:off x="3578557" y="1568816"/>
          <a:ext cx="2263809" cy="207009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Смањење емисија ГХГ</a:t>
          </a:r>
          <a:endParaRPr lang="en-US" sz="1600" kern="1200" dirty="0"/>
        </a:p>
      </dsp:txBody>
      <dsp:txXfrm>
        <a:off x="4270905" y="2103590"/>
        <a:ext cx="1358285" cy="1138552"/>
      </dsp:txXfrm>
    </dsp:sp>
    <dsp:sp modelId="{EA38574D-37E0-419C-8368-1439EA70EB78}">
      <dsp:nvSpPr>
        <dsp:cNvPr id="0" name=""/>
        <dsp:cNvSpPr/>
      </dsp:nvSpPr>
      <dsp:spPr>
        <a:xfrm>
          <a:off x="1944841" y="1568816"/>
          <a:ext cx="2263809" cy="2070095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прилагођавање на климатске промене</a:t>
          </a:r>
          <a:endParaRPr lang="en-US" sz="1600" kern="1200" dirty="0"/>
        </a:p>
      </dsp:txBody>
      <dsp:txXfrm>
        <a:off x="2158016" y="2103590"/>
        <a:ext cx="1358285" cy="1138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FD06A-52F3-463F-B80F-C7846E908CF5}">
      <dsp:nvSpPr>
        <dsp:cNvPr id="0" name=""/>
        <dsp:cNvSpPr/>
      </dsp:nvSpPr>
      <dsp:spPr>
        <a:xfrm>
          <a:off x="0" y="168995"/>
          <a:ext cx="3991188" cy="399118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61E301-982A-4C91-82FD-3567ADCE5515}">
      <dsp:nvSpPr>
        <dsp:cNvPr id="0" name=""/>
        <dsp:cNvSpPr/>
      </dsp:nvSpPr>
      <dsp:spPr>
        <a:xfrm>
          <a:off x="1995594" y="168995"/>
          <a:ext cx="4656385" cy="39911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8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95594" y="168995"/>
        <a:ext cx="4656385" cy="848127"/>
      </dsp:txXfrm>
    </dsp:sp>
    <dsp:sp modelId="{9E89ED64-03E8-454B-82AF-5C32F3BA31DC}">
      <dsp:nvSpPr>
        <dsp:cNvPr id="0" name=""/>
        <dsp:cNvSpPr/>
      </dsp:nvSpPr>
      <dsp:spPr>
        <a:xfrm>
          <a:off x="523843" y="1017123"/>
          <a:ext cx="2943501" cy="294350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C029FA-CE16-4780-BAEA-F4EC16FA1D09}">
      <dsp:nvSpPr>
        <dsp:cNvPr id="0" name=""/>
        <dsp:cNvSpPr/>
      </dsp:nvSpPr>
      <dsp:spPr>
        <a:xfrm>
          <a:off x="1995594" y="992780"/>
          <a:ext cx="4656385" cy="29435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Средство за техничку подршку </a:t>
          </a:r>
          <a:r>
            <a:rPr lang="en-US" sz="1700" kern="1200" dirty="0"/>
            <a:t>CSUD</a:t>
          </a:r>
          <a:r>
            <a:rPr lang="sr-Cyrl-RS" sz="1700" kern="1200" dirty="0"/>
            <a:t>-а за </a:t>
          </a:r>
          <a:r>
            <a:rPr lang="sr-Cyrl-RS" sz="1700" i="1" kern="1200" dirty="0"/>
            <a:t>сазревање</a:t>
          </a:r>
          <a:r>
            <a:rPr lang="sr-Cyrl-RS" sz="1700" kern="1200" dirty="0"/>
            <a:t> идеја у оквиру изазова</a:t>
          </a:r>
          <a:r>
            <a:rPr lang="en-US" sz="1700" kern="1200" dirty="0"/>
            <a:t>;</a:t>
          </a:r>
        </a:p>
      </dsp:txBody>
      <dsp:txXfrm>
        <a:off x="1995594" y="992780"/>
        <a:ext cx="4656385" cy="848127"/>
      </dsp:txXfrm>
    </dsp:sp>
    <dsp:sp modelId="{9D3E3C1E-FF59-4467-86AD-1F0D24E60B75}">
      <dsp:nvSpPr>
        <dsp:cNvPr id="0" name=""/>
        <dsp:cNvSpPr/>
      </dsp:nvSpPr>
      <dsp:spPr>
        <a:xfrm>
          <a:off x="1047686" y="1865250"/>
          <a:ext cx="1895814" cy="189581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6DE04-0F8E-434B-ACA3-962E494D0F0D}">
      <dsp:nvSpPr>
        <dsp:cNvPr id="0" name=""/>
        <dsp:cNvSpPr/>
      </dsp:nvSpPr>
      <dsp:spPr>
        <a:xfrm>
          <a:off x="1995594" y="1865250"/>
          <a:ext cx="4656385" cy="18958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Менторство, савети и друга техничка подршка за сазревање идеја добијених у оквиру „</a:t>
          </a:r>
          <a:r>
            <a:rPr lang="sr-Cyrl-RS" sz="1700" i="1" kern="1200" dirty="0"/>
            <a:t>изазова“</a:t>
          </a:r>
          <a:r>
            <a:rPr lang="en-US" sz="1700" kern="1200" dirty="0"/>
            <a:t>!</a:t>
          </a:r>
        </a:p>
      </dsp:txBody>
      <dsp:txXfrm>
        <a:off x="1995594" y="1865250"/>
        <a:ext cx="4656385" cy="848127"/>
      </dsp:txXfrm>
    </dsp:sp>
    <dsp:sp modelId="{800E4045-03B9-4996-8EB7-C5F0680CCA8C}">
      <dsp:nvSpPr>
        <dsp:cNvPr id="0" name=""/>
        <dsp:cNvSpPr/>
      </dsp:nvSpPr>
      <dsp:spPr>
        <a:xfrm>
          <a:off x="1571530" y="2713378"/>
          <a:ext cx="848127" cy="848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4DB06-6CD8-4644-A80A-A58C082C24E5}">
      <dsp:nvSpPr>
        <dsp:cNvPr id="0" name=""/>
        <dsp:cNvSpPr/>
      </dsp:nvSpPr>
      <dsp:spPr>
        <a:xfrm>
          <a:off x="1995594" y="2713378"/>
          <a:ext cx="4656385" cy="848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i="1" kern="1200" dirty="0"/>
            <a:t>Инкубатор</a:t>
          </a:r>
          <a:r>
            <a:rPr lang="sr-Cyrl-RS" sz="1700" kern="1200" dirty="0"/>
            <a:t> ће укључити и </a:t>
          </a:r>
          <a:r>
            <a:rPr lang="sr-Cyrl-RS" sz="1700" kern="1200" dirty="0" err="1"/>
            <a:t>лок</a:t>
          </a:r>
          <a:r>
            <a:rPr lang="sr-Cyrl-RS" sz="1700" kern="1200" dirty="0"/>
            <a:t>. самоуправе ради обезбеђивања најпогоднијих решења која одговарају потребама</a:t>
          </a:r>
          <a:r>
            <a:rPr lang="en-US" sz="1700" kern="1200" dirty="0"/>
            <a:t>!</a:t>
          </a:r>
        </a:p>
      </dsp:txBody>
      <dsp:txXfrm>
        <a:off x="1995594" y="2713378"/>
        <a:ext cx="4656385" cy="8481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BED0C-8A41-4C3A-BED7-DD05F17D8D78}">
      <dsp:nvSpPr>
        <dsp:cNvPr id="0" name=""/>
        <dsp:cNvSpPr/>
      </dsp:nvSpPr>
      <dsp:spPr>
        <a:xfrm>
          <a:off x="0" y="9318"/>
          <a:ext cx="4598505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b="1" kern="1200" dirty="0"/>
            <a:t>Какве типове пројеката очекујемо? </a:t>
          </a:r>
          <a:endParaRPr lang="en-US" sz="2200" kern="1200" dirty="0"/>
        </a:p>
      </dsp:txBody>
      <dsp:txXfrm>
        <a:off x="25759" y="35077"/>
        <a:ext cx="4546987" cy="47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B369A-10F1-4F41-AA60-A1AF51DC88F1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6CD23-8364-4071-9F0B-19218F277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6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6041D-5C9C-4891-AA5F-FFCDD91D5BE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77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4372-B002-43B7-B02E-9F9EE4350C97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A754-E93F-41EF-9423-BA746D3A6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5A6E4-ECF9-473F-AB41-9315232D1C8D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9A3F-90F8-48C8-B9CA-5642DD539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F473-C67A-4468-8EA6-E2790D0F0874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80B5B-5CD1-416F-A82A-1536386B8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C47C-5814-44B2-B1C7-F6E925BA7291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8755-59BE-41AB-AE2B-56212FBEF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5B3F5-530E-4D6A-9111-4B5911E63729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0C10-B4FB-4C4B-9DAF-B0597EC46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AA2B-10CA-4E7A-9C94-C6B5DF8AF0F5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6D45-E880-4CC6-9E36-1A3ADDA1B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48-1FF7-43D1-A6A2-A8F650180ECC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116CD-1989-4711-B122-EBBA90545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2A3FB-F912-4FF8-8E45-2690E64F10F6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9176-37FB-4A41-BD8A-092FD1934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78C33-8255-4A88-8441-DF2F44B62864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E6DC6-5191-441F-B307-CCA08450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05C6-5397-47C1-A8B0-591F80FA2ED2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30C4-B44F-4D2B-9A88-2C49E42A3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46CF-B569-40D9-B7EA-B0551A7C61E5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5E66-C407-432C-AEC2-CCE7C6F87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9C70C7-4131-40FE-98FA-B5829A162C58}" type="datetimeFigureOut">
              <a:rPr lang="en-US"/>
              <a:pPr>
                <a:defRPr/>
              </a:pPr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14F945E-844D-4928-A3DE-0FFDF95D1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cid:image004.jpg@01CF8AF2.A4640210" TargetMode="External"/><Relationship Id="rId3" Type="http://schemas.openxmlformats.org/officeDocument/2006/relationships/image" Target="../media/image4.png"/><Relationship Id="rId7" Type="http://schemas.openxmlformats.org/officeDocument/2006/relationships/image" Target="cid:image001.png@01CF8AF2.A4640210" TargetMode="External"/><Relationship Id="rId12" Type="http://schemas.openxmlformats.org/officeDocument/2006/relationships/image" Target="../media/image9.jpeg"/><Relationship Id="rId17" Type="http://schemas.openxmlformats.org/officeDocument/2006/relationships/hyperlink" Target="http://www.klimatskepromene.rs/" TargetMode="External"/><Relationship Id="rId2" Type="http://schemas.openxmlformats.org/officeDocument/2006/relationships/image" Target="../media/image5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cid:image003.png@01CF8AF2.A4640210" TargetMode="External"/><Relationship Id="rId5" Type="http://schemas.openxmlformats.org/officeDocument/2006/relationships/hyperlink" Target="http://www.rs.undp.org/" TargetMode="External"/><Relationship Id="rId15" Type="http://schemas.openxmlformats.org/officeDocument/2006/relationships/image" Target="cid:image005.jpg@01CF8AF2.A4640210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miroslav.tadic@undp.org" TargetMode="External"/><Relationship Id="rId9" Type="http://schemas.openxmlformats.org/officeDocument/2006/relationships/image" Target="cid:image002.png@01CF8AF2.A4640210" TargetMode="External"/><Relationship Id="rId1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venantofmayors.e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505241" y="3700585"/>
            <a:ext cx="7605712" cy="1031875"/>
          </a:xfrm>
        </p:spPr>
        <p:txBody>
          <a:bodyPr anchor="t"/>
          <a:lstStyle/>
          <a:p>
            <a:pPr eaLnBrk="1" hangingPunct="1"/>
            <a:r>
              <a:rPr lang="sr-Cyrl-RS" altLang="en-US" sz="2400" b="1" i="1" dirty="0">
                <a:solidFill>
                  <a:schemeClr val="bg1"/>
                </a:solidFill>
              </a:rPr>
              <a:t>Изазов </a:t>
            </a:r>
            <a:br>
              <a:rPr lang="sr-Cyrl-RS" altLang="en-US" sz="2400" b="1" i="1" dirty="0">
                <a:solidFill>
                  <a:schemeClr val="bg1"/>
                </a:solidFill>
              </a:rPr>
            </a:br>
            <a:r>
              <a:rPr lang="sr-Cyrl-RS" altLang="en-US" sz="2400" b="1" i="1" dirty="0">
                <a:solidFill>
                  <a:schemeClr val="bg1"/>
                </a:solidFill>
              </a:rPr>
              <a:t>за локални развој отпоран на климатске промене у Републици Србији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2400" b="1" i="1" dirty="0">
                <a:solidFill>
                  <a:schemeClr val="bg1"/>
                </a:solidFill>
              </a:rPr>
            </a:br>
            <a:r>
              <a:rPr lang="en-US" altLang="en-US" sz="2400" b="1" i="1" dirty="0">
                <a:solidFill>
                  <a:schemeClr val="bg1"/>
                </a:solidFill>
              </a:rPr>
              <a:t>2017-2021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3200" b="1" i="1" dirty="0">
                <a:solidFill>
                  <a:schemeClr val="bg1"/>
                </a:solidFill>
              </a:rPr>
            </a:br>
            <a:br>
              <a:rPr lang="en-GB" altLang="en-US" sz="3200" b="1" i="1" dirty="0">
                <a:solidFill>
                  <a:schemeClr val="bg1"/>
                </a:solidFill>
              </a:rPr>
            </a:br>
            <a:endParaRPr lang="en-US" altLang="en-US" sz="3200" i="1" dirty="0">
              <a:solidFill>
                <a:schemeClr val="bg1"/>
              </a:solidFill>
            </a:endParaRP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868018" y="3429000"/>
            <a:ext cx="8991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20000"/>
              </a:spcBef>
            </a:pPr>
            <a:endParaRPr lang="en-US" altLang="en-US" sz="3200" b="1" dirty="0">
              <a:solidFill>
                <a:schemeClr val="bg1"/>
              </a:solidFill>
            </a:endParaRPr>
          </a:p>
          <a:p>
            <a:pPr algn="ctr" defTabSz="914400">
              <a:spcBef>
                <a:spcPct val="20000"/>
              </a:spcBef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004" y="501627"/>
            <a:ext cx="716040" cy="13081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9141" y="1809799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>
                <a:solidFill>
                  <a:schemeClr val="bg1"/>
                </a:solidFill>
              </a:rPr>
              <a:t>Република Србија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Министарство 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 заштите животне средине</a:t>
            </a:r>
          </a:p>
        </p:txBody>
      </p:sp>
      <p:pic>
        <p:nvPicPr>
          <p:cNvPr id="13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44821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502E94-666F-49BF-AB22-8FBD23ED554F}"/>
              </a:ext>
            </a:extLst>
          </p:cNvPr>
          <p:cNvSpPr txBox="1"/>
          <p:nvPr/>
        </p:nvSpPr>
        <p:spPr>
          <a:xfrm>
            <a:off x="2264879" y="2856361"/>
            <a:ext cx="5062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i="1" dirty="0">
                <a:solidFill>
                  <a:schemeClr val="bg1"/>
                </a:solidFill>
              </a:rPr>
              <a:t>Климатски паметна Србија!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7078" y="251791"/>
            <a:ext cx="7752522" cy="28623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2000" b="1" dirty="0"/>
              <a:t>Очекивани утицај пројеката: </a:t>
            </a:r>
            <a:endParaRPr lang="en-U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Додатне користи од решења (економске, друштвене и еколошке)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Генерисање нових података за праћење емисија и планирање 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броја корисника података и/или услуга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 енергетске ефикасности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коришћења ОИЕ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Унапређење/оптимизација саобраћаја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Нове схеме и решења у управљању отпадом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016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eaLnBrk="1" hangingPunct="1"/>
            <a:r>
              <a:rPr lang="sr-Cyrl-RS" altLang="en-US" sz="3600" i="1" dirty="0"/>
              <a:t>Хвала на пажњи!</a:t>
            </a:r>
            <a:endParaRPr lang="en-US" altLang="en-US" sz="3600" i="1" dirty="0"/>
          </a:p>
        </p:txBody>
      </p:sp>
      <p:pic>
        <p:nvPicPr>
          <p:cNvPr id="12294" name="Picture 7" descr="0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0563" y="274638"/>
            <a:ext cx="5667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chemeClr val="tx1">
                <a:alpha val="23000"/>
              </a:schemeClr>
            </a:outerShdw>
          </a:effectLst>
        </p:spPr>
      </p:pic>
      <p:pic>
        <p:nvPicPr>
          <p:cNvPr id="12295" name="Picture 10" descr="0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328206"/>
              </p:ext>
            </p:extLst>
          </p:nvPr>
        </p:nvGraphicFramePr>
        <p:xfrm>
          <a:off x="1806576" y="2319338"/>
          <a:ext cx="4832764" cy="2941775"/>
        </p:xfrm>
        <a:graphic>
          <a:graphicData uri="http://schemas.openxmlformats.org/drawingml/2006/table">
            <a:tbl>
              <a:tblPr firstRow="1" firstCol="1" bandRow="1"/>
              <a:tblGrid>
                <a:gridCol w="705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7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17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Miroslav Tadic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Portfolio Manager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United Nations Development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Programme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Bulevar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Zorana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Đinćića 64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 Belgrade, Serbia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miroslav.tadic@undp.org</a:t>
                      </a:r>
                      <a:endParaRPr lang="sr-Latn-RS" sz="1800" i="1" u="sng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Phone: +381 (11) 285 6571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fax:</a:t>
                      </a:r>
                      <a:r>
                        <a:rPr lang="en-US" sz="1800" i="1" baseline="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+381 (11)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4155 300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http://www.rs.undp.org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9980613" y="318611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12300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Description: cid:image005.png@01CC8762.CBA6C1F0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2" descr="Description: Description: cid:image003.png@01CC8762.CBA6C1F0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11" descr="Description: flickr_24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0" descr="Description: cid:image004.jpg@01CC8762.CBA6C1F0"/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1182688" y="2865438"/>
            <a:ext cx="180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1182688" y="3200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A6582F-5B00-48C7-B27F-1725B252C3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09003" y="4029595"/>
            <a:ext cx="2584928" cy="14509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531FD9-CC69-4076-B73D-1C073993695D}"/>
              </a:ext>
            </a:extLst>
          </p:cNvPr>
          <p:cNvSpPr txBox="1"/>
          <p:nvPr/>
        </p:nvSpPr>
        <p:spPr>
          <a:xfrm>
            <a:off x="5989320" y="5457981"/>
            <a:ext cx="31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hlinkClick r:id="rId17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1C10E-7586-43DE-B184-BFDC3D715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11103"/>
            <a:ext cx="8178799" cy="483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3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937869"/>
              </p:ext>
            </p:extLst>
          </p:nvPr>
        </p:nvGraphicFramePr>
        <p:xfrm>
          <a:off x="470263" y="1959429"/>
          <a:ext cx="8420100" cy="3943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0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9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99">
                <a:tc>
                  <a:txBody>
                    <a:bodyPr/>
                    <a:lstStyle/>
                    <a:p>
                      <a:r>
                        <a:rPr lang="sr-Latn-RS" sz="1800" dirty="0"/>
                        <a:t>Naziv projekta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sr-Latn-RS" sz="1800" b="1" i="1" dirty="0">
                          <a:solidFill>
                            <a:schemeClr val="bg1"/>
                          </a:solidFill>
                        </a:rPr>
                        <a:t>Izazovi za l</a:t>
                      </a:r>
                      <a:r>
                        <a:rPr lang="en-US" sz="1800" b="1" i="1" dirty="0" err="1">
                          <a:solidFill>
                            <a:schemeClr val="bg1"/>
                          </a:solidFill>
                        </a:rPr>
                        <a:t>okalni</a:t>
                      </a:r>
                      <a:r>
                        <a:rPr lang="en-US" sz="1800" b="1" i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="1" i="1" dirty="0" err="1">
                          <a:solidFill>
                            <a:schemeClr val="bg1"/>
                          </a:solidFill>
                        </a:rPr>
                        <a:t>ra</a:t>
                      </a:r>
                      <a:r>
                        <a:rPr lang="sr-Latn-RS" sz="1800" b="1" i="1" dirty="0" err="1">
                          <a:solidFill>
                            <a:schemeClr val="bg1"/>
                          </a:solidFill>
                        </a:rPr>
                        <a:t>zvoj</a:t>
                      </a:r>
                      <a:r>
                        <a:rPr lang="sr-Latn-RS" sz="1800" b="1" i="1" dirty="0">
                          <a:solidFill>
                            <a:schemeClr val="bg1"/>
                          </a:solidFill>
                        </a:rPr>
                        <a:t> otporan na klimatske promene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476">
                <a:tc>
                  <a:txBody>
                    <a:bodyPr/>
                    <a:lstStyle/>
                    <a:p>
                      <a:r>
                        <a:rPr lang="sr-Latn-RS" sz="1800" dirty="0" err="1"/>
                        <a:t>Implementaciona</a:t>
                      </a:r>
                      <a:r>
                        <a:rPr lang="sr-Latn-RS" sz="1800" dirty="0"/>
                        <a:t> agencija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UNDP S</a:t>
                      </a:r>
                      <a:r>
                        <a:rPr lang="sr-Latn-RS" sz="1800" dirty="0" err="1"/>
                        <a:t>rbija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76">
                <a:tc>
                  <a:txBody>
                    <a:bodyPr/>
                    <a:lstStyle/>
                    <a:p>
                      <a:r>
                        <a:rPr lang="sr-Latn-RS" sz="1800" dirty="0"/>
                        <a:t>Nosilac projekta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</a:t>
                      </a:r>
                      <a:r>
                        <a:rPr lang="sr-Latn-RS" sz="1800" dirty="0" err="1"/>
                        <a:t>nistarstvo</a:t>
                      </a:r>
                      <a:r>
                        <a:rPr lang="sr-Latn-RS" sz="1800" dirty="0"/>
                        <a:t> zaštite životne sredine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r>
                        <a:rPr lang="sr-Latn-RS" sz="1800" dirty="0"/>
                        <a:t>Trajanje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 </a:t>
                      </a:r>
                      <a:r>
                        <a:rPr lang="sr-Latn-RS" sz="1800" dirty="0"/>
                        <a:t>godina</a:t>
                      </a:r>
                      <a:r>
                        <a:rPr lang="en-US" sz="1800" dirty="0"/>
                        <a:t> (2017 – 2021)</a:t>
                      </a: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r>
                        <a:rPr lang="en-US" sz="1800" dirty="0"/>
                        <a:t>B</a:t>
                      </a:r>
                      <a:r>
                        <a:rPr lang="sr-Latn-RS" sz="1800" dirty="0" err="1"/>
                        <a:t>udžet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resources:	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US$ 12,510,000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GEF:		                                   </a:t>
                      </a:r>
                      <a:r>
                        <a:rPr kumimoji="0" lang="en-GB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1,950,000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UNDP:     	                  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   100,000</a:t>
                      </a:r>
                      <a:endParaRPr lang="en-US" sz="2400" u="sng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(parallel) cash:	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9,960,000</a:t>
                      </a:r>
                      <a:endParaRPr lang="en-US" sz="2400" u="sng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In-kind:		         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   500,000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106320715"/>
                  </a:ext>
                </a:extLst>
              </a:tr>
            </a:tbl>
          </a:graphicData>
        </a:graphic>
      </p:graphicFrame>
      <p:pic>
        <p:nvPicPr>
          <p:cNvPr id="3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0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3431" y="185738"/>
            <a:ext cx="5667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chemeClr val="tx1">
                <a:alpha val="2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934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8782" y="106017"/>
            <a:ext cx="5274365" cy="596348"/>
          </a:xfr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sr-Cyrl-RS" sz="2400" b="1" dirty="0"/>
              <a:t>Зашто програм по принципу „изазова“</a:t>
            </a:r>
            <a:r>
              <a:rPr lang="fi-FI" sz="2400" dirty="0"/>
              <a:t>?</a:t>
            </a:r>
            <a:endParaRPr lang="en-GB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24095" y="1465786"/>
            <a:ext cx="8352928" cy="3967605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Трагање за </a:t>
            </a:r>
            <a:r>
              <a:rPr lang="sr-Cyrl-RS" sz="2000" i="1" u="sng" dirty="0"/>
              <a:t>новим идејама и иновативним решењима </a:t>
            </a:r>
            <a:r>
              <a:rPr lang="sr-Cyrl-RS" sz="2000" dirty="0"/>
              <a:t>у односу на </a:t>
            </a:r>
            <a:r>
              <a:rPr lang="sr-Cyrl-RS" sz="2000" b="1" dirty="0"/>
              <a:t>„уобичајена решења“ </a:t>
            </a:r>
            <a:r>
              <a:rPr lang="sr-Cyrl-RS" sz="2000" dirty="0"/>
              <a:t>за смањење емисија ГХГ</a:t>
            </a:r>
            <a:r>
              <a:rPr lang="fi-FI" sz="2000" dirty="0"/>
              <a:t>; </a:t>
            </a:r>
            <a:r>
              <a:rPr lang="fi-FI" sz="2000" b="1" dirty="0"/>
              <a:t> </a:t>
            </a:r>
            <a:endParaRPr lang="en-GB" sz="2000" b="1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Партнерско укључивање </a:t>
            </a:r>
            <a:r>
              <a:rPr lang="sr-Cyrl-RS" sz="2000" b="1" dirty="0"/>
              <a:t>цивилног друштва</a:t>
            </a:r>
            <a:r>
              <a:rPr lang="en-GB" sz="2000" b="1" dirty="0"/>
              <a:t>, </a:t>
            </a:r>
            <a:r>
              <a:rPr lang="sr-Cyrl-RS" sz="2000" b="1" dirty="0"/>
              <a:t>општина, пословног сектора и јавности</a:t>
            </a:r>
            <a:r>
              <a:rPr lang="en-GB" sz="2000" b="1" dirty="0"/>
              <a:t> </a:t>
            </a:r>
            <a:r>
              <a:rPr lang="sr-Cyrl-RS" sz="2000" dirty="0"/>
              <a:t>у идентификовање проблема, формулисање изазова и предлагање решења</a:t>
            </a:r>
            <a:r>
              <a:rPr lang="en-GB" sz="2000" b="1" dirty="0"/>
              <a:t>;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 err="1"/>
              <a:t>Диверзификација</a:t>
            </a:r>
            <a:r>
              <a:rPr lang="sr-Cyrl-RS" sz="2000" b="1" dirty="0"/>
              <a:t> извора финансирања мера смањења емисија ГХГ;</a:t>
            </a:r>
            <a:r>
              <a:rPr lang="fi-FI" sz="2000" b="1" dirty="0"/>
              <a:t> 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/>
              <a:t>Плаћање по учинку/резултатима</a:t>
            </a:r>
            <a:r>
              <a:rPr lang="fi-FI" sz="2000" b="1" dirty="0"/>
              <a:t>! </a:t>
            </a:r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</p:txBody>
      </p:sp>
    </p:spTree>
    <p:extLst>
      <p:ext uri="{BB962C8B-B14F-4D97-AF65-F5344CB8AC3E}">
        <p14:creationId xmlns:p14="http://schemas.microsoft.com/office/powerpoint/2010/main" val="268055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32800" y="-101718"/>
            <a:ext cx="8678398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0" tIns="0" rIns="0" bIns="0" rtlCol="0">
            <a:spAutoFit/>
          </a:bodyPr>
          <a:lstStyle/>
          <a:p>
            <a:pPr marL="469900" marR="15240">
              <a:tabLst>
                <a:tab pos="756285" algn="l"/>
                <a:tab pos="756920" algn="l"/>
              </a:tabLst>
            </a:pPr>
            <a:r>
              <a:rPr lang="sr-Cyrl-RS" sz="2200" b="1" spc="-10" dirty="0">
                <a:latin typeface="Calibri"/>
                <a:cs typeface="Calibri"/>
              </a:rPr>
              <a:t>Шта подразумевамо под </a:t>
            </a:r>
            <a:r>
              <a:rPr lang="sr-Cyrl-RS" sz="2200" b="1" i="1" spc="-10" dirty="0">
                <a:latin typeface="Calibri"/>
                <a:cs typeface="Calibri"/>
              </a:rPr>
              <a:t>иновацијама</a:t>
            </a:r>
            <a:r>
              <a:rPr lang="en-US" sz="2200" b="1" spc="-10" dirty="0">
                <a:latin typeface="Calibri"/>
                <a:cs typeface="Calibri"/>
              </a:rPr>
              <a:t>?</a:t>
            </a:r>
            <a:endParaRPr lang="en-US" sz="2200" b="1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endParaRPr lang="en-US" spc="-10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Нове технологије или другачија примена постојећих технологија</a:t>
            </a:r>
            <a:r>
              <a:rPr sz="1700" spc="-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  <a:p>
            <a:pPr marL="756285" marR="717550" indent="-286385" algn="just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920" algn="l"/>
              </a:tabLst>
            </a:pPr>
            <a:r>
              <a:rPr lang="sr-Cyrl-RS" sz="1700" spc="-15" dirty="0">
                <a:latin typeface="Calibri"/>
                <a:cs typeface="Calibri"/>
              </a:rPr>
              <a:t>Развој и примена софтверских решења за управљање подацима </a:t>
            </a:r>
            <a:r>
              <a:rPr lang="en-US" sz="1700" spc="-15" dirty="0">
                <a:latin typeface="Calibri"/>
                <a:cs typeface="Calibri"/>
              </a:rPr>
              <a:t>(</a:t>
            </a:r>
            <a:r>
              <a:rPr lang="sr-Cyrl-RS" sz="1700" spc="-15" dirty="0">
                <a:latin typeface="Calibri"/>
                <a:cs typeface="Calibri"/>
              </a:rPr>
              <a:t>укључивање заједнице и крајњих корисника</a:t>
            </a:r>
            <a:r>
              <a:rPr lang="en-US" sz="1700" spc="-1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грађана у доношење одлука, планирање и управљање</a:t>
            </a:r>
            <a:r>
              <a:rPr lang="en-US" sz="1700" spc="-5" dirty="0">
                <a:latin typeface="Calibri"/>
                <a:cs typeface="Calibri"/>
              </a:rPr>
              <a:t> </a:t>
            </a:r>
            <a:r>
              <a:rPr sz="1700" spc="-40" dirty="0">
                <a:latin typeface="Calibri"/>
                <a:cs typeface="Calibri"/>
              </a:rPr>
              <a:t>(</a:t>
            </a:r>
            <a:r>
              <a:rPr lang="sr-Cyrl-RS" sz="1700" spc="-40" dirty="0">
                <a:latin typeface="Calibri"/>
                <a:cs typeface="Calibri"/>
              </a:rPr>
              <a:t>нпр. олакшан приступ информацијама за управљање енергијом на локалу)</a:t>
            </a:r>
            <a:r>
              <a:rPr sz="1700" dirty="0">
                <a:latin typeface="Calibri"/>
                <a:cs typeface="Calibri"/>
              </a:rPr>
              <a:t>;</a:t>
            </a:r>
            <a:r>
              <a:rPr lang="en-US" sz="1700" spc="-5" dirty="0">
                <a:latin typeface="Calibri"/>
                <a:cs typeface="Calibri"/>
              </a:rPr>
              <a:t> </a:t>
            </a: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заинтересованих страна у предлагање решења (пословни сектор, ОЦД, наука, доносиоци одлука…)</a:t>
            </a:r>
            <a:r>
              <a:rPr lang="en-US" sz="1700" spc="-5" dirty="0">
                <a:latin typeface="Calibri"/>
                <a:cs typeface="Calibri"/>
              </a:rPr>
              <a:t>;</a:t>
            </a:r>
            <a:endParaRPr lang="en-US"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Решавање друштвених питања</a:t>
            </a:r>
            <a:r>
              <a:rPr lang="en-US" sz="1700" spc="-10" dirty="0">
                <a:latin typeface="Calibri"/>
                <a:cs typeface="Calibri"/>
              </a:rPr>
              <a:t> (</a:t>
            </a:r>
            <a:r>
              <a:rPr lang="sr-Cyrl-RS" sz="1700" spc="-10" dirty="0">
                <a:latin typeface="Calibri"/>
                <a:cs typeface="Calibri"/>
              </a:rPr>
              <a:t>родна равноправност, маргинализоване групе, незапослени </a:t>
            </a:r>
            <a:r>
              <a:rPr lang="sr-Cyrl-RS" sz="1700" spc="-10" dirty="0" err="1">
                <a:latin typeface="Calibri"/>
                <a:cs typeface="Calibri"/>
              </a:rPr>
              <a:t>итд</a:t>
            </a:r>
            <a:r>
              <a:rPr sz="1700" spc="-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dirty="0">
                <a:latin typeface="Calibri"/>
                <a:cs typeface="Calibri"/>
              </a:rPr>
              <a:t>Решења која доприносе промени образаца понашања</a:t>
            </a:r>
            <a:r>
              <a:rPr lang="en-US" sz="1700" dirty="0">
                <a:latin typeface="Calibri"/>
                <a:cs typeface="Calibri"/>
              </a:rPr>
              <a:t> (</a:t>
            </a:r>
            <a:r>
              <a:rPr lang="sr-Cyrl-RS" sz="1700" dirty="0">
                <a:latin typeface="Calibri"/>
                <a:cs typeface="Calibri"/>
              </a:rPr>
              <a:t>однос према енергији, природним ресурсима, начину производње и потрошње, урбаној мобилности…);</a:t>
            </a:r>
            <a:endParaRPr lang="en-US" sz="1700" dirty="0">
              <a:latin typeface="Calibri"/>
              <a:cs typeface="Calibri"/>
            </a:endParaRPr>
          </a:p>
          <a:p>
            <a:pPr marL="756285" marR="170815" lvl="1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Финансирање</a:t>
            </a:r>
            <a:r>
              <a:rPr lang="en-US" sz="1700" spc="-5" dirty="0">
                <a:latin typeface="Calibri"/>
                <a:cs typeface="Calibri"/>
              </a:rPr>
              <a:t> –</a:t>
            </a:r>
            <a:r>
              <a:rPr lang="sr-Cyrl-RS" sz="1700" spc="-5" dirty="0">
                <a:latin typeface="Calibri"/>
                <a:cs typeface="Calibri"/>
              </a:rPr>
              <a:t> награђивање за резултате, коришћење алтернативног финансирања решења</a:t>
            </a:r>
            <a:r>
              <a:rPr sz="1700" spc="-2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6265" y="4473524"/>
            <a:ext cx="7779433" cy="26468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200" b="1" dirty="0"/>
              <a:t>Шта је то </a:t>
            </a:r>
            <a:r>
              <a:rPr lang="sr-Cyrl-RS" sz="2200" b="1" i="1" dirty="0"/>
              <a:t>изазов</a:t>
            </a:r>
            <a:r>
              <a:rPr lang="en-US" sz="2200" b="1" dirty="0"/>
              <a:t>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Својеврсно </a:t>
            </a:r>
            <a:r>
              <a:rPr lang="sr-Cyrl-RS" i="1" dirty="0"/>
              <a:t>такмичење</a:t>
            </a:r>
            <a:r>
              <a:rPr lang="sr-Cyrl-RS" dirty="0"/>
              <a:t> за награду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Сам </a:t>
            </a:r>
            <a:r>
              <a:rPr lang="sr-Cyrl-RS" i="1" dirty="0"/>
              <a:t>назив </a:t>
            </a:r>
            <a:r>
              <a:rPr lang="en-US" i="1" dirty="0"/>
              <a:t>“</a:t>
            </a:r>
            <a:r>
              <a:rPr lang="sr-Cyrl-RS" i="1" dirty="0"/>
              <a:t>изазов</a:t>
            </a:r>
            <a:r>
              <a:rPr lang="en-US" i="1" dirty="0"/>
              <a:t>”</a:t>
            </a:r>
            <a:r>
              <a:rPr lang="sr-Cyrl-RS" i="1" dirty="0"/>
              <a:t> </a:t>
            </a:r>
            <a:r>
              <a:rPr lang="sr-Cyrl-RS" dirty="0"/>
              <a:t>је представља </a:t>
            </a:r>
            <a:r>
              <a:rPr lang="sr-Cyrl-RS" i="1" dirty="0"/>
              <a:t>позив на акцију </a:t>
            </a:r>
            <a:r>
              <a:rPr lang="sr-Cyrl-RS" dirty="0"/>
              <a:t>на који иноватори треба да да одговоре са идејама!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У нашем случају, позив се односи на иновативна решења за смањење емисија ГХГ, уз истовремено остваривање друштвених, економских и еколошких користи за грађане!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3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536"/>
          </a:xfrm>
        </p:spPr>
        <p:txBody>
          <a:bodyPr>
            <a:normAutofit fontScale="90000"/>
          </a:bodyPr>
          <a:lstStyle/>
          <a:p>
            <a:r>
              <a:rPr lang="sr-Cyrl-RS" sz="2400" b="1" dirty="0"/>
              <a:t>„Климатски паметна Србија“</a:t>
            </a:r>
            <a:br>
              <a:rPr lang="sr-Cyrl-RS" sz="2400" b="1" dirty="0"/>
            </a:br>
            <a:r>
              <a:rPr lang="sr-Cyrl-RS" sz="2400" b="1" dirty="0"/>
              <a:t>Шта је локални развој отпоран на климатске промене </a:t>
            </a:r>
            <a:r>
              <a:rPr lang="fi-FI" sz="2400" b="1" dirty="0"/>
              <a:t>(CSUD)</a:t>
            </a:r>
            <a:endParaRPr lang="en-GB" sz="2400" b="1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590379"/>
              </p:ext>
            </p:extLst>
          </p:nvPr>
        </p:nvGraphicFramePr>
        <p:xfrm>
          <a:off x="457200" y="1600201"/>
          <a:ext cx="7787208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440119" y="5220746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/>
              <a:t>Смањење ГХГ емисија уз даљи привредни развој (нова радна места), бољи квалитет живота грађана и очување животне средине</a:t>
            </a:r>
            <a:r>
              <a:rPr lang="fi-FI" sz="2800" b="1" dirty="0"/>
              <a:t>!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793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90244" y="258523"/>
            <a:ext cx="8575547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sz="2800" b="1" dirty="0"/>
              <a:t>Како ће се спроводити пројекат </a:t>
            </a:r>
            <a:endParaRPr lang="sr-Cyrl-RS" sz="2800" dirty="0"/>
          </a:p>
          <a:p>
            <a:pPr algn="ctr"/>
            <a:r>
              <a:rPr lang="sr-Cyrl-RS" sz="2800" dirty="0"/>
              <a:t>подршка иновативним решењима</a:t>
            </a:r>
            <a:r>
              <a:rPr lang="en-US" sz="2800" dirty="0"/>
              <a:t> (</a:t>
            </a:r>
            <a:r>
              <a:rPr lang="sr-Cyrl-RS" sz="2800" dirty="0"/>
              <a:t>кораци)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20597" y="1376480"/>
            <a:ext cx="8145194" cy="310854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000" b="1" dirty="0"/>
              <a:t>Два главна </a:t>
            </a:r>
            <a:r>
              <a:rPr lang="sr-Cyrl-RS" sz="2000" b="1" i="1" dirty="0"/>
              <a:t>изазова</a:t>
            </a:r>
            <a:r>
              <a:rPr lang="en-US" sz="2000" b="1" dirty="0"/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</a:t>
            </a:r>
            <a:r>
              <a:rPr lang="sr-Cyrl-RS" sz="2000" i="1" dirty="0"/>
              <a:t>отворене податке (</a:t>
            </a:r>
            <a:r>
              <a:rPr lang="en-US" sz="2000" i="1" dirty="0"/>
              <a:t>“Open Data”)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ru-RU" sz="2000" i="1" dirty="0">
                <a:solidFill>
                  <a:srgbClr val="FF0000"/>
                </a:solidFill>
              </a:rPr>
              <a:t>Унапређен приступ и доступност података</a:t>
            </a:r>
            <a:endParaRPr lang="sr-Latn-RS" sz="2000" i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i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иновативна решења у борби против климатских промена</a:t>
            </a:r>
            <a:endParaRPr lang="en-US" sz="2000" dirty="0">
              <a:solidFill>
                <a:srgbClr val="FF00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sr-Cyrl-RS" sz="2000" dirty="0">
                <a:solidFill>
                  <a:srgbClr val="FF0000"/>
                </a:solidFill>
              </a:rPr>
              <a:t>Техничка и системска решења или пословни модели који доприносе климатски отпорном развоју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sr-Cyrl-RS" sz="2000" dirty="0">
              <a:solidFill>
                <a:srgbClr val="FF0000"/>
              </a:solidFill>
            </a:endParaRPr>
          </a:p>
          <a:p>
            <a:pPr lvl="1"/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31165" y="5181600"/>
            <a:ext cx="6328608" cy="70788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000" dirty="0"/>
              <a:t>Подршка у </a:t>
            </a:r>
            <a:r>
              <a:rPr lang="sr-Cyrl-RS" sz="2000" i="1" dirty="0"/>
              <a:t>развоју стратешких и других докумената</a:t>
            </a:r>
          </a:p>
          <a:p>
            <a:r>
              <a:rPr lang="sr-Cyrl-RS" sz="2000" dirty="0" err="1"/>
              <a:t>нпр</a:t>
            </a:r>
            <a:r>
              <a:rPr lang="sr-Cyrl-RS" sz="2000" dirty="0"/>
              <a:t>: повеља градоначелника </a:t>
            </a:r>
            <a:r>
              <a:rPr lang="sr-Latn-RS" sz="2000" dirty="0">
                <a:hlinkClick r:id="rId3"/>
              </a:rPr>
              <a:t>www.covenantofmayors.eu</a:t>
            </a:r>
            <a:r>
              <a:rPr lang="sr-Latn-RS" sz="2000" dirty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887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2268" y="377559"/>
            <a:ext cx="4760895" cy="40011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sr-Cyrl-RS" sz="2000" b="1" dirty="0"/>
              <a:t>Општи ток изазова</a:t>
            </a:r>
            <a:r>
              <a:rPr lang="en-US" sz="2000" b="1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63861" y="1853636"/>
            <a:ext cx="5624834" cy="409342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Објављивање изазова / јавних позива </a:t>
            </a:r>
            <a:r>
              <a:rPr lang="sr-Cyrl-RS" sz="2000" dirty="0"/>
              <a:t>за идеје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Одабир најбољих идеја и награђивање</a:t>
            </a:r>
          </a:p>
          <a:p>
            <a:r>
              <a:rPr lang="sr-Cyrl-RS" sz="2000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Упућивање одабраних идеја у “</a:t>
            </a:r>
            <a:r>
              <a:rPr lang="sr-Cyrl-RS" sz="2000" b="1" i="1" dirty="0"/>
              <a:t>инкубатор</a:t>
            </a:r>
            <a:r>
              <a:rPr lang="sr-Cyrl-RS" sz="2000" dirty="0"/>
              <a:t>” (техничка помоћ) – </a:t>
            </a:r>
            <a:r>
              <a:rPr lang="sr-Cyrl-R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 идеје до пројекта</a:t>
            </a:r>
            <a:r>
              <a:rPr lang="sr-Cyrl-RS" sz="2000" b="1" dirty="0"/>
              <a:t>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Ко-финансирање реализације пројеката </a:t>
            </a:r>
            <a:r>
              <a:rPr lang="sr-Cyrl-RS" sz="2000" dirty="0"/>
              <a:t>(иновативна решења)!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D76453DF-455D-4A69-B8FD-FD99BC14BDA1}"/>
              </a:ext>
            </a:extLst>
          </p:cNvPr>
          <p:cNvSpPr/>
          <p:nvPr/>
        </p:nvSpPr>
        <p:spPr>
          <a:xfrm>
            <a:off x="4081670" y="2398643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933F9E7-CCDE-4422-8F36-D28999FD4A3A}"/>
              </a:ext>
            </a:extLst>
          </p:cNvPr>
          <p:cNvSpPr/>
          <p:nvPr/>
        </p:nvSpPr>
        <p:spPr>
          <a:xfrm>
            <a:off x="4081670" y="3486990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B3C6268-A58A-4DBC-BB59-60A5D6E897D1}"/>
              </a:ext>
            </a:extLst>
          </p:cNvPr>
          <p:cNvSpPr/>
          <p:nvPr/>
        </p:nvSpPr>
        <p:spPr>
          <a:xfrm>
            <a:off x="4081670" y="4717027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13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67405493"/>
              </p:ext>
            </p:extLst>
          </p:nvPr>
        </p:nvGraphicFramePr>
        <p:xfrm>
          <a:off x="1183724" y="904002"/>
          <a:ext cx="6651980" cy="432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6027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0562740"/>
              </p:ext>
            </p:extLst>
          </p:nvPr>
        </p:nvGraphicFramePr>
        <p:xfrm>
          <a:off x="185529" y="67781"/>
          <a:ext cx="4598505" cy="546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185530" y="823000"/>
            <a:ext cx="8269355" cy="132343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i="1" dirty="0"/>
              <a:t>Иновације</a:t>
            </a:r>
            <a:r>
              <a:rPr lang="en-US" sz="1600" i="1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Идеја да буде нова</a:t>
            </a:r>
            <a:r>
              <a:rPr lang="en-US" sz="1600" i="1" dirty="0"/>
              <a:t>, </a:t>
            </a:r>
            <a:r>
              <a:rPr lang="sr-Cyrl-RS" sz="1600" i="1" dirty="0"/>
              <a:t>прилагођена или </a:t>
            </a:r>
            <a:r>
              <a:rPr lang="sr-Cyrl-RS" sz="1600" i="1" dirty="0" err="1"/>
              <a:t>пренамењена</a:t>
            </a:r>
            <a:r>
              <a:rPr lang="en-US" sz="1600" i="1" dirty="0"/>
              <a:t> (</a:t>
            </a:r>
            <a:r>
              <a:rPr lang="sr-Cyrl-RS" sz="1600" i="1" dirty="0"/>
              <a:t>производ, услуга, технологија</a:t>
            </a:r>
            <a:r>
              <a:rPr lang="en-US" sz="1600" i="1" dirty="0"/>
              <a:t>…);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Фокус на иновативности али и </a:t>
            </a:r>
            <a:r>
              <a:rPr lang="sr-Cyrl-RS" sz="1600" i="1" dirty="0" err="1"/>
              <a:t>спроводљивости</a:t>
            </a:r>
            <a:r>
              <a:rPr lang="sr-Cyrl-RS" sz="1600" i="1" dirty="0"/>
              <a:t> решења</a:t>
            </a:r>
            <a:r>
              <a:rPr lang="en-US" sz="1600" i="1" dirty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Промовисање решења која се могу реализовати у кратком року</a:t>
            </a:r>
            <a:r>
              <a:rPr lang="en-US" sz="1600" i="1" dirty="0"/>
              <a:t>. </a:t>
            </a:r>
            <a:endParaRPr lang="sr-Cyrl-RS" sz="1600" i="1" dirty="0"/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Промене понашања и ставова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35250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5529" y="2355351"/>
            <a:ext cx="6579704" cy="83099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Квалитет и безбедност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Идеје да испуне безбедносне мере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Доступност за различите циљне групе</a:t>
            </a:r>
            <a:r>
              <a:rPr lang="en-US" sz="1600" dirty="0"/>
              <a:t>;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9147" y="3338432"/>
            <a:ext cx="6672470" cy="107721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Комерцијални и развојни потенцијал идеје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Партнерства, могућност за развој и усмереност ка одређеној општини</a:t>
            </a:r>
            <a:r>
              <a:rPr lang="en-US" sz="1600" dirty="0"/>
              <a:t>;</a:t>
            </a:r>
            <a:endParaRPr lang="sr-Cyrl-R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185130" y="4404802"/>
            <a:ext cx="6765235" cy="83099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r-Cyrl-RS" sz="1600" b="1" dirty="0" err="1"/>
              <a:t>Приуштивост</a:t>
            </a:r>
            <a:r>
              <a:rPr lang="en-US" sz="1600" b="1" dirty="0"/>
              <a:t> – </a:t>
            </a:r>
            <a:r>
              <a:rPr lang="sr-Cyrl-RS" sz="1600" b="1" dirty="0"/>
              <a:t>коме је намењена и колико кошта 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Финансијска структура (</a:t>
            </a:r>
            <a:r>
              <a:rPr lang="sr-Cyrl-RS" sz="1600" dirty="0" err="1"/>
              <a:t>укљ</a:t>
            </a:r>
            <a:r>
              <a:rPr lang="sr-Cyrl-RS" sz="1600" dirty="0"/>
              <a:t>. опције ко-финансирања)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Обезбеђивање</a:t>
            </a:r>
            <a:r>
              <a:rPr lang="en-US" sz="1600" dirty="0"/>
              <a:t>“best value for money” </a:t>
            </a:r>
            <a:r>
              <a:rPr lang="sr-Cyrl-RS" sz="1600" dirty="0"/>
              <a:t>или</a:t>
            </a:r>
            <a:r>
              <a:rPr lang="en-US" sz="1600" dirty="0"/>
              <a:t> “doing more with less”;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9147" y="5358474"/>
            <a:ext cx="8557592" cy="6463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b="1" dirty="0"/>
              <a:t>Потенцијал смањења емисија ГХГ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sr-Cyrl-RS" dirty="0" err="1"/>
              <a:t>укљ</a:t>
            </a:r>
            <a:r>
              <a:rPr lang="sr-Cyrl-RS" dirty="0"/>
              <a:t>. и прилагођавање променама климе и јачање отпорности заједнице</a:t>
            </a:r>
            <a:r>
              <a:rPr lang="en-US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95709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4492</TotalTime>
  <Words>664</Words>
  <Application>Microsoft Office PowerPoint</Application>
  <PresentationFormat>On-screen Show (4:3)</PresentationFormat>
  <Paragraphs>114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MS PGothic</vt:lpstr>
      <vt:lpstr>Arial</vt:lpstr>
      <vt:lpstr>Calibri</vt:lpstr>
      <vt:lpstr>Times New Roman</vt:lpstr>
      <vt:lpstr>Wingdings</vt:lpstr>
      <vt:lpstr>Office Theme</vt:lpstr>
      <vt:lpstr>Изазов  за локални развој отпоран на климатске промене у Републици Србији  2017-2021   </vt:lpstr>
      <vt:lpstr>PowerPoint Presentation</vt:lpstr>
      <vt:lpstr>Зашто програм по принципу „изазова“?</vt:lpstr>
      <vt:lpstr>PowerPoint Presentation</vt:lpstr>
      <vt:lpstr>„Климатски паметна Србија“ Шта је локални развој отпоран на климатске промене (CSUD)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Хвала на пажњи!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Branislav</dc:creator>
  <cp:lastModifiedBy>Miroslav Tadic</cp:lastModifiedBy>
  <cp:revision>597</cp:revision>
  <dcterms:created xsi:type="dcterms:W3CDTF">2012-02-13T13:32:00Z</dcterms:created>
  <dcterms:modified xsi:type="dcterms:W3CDTF">2017-09-28T19:07:30Z</dcterms:modified>
</cp:coreProperties>
</file>