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60" r:id="rId8"/>
    <p:sldId id="306" r:id="rId9"/>
    <p:sldId id="297" r:id="rId10"/>
    <p:sldId id="304" r:id="rId11"/>
    <p:sldId id="295" r:id="rId12"/>
    <p:sldId id="294" r:id="rId13"/>
    <p:sldId id="259" r:id="rId14"/>
    <p:sldId id="307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75259" autoAdjust="0"/>
  </p:normalViewPr>
  <p:slideViewPr>
    <p:cSldViewPr>
      <p:cViewPr varScale="1">
        <p:scale>
          <a:sx n="72" d="100"/>
          <a:sy n="72" d="100"/>
        </p:scale>
        <p:origin x="1374" y="7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8484" y="1916832"/>
            <a:ext cx="7927032" cy="1189856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/>
              <a:t>Локални развој отпоран на климатске промене</a:t>
            </a:r>
          </a:p>
          <a:p>
            <a:pPr algn="ctr"/>
            <a:endParaRPr lang="sr-Cyrl-RS" sz="2800" b="1" dirty="0"/>
          </a:p>
          <a:p>
            <a:pPr algn="ctr"/>
            <a:r>
              <a:rPr lang="sr-Cyrl-RS" sz="2800" b="1" dirty="0"/>
              <a:t>Изазов отворених података</a:t>
            </a:r>
            <a:endParaRPr lang="sr-Latn-RS" sz="2800" b="1" dirty="0"/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4629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94042" y="311127"/>
            <a:ext cx="716040" cy="951841"/>
          </a:xfrm>
          <a:prstGeom prst="rect">
            <a:avLst/>
          </a:prstGeom>
        </p:spPr>
      </p:pic>
      <p:sp>
        <p:nvSpPr>
          <p:cNvPr id="11" name="TextBox 5"/>
          <p:cNvSpPr txBox="1"/>
          <p:nvPr/>
        </p:nvSpPr>
        <p:spPr>
          <a:xfrm>
            <a:off x="3273836" y="1312901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/>
              <a:t>Република Србија</a:t>
            </a:r>
          </a:p>
          <a:p>
            <a:pPr algn="ctr"/>
            <a:r>
              <a:rPr lang="sr-Cyrl-RS" sz="1000" dirty="0"/>
              <a:t>Министарство </a:t>
            </a:r>
          </a:p>
          <a:p>
            <a:pPr algn="ctr"/>
            <a:r>
              <a:rPr lang="sr-Cyrl-RS" sz="1000" dirty="0"/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95027" y="2132856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За све додатне информације: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Ана Секе</a:t>
            </a:r>
          </a:p>
          <a:p>
            <a:pPr marL="0" indent="0">
              <a:buNone/>
            </a:pPr>
            <a:r>
              <a:rPr lang="sr-Cyrl-RS" dirty="0"/>
              <a:t>Координатор пројекта</a:t>
            </a:r>
          </a:p>
          <a:p>
            <a:pPr marL="0" indent="0">
              <a:buNone/>
            </a:pPr>
            <a:r>
              <a:rPr lang="en-US" dirty="0"/>
              <a:t>ana.seke@undp.org</a:t>
            </a:r>
            <a:endParaRPr lang="sr-Cyrl-RS" dirty="0"/>
          </a:p>
          <a:p>
            <a:pPr marL="0" indent="0">
              <a:buNone/>
            </a:pPr>
            <a:r>
              <a:rPr lang="en-US" sz="2000" dirty="0"/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299" y="4653136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477455" y="6061680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Припремна фаза</a:t>
            </a:r>
            <a:endParaRPr lang="en-US" dirty="0"/>
          </a:p>
          <a:p>
            <a:pPr algn="ctr"/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83016" cy="4824536"/>
          </a:xfrm>
        </p:spPr>
        <p:txBody>
          <a:bodyPr/>
          <a:lstStyle/>
          <a:p>
            <a:pPr algn="just"/>
            <a:r>
              <a:rPr lang="sr-Cyrl-RS" sz="2000" dirty="0"/>
              <a:t>Кључне компоненте стратегије имплементације пројекта су дефинисани, </a:t>
            </a:r>
          </a:p>
          <a:p>
            <a:pPr algn="just"/>
            <a:r>
              <a:rPr lang="sr-Cyrl-RS" sz="2000" dirty="0"/>
              <a:t>Јавни позив је формулисан, прелиминарни критеријуми за учествовање у јавном позиву, критеријуми евалуације, нацрт пријавног формулара, упутство за учествовање на јавном позиву су дефинисани, </a:t>
            </a:r>
            <a:endParaRPr lang="en-US" sz="2000" dirty="0"/>
          </a:p>
          <a:p>
            <a:pPr algn="just"/>
            <a:r>
              <a:rPr lang="sr-Cyrl-RS" sz="2000" dirty="0"/>
              <a:t>Консултативни састанци са представницима националних институција, партнерима, комерцијалним банкама су одржани, </a:t>
            </a:r>
          </a:p>
          <a:p>
            <a:pPr algn="just"/>
            <a:r>
              <a:rPr lang="sr-Cyrl-RS" sz="2000" dirty="0"/>
              <a:t>Консултативне регионалне радионице ће бити одржане у септембру и октобру 2017. године,</a:t>
            </a:r>
          </a:p>
          <a:p>
            <a:pPr algn="just"/>
            <a:r>
              <a:rPr lang="sr-Cyrl-RS" sz="2000" dirty="0"/>
              <a:t>Израда интернет странице пројекта,</a:t>
            </a:r>
            <a:endParaRPr lang="en-US" sz="2000" dirty="0"/>
          </a:p>
          <a:p>
            <a:pPr algn="just"/>
            <a:r>
              <a:rPr lang="sr-Cyrl-RS" sz="2000" dirty="0"/>
              <a:t>Промотивни материјали</a:t>
            </a:r>
            <a:r>
              <a:rPr lang="en-US" sz="2000" dirty="0"/>
              <a:t> (</a:t>
            </a:r>
            <a:r>
              <a:rPr lang="sr-Cyrl-RS" sz="2000" dirty="0" err="1"/>
              <a:t>инфографици</a:t>
            </a:r>
            <a:r>
              <a:rPr lang="en-US" sz="2000" dirty="0"/>
              <a:t>, </a:t>
            </a:r>
            <a:r>
              <a:rPr lang="sr-Cyrl-RS" sz="2000" dirty="0"/>
              <a:t>видео материјал итд.</a:t>
            </a:r>
            <a:r>
              <a:rPr lang="en-US" sz="2000" dirty="0"/>
              <a:t>) </a:t>
            </a:r>
            <a:r>
              <a:rPr lang="sr-Cyrl-RS" sz="2000" dirty="0"/>
              <a:t>су у фази израде. </a:t>
            </a:r>
            <a:endParaRPr lang="en-US" sz="2000" dirty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Изазов отворених података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344816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sr-Cyrl-RS" sz="1600" dirty="0"/>
              <a:t>ЈАВНИ </a:t>
            </a:r>
            <a:r>
              <a:rPr lang="en-US" sz="1600" dirty="0" err="1"/>
              <a:t>позив</a:t>
            </a:r>
            <a:r>
              <a:rPr lang="en-US" sz="1600" dirty="0"/>
              <a:t> (у </a:t>
            </a:r>
            <a:r>
              <a:rPr lang="en-US" sz="1600" dirty="0" err="1"/>
              <a:t>форми</a:t>
            </a:r>
            <a:r>
              <a:rPr lang="en-US" sz="1600" dirty="0"/>
              <a:t> ИЗАЗОВА)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предлагање</a:t>
            </a:r>
            <a:r>
              <a:rPr lang="en-US" sz="1600" dirty="0"/>
              <a:t> </a:t>
            </a:r>
            <a:r>
              <a:rPr lang="en-US" sz="1600" dirty="0" err="1"/>
              <a:t>иновативних</a:t>
            </a:r>
            <a:r>
              <a:rPr lang="en-US" sz="1600" dirty="0"/>
              <a:t> и </a:t>
            </a:r>
            <a:r>
              <a:rPr lang="en-US" sz="1600" dirty="0" err="1"/>
              <a:t>паметних</a:t>
            </a:r>
            <a:r>
              <a:rPr lang="en-US" sz="1600" dirty="0"/>
              <a:t> </a:t>
            </a:r>
            <a:r>
              <a:rPr lang="en-US" sz="1600" dirty="0" err="1"/>
              <a:t>идеја</a:t>
            </a:r>
            <a:r>
              <a:rPr lang="en-US" sz="1600" dirty="0"/>
              <a:t>/</a:t>
            </a:r>
            <a:r>
              <a:rPr lang="en-US" sz="1600" dirty="0" err="1"/>
              <a:t>решења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унапређење</a:t>
            </a:r>
            <a:r>
              <a:rPr lang="en-US" sz="1600" dirty="0"/>
              <a:t> </a:t>
            </a:r>
            <a:r>
              <a:rPr lang="en-US" sz="1600" dirty="0" err="1"/>
              <a:t>управљања</a:t>
            </a:r>
            <a:r>
              <a:rPr lang="en-US" sz="1600" dirty="0"/>
              <a:t> </a:t>
            </a:r>
            <a:r>
              <a:rPr lang="en-US" sz="1600" dirty="0" err="1"/>
              <a:t>подацима</a:t>
            </a:r>
            <a:r>
              <a:rPr lang="en-US" sz="1600" dirty="0"/>
              <a:t> </a:t>
            </a:r>
            <a:r>
              <a:rPr lang="en-US" sz="1600" dirty="0" err="1"/>
              <a:t>од</a:t>
            </a:r>
            <a:r>
              <a:rPr lang="en-US" sz="1600" dirty="0"/>
              <a:t> </a:t>
            </a:r>
            <a:r>
              <a:rPr lang="en-US" sz="1600" dirty="0" err="1"/>
              <a:t>значаја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борбу</a:t>
            </a:r>
            <a:r>
              <a:rPr lang="en-US" sz="1600" dirty="0"/>
              <a:t> </a:t>
            </a:r>
            <a:r>
              <a:rPr lang="en-US" sz="1600" dirty="0" err="1"/>
              <a:t>против</a:t>
            </a:r>
            <a:r>
              <a:rPr lang="en-US" sz="1600" dirty="0"/>
              <a:t> </a:t>
            </a:r>
            <a:r>
              <a:rPr lang="en-US" sz="1600" dirty="0" err="1"/>
              <a:t>климатских</a:t>
            </a:r>
            <a:r>
              <a:rPr lang="en-US" sz="1600" dirty="0"/>
              <a:t> </a:t>
            </a:r>
            <a:r>
              <a:rPr lang="en-US" sz="1600" dirty="0" err="1"/>
              <a:t>промена</a:t>
            </a:r>
            <a:r>
              <a:rPr lang="en-US" sz="1600" dirty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/>
              <a:t>нивоу</a:t>
            </a:r>
            <a:r>
              <a:rPr lang="en-US" sz="1600" dirty="0"/>
              <a:t> </a:t>
            </a:r>
            <a:r>
              <a:rPr lang="en-US" sz="1600" dirty="0" err="1"/>
              <a:t>локалних</a:t>
            </a:r>
            <a:r>
              <a:rPr lang="en-US" sz="1600" dirty="0"/>
              <a:t> </a:t>
            </a:r>
            <a:r>
              <a:rPr lang="en-US" sz="1600" dirty="0" err="1"/>
              <a:t>самоуправа</a:t>
            </a:r>
            <a:r>
              <a:rPr lang="en-US" sz="1600" dirty="0"/>
              <a:t>, </a:t>
            </a:r>
            <a:r>
              <a:rPr lang="en-US" sz="1600" dirty="0" err="1"/>
              <a:t>уз</a:t>
            </a:r>
            <a:r>
              <a:rPr lang="en-US" sz="1600" dirty="0"/>
              <a:t> </a:t>
            </a:r>
            <a:r>
              <a:rPr lang="en-US" sz="1600" dirty="0" err="1"/>
              <a:t>истовремено</a:t>
            </a:r>
            <a:r>
              <a:rPr lang="en-US" sz="1600" dirty="0"/>
              <a:t> </a:t>
            </a:r>
            <a:r>
              <a:rPr lang="en-US" sz="1600" dirty="0" err="1"/>
              <a:t>једноставан</a:t>
            </a:r>
            <a:r>
              <a:rPr lang="en-US" sz="1600" dirty="0"/>
              <a:t>, </a:t>
            </a:r>
            <a:r>
              <a:rPr lang="en-US" sz="1600" dirty="0" err="1"/>
              <a:t>брз</a:t>
            </a:r>
            <a:r>
              <a:rPr lang="en-US" sz="1600" dirty="0"/>
              <a:t> и </a:t>
            </a:r>
            <a:r>
              <a:rPr lang="en-US" sz="1600" dirty="0" err="1"/>
              <a:t>лак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употребу</a:t>
            </a:r>
            <a:r>
              <a:rPr lang="en-US" sz="1600" dirty="0"/>
              <a:t>, </a:t>
            </a:r>
            <a:r>
              <a:rPr lang="en-US" sz="1600" dirty="0" err="1"/>
              <a:t>јавни</a:t>
            </a:r>
            <a:r>
              <a:rPr lang="en-US" sz="1600" dirty="0"/>
              <a:t> </a:t>
            </a:r>
            <a:r>
              <a:rPr lang="en-US" sz="1600" dirty="0" err="1"/>
              <a:t>приступ</a:t>
            </a:r>
            <a:r>
              <a:rPr lang="en-US" sz="1600" dirty="0"/>
              <a:t> </a:t>
            </a:r>
            <a:r>
              <a:rPr lang="en-US" sz="1600" dirty="0" err="1"/>
              <a:t>тим</a:t>
            </a:r>
            <a:r>
              <a:rPr lang="en-US" sz="1600" dirty="0"/>
              <a:t> </a:t>
            </a:r>
            <a:r>
              <a:rPr lang="en-US" sz="1600" dirty="0" err="1"/>
              <a:t>подацима</a:t>
            </a:r>
            <a:r>
              <a:rPr lang="sr-Cyrl-RS" sz="1600" dirty="0"/>
              <a:t>. </a:t>
            </a:r>
            <a:endParaRPr lang="en-US" sz="1600" dirty="0"/>
          </a:p>
          <a:p>
            <a:pPr marL="0" indent="0" algn="just">
              <a:buNone/>
            </a:pPr>
            <a:endParaRPr lang="en-US" sz="1800" dirty="0"/>
          </a:p>
          <a:p>
            <a:pPr marL="0" indent="0" algn="just">
              <a:buNone/>
            </a:pPr>
            <a:endParaRPr lang="sr-Latn-RS" sz="18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780928"/>
            <a:ext cx="8208912" cy="415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sz="2000" dirty="0"/>
              <a:t>Изазов отворених података – Опште информације</a:t>
            </a:r>
            <a:endParaRPr lang="sr-Latn-RS" sz="2000" dirty="0"/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67582" y="1628800"/>
            <a:ext cx="7100761" cy="4464496"/>
          </a:xfrm>
        </p:spPr>
        <p:txBody>
          <a:bodyPr/>
          <a:lstStyle/>
          <a:p>
            <a:r>
              <a:rPr lang="sr-Cyrl-RS" dirty="0"/>
              <a:t>Шта су отворени подаци?</a:t>
            </a:r>
          </a:p>
          <a:p>
            <a:r>
              <a:rPr lang="sr-Cyrl-RS" dirty="0"/>
              <a:t>Зашто смо покренули овај изазов?</a:t>
            </a:r>
          </a:p>
          <a:p>
            <a:r>
              <a:rPr lang="sr-Cyrl-RS" dirty="0"/>
              <a:t>Зашто треба да учествујете у „Изазову отворених података“?</a:t>
            </a:r>
          </a:p>
          <a:p>
            <a:r>
              <a:rPr lang="sr-Cyrl-RS" dirty="0"/>
              <a:t>Шта су иновације у управљању подацима?</a:t>
            </a:r>
          </a:p>
          <a:p>
            <a:r>
              <a:rPr lang="sr-Cyrl-RS" dirty="0"/>
              <a:t>Корисна документа </a:t>
            </a:r>
          </a:p>
          <a:p>
            <a:r>
              <a:rPr lang="sr-Cyrl-RS" dirty="0"/>
              <a:t>Фазе Изазова </a:t>
            </a:r>
          </a:p>
          <a:p>
            <a:r>
              <a:rPr lang="sr-Cyrl-RS" dirty="0"/>
              <a:t>Пријава за изазов (апликациона документа)</a:t>
            </a:r>
          </a:p>
          <a:p>
            <a:pPr marL="0" indent="0">
              <a:buNone/>
            </a:pPr>
            <a:r>
              <a:rPr lang="sr-Cyrl-RS" dirty="0"/>
              <a:t>     - Ко може да учествује у јавном позиву?</a:t>
            </a:r>
          </a:p>
          <a:p>
            <a:pPr marL="0" indent="0">
              <a:buNone/>
            </a:pPr>
            <a:r>
              <a:rPr lang="sr-Cyrl-RS" dirty="0"/>
              <a:t>     - Апликациона документа</a:t>
            </a:r>
          </a:p>
          <a:p>
            <a:pPr marL="0" indent="0">
              <a:buNone/>
            </a:pPr>
            <a:r>
              <a:rPr lang="sr-Cyrl-RS" dirty="0"/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495702"/>
              </p:ext>
            </p:extLst>
          </p:nvPr>
        </p:nvGraphicFramePr>
        <p:xfrm>
          <a:off x="4355976" y="5373216"/>
          <a:ext cx="28803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5976" y="5373216"/>
                        <a:ext cx="288032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344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0"/>
            <a:ext cx="7704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Награде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18961"/>
              </p:ext>
            </p:extLst>
          </p:nvPr>
        </p:nvGraphicFramePr>
        <p:xfrm>
          <a:off x="623408" y="1772816"/>
          <a:ext cx="7693007" cy="3960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3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1486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52737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Изазов отворених података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Победници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Награда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Број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(Најбоље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пројектне идеје)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3292818"/>
                  </a:ext>
                </a:extLst>
              </a:tr>
              <a:tr h="483292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9342356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Финалне награде за 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управљање подацима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20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842276"/>
                  </a:ext>
                </a:extLst>
              </a:tr>
              <a:tr h="1016605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43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Мултимедија/</a:t>
            </a:r>
            <a:r>
              <a:rPr lang="sr-Cyrl-RS" dirty="0" err="1"/>
              <a:t>Чињенице&amp;Подаци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/>
              <a:t>Видео материјал </a:t>
            </a:r>
            <a:r>
              <a:rPr lang="en-US" dirty="0"/>
              <a:t>(</a:t>
            </a:r>
            <a:r>
              <a:rPr lang="sr-Cyrl-RS" dirty="0"/>
              <a:t>радионице, догађаји</a:t>
            </a:r>
            <a:r>
              <a:rPr lang="en-US" dirty="0"/>
              <a:t>)</a:t>
            </a:r>
          </a:p>
          <a:p>
            <a:r>
              <a:rPr lang="sr-Cyrl-RS" dirty="0"/>
              <a:t>Анимирани видео</a:t>
            </a:r>
            <a:endParaRPr lang="en-US" dirty="0"/>
          </a:p>
          <a:p>
            <a:r>
              <a:rPr lang="sr-Cyrl-RS" dirty="0" err="1"/>
              <a:t>Инфографици</a:t>
            </a:r>
            <a:r>
              <a:rPr lang="en-US" dirty="0"/>
              <a:t> (</a:t>
            </a:r>
            <a:r>
              <a:rPr lang="sr-Cyrl-RS" dirty="0"/>
              <a:t>општи</a:t>
            </a:r>
            <a:r>
              <a:rPr lang="en-US" dirty="0"/>
              <a:t>, </a:t>
            </a:r>
            <a:r>
              <a:rPr lang="sr-Cyrl-RS" dirty="0"/>
              <a:t>секторски</a:t>
            </a:r>
            <a:r>
              <a:rPr lang="en-US" dirty="0"/>
              <a:t>)</a:t>
            </a:r>
          </a:p>
          <a:p>
            <a:r>
              <a:rPr lang="sr-Cyrl-RS" dirty="0"/>
              <a:t>Како да</a:t>
            </a:r>
            <a:r>
              <a:rPr lang="en-US" dirty="0"/>
              <a:t> …? – </a:t>
            </a:r>
            <a:r>
              <a:rPr lang="sr-Cyrl-RS" dirty="0"/>
              <a:t>Корисне информације за различите заинтересоване стране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Helpdesk:</a:t>
            </a:r>
          </a:p>
          <a:p>
            <a:pPr marL="0" indent="0">
              <a:buNone/>
            </a:pPr>
            <a:r>
              <a:rPr lang="en-US" b="1" dirty="0"/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Props1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A9F8D4A-5003-48B2-A25D-256FD3D73991}">
  <ds:schemaRefs>
    <ds:schemaRef ds:uri="http://schemas.microsoft.com/office/2006/metadata/properties"/>
    <ds:schemaRef ds:uri="http://purl.org/dc/terms/"/>
    <ds:schemaRef ds:uri="62f0073b-7eff-4593-94c2-d8e359bedc0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059678d3-0933-4798-85ce-4e8030ba05b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10519</TotalTime>
  <Words>341</Words>
  <Application>Microsoft Office PowerPoint</Application>
  <PresentationFormat>Projekcija na ekranu (4:3)</PresentationFormat>
  <Paragraphs>69</Paragraphs>
  <Slides>10</Slides>
  <Notes>1</Notes>
  <HiddenSlides>0</HiddenSlides>
  <MMClips>0</MMClips>
  <ScaleCrop>false</ScaleCrop>
  <HeadingPairs>
    <vt:vector size="8" baseType="variant">
      <vt:variant>
        <vt:lpstr>Korišćeni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Ugrađeni OLE serveri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Myriad Pro</vt:lpstr>
      <vt:lpstr>Times New Roman</vt:lpstr>
      <vt:lpstr>UNDPpptFormat_E</vt:lpstr>
      <vt:lpstr>Document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Ana Seke</cp:lastModifiedBy>
  <cp:revision>95</cp:revision>
  <dcterms:created xsi:type="dcterms:W3CDTF">2015-10-21T10:03:15Z</dcterms:created>
  <dcterms:modified xsi:type="dcterms:W3CDTF">2017-10-02T11:41:37Z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