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9"/>
  </p:notesMasterIdLst>
  <p:sldIdLst>
    <p:sldId id="256" r:id="rId2"/>
    <p:sldId id="258" r:id="rId3"/>
    <p:sldId id="272" r:id="rId4"/>
    <p:sldId id="277" r:id="rId5"/>
    <p:sldId id="283" r:id="rId6"/>
    <p:sldId id="291" r:id="rId7"/>
    <p:sldId id="278" r:id="rId8"/>
    <p:sldId id="281" r:id="rId9"/>
    <p:sldId id="297" r:id="rId10"/>
    <p:sldId id="294" r:id="rId11"/>
    <p:sldId id="295" r:id="rId12"/>
    <p:sldId id="282" r:id="rId13"/>
    <p:sldId id="298" r:id="rId14"/>
    <p:sldId id="302" r:id="rId15"/>
    <p:sldId id="284" r:id="rId16"/>
    <p:sldId id="299" r:id="rId17"/>
    <p:sldId id="287" r:id="rId18"/>
    <p:sldId id="288" r:id="rId19"/>
    <p:sldId id="289" r:id="rId20"/>
    <p:sldId id="300" r:id="rId21"/>
    <p:sldId id="301" r:id="rId22"/>
    <p:sldId id="292" r:id="rId23"/>
    <p:sldId id="293" r:id="rId24"/>
    <p:sldId id="306" r:id="rId25"/>
    <p:sldId id="305" r:id="rId26"/>
    <p:sldId id="303" r:id="rId27"/>
    <p:sldId id="30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7" autoAdjust="0"/>
    <p:restoredTop sz="83751" autoAdjust="0"/>
  </p:normalViewPr>
  <p:slideViewPr>
    <p:cSldViewPr snapToGrid="0">
      <p:cViewPr varScale="1">
        <p:scale>
          <a:sx n="72" d="100"/>
          <a:sy n="72" d="100"/>
        </p:scale>
        <p:origin x="835"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158A1-48CE-4602-8A7F-2B1134054E34}" type="datetimeFigureOut">
              <a:rPr lang="en-US" smtClean="0"/>
              <a:t>9/29/2017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04E59-3855-41B9-836D-38E3F0F53181}" type="slidenum">
              <a:rPr lang="en-US" smtClean="0"/>
              <a:t>‹#›</a:t>
            </a:fld>
            <a:endParaRPr lang="en-US"/>
          </a:p>
        </p:txBody>
      </p:sp>
    </p:spTree>
    <p:extLst>
      <p:ext uri="{BB962C8B-B14F-4D97-AF65-F5344CB8AC3E}">
        <p14:creationId xmlns:p14="http://schemas.microsoft.com/office/powerpoint/2010/main" val="170869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Моје име је ѕемс бонд и имам задатак и задовољсттво</a:t>
            </a:r>
            <a:r>
              <a:rPr lang="sr-Cyrl-RS" baseline="0" dirty="0" smtClean="0"/>
              <a:t> да остатак данашњег дана заједно са вама, пробамо да драфтујемо и продискутујемо пројектне идеје погодне за Изазов који је вам је данас представљен</a:t>
            </a:r>
            <a:endParaRPr lang="sr-Cyrl-RS" dirty="0" smtClean="0"/>
          </a:p>
          <a:p>
            <a:endParaRPr lang="sr-Cyrl-RS" dirty="0" smtClean="0"/>
          </a:p>
          <a:p>
            <a:r>
              <a:rPr lang="sr-Cyrl-RS" dirty="0" smtClean="0"/>
              <a:t>Шта</a:t>
            </a:r>
            <a:r>
              <a:rPr lang="sr-Cyrl-RS" baseline="0" dirty="0" smtClean="0"/>
              <a:t> нам је циљ – да вама као професионалцима у вашим областима </a:t>
            </a:r>
          </a:p>
          <a:p>
            <a:pPr marL="228600" indent="-228600">
              <a:buAutoNum type="arabicPeriod"/>
            </a:pPr>
            <a:r>
              <a:rPr lang="sr-Cyrl-RS" baseline="0" dirty="0" smtClean="0"/>
              <a:t>Усмеримо пажњу на области где локалне самоуправе и градови најчешће креирају пројекте у области смањења емисиј</a:t>
            </a:r>
          </a:p>
          <a:p>
            <a:pPr marL="228600" indent="-228600">
              <a:buAutoNum type="arabicPeriod"/>
            </a:pPr>
            <a:r>
              <a:rPr lang="sr-Cyrl-RS" baseline="0" dirty="0" smtClean="0"/>
              <a:t>Представимо неке примере добрих пракси од којих су неки ближи него што мислите</a:t>
            </a:r>
          </a:p>
          <a:p>
            <a:pPr marL="228600" indent="-228600">
              <a:buAutoNum type="arabicPeriod"/>
            </a:pPr>
            <a:r>
              <a:rPr lang="sr-Cyrl-RS" baseline="0" dirty="0" smtClean="0"/>
              <a:t>Представимо још неке битне претпоставке за дизајн добрих пројеката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a:t>
            </a:fld>
            <a:endParaRPr lang="en-US"/>
          </a:p>
        </p:txBody>
      </p:sp>
    </p:spTree>
    <p:extLst>
      <p:ext uri="{BB962C8B-B14F-4D97-AF65-F5344CB8AC3E}">
        <p14:creationId xmlns:p14="http://schemas.microsoft.com/office/powerpoint/2010/main" val="3301553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16</a:t>
            </a:fld>
            <a:endParaRPr lang="en-US"/>
          </a:p>
        </p:txBody>
      </p:sp>
    </p:spTree>
    <p:extLst>
      <p:ext uri="{BB962C8B-B14F-4D97-AF65-F5344CB8AC3E}">
        <p14:creationId xmlns:p14="http://schemas.microsoft.com/office/powerpoint/2010/main" val="300404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sz="1200" b="1" dirty="0" smtClean="0"/>
              <a:t>Пољопривреда у градовима има бројне бенефите, па их не набројим све</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17</a:t>
            </a:fld>
            <a:endParaRPr lang="en-US"/>
          </a:p>
        </p:txBody>
      </p:sp>
    </p:spTree>
    <p:extLst>
      <p:ext uri="{BB962C8B-B14F-4D97-AF65-F5344CB8AC3E}">
        <p14:creationId xmlns:p14="http://schemas.microsoft.com/office/powerpoint/2010/main" val="3392706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Пример посебно значајан јер</a:t>
            </a:r>
            <a:r>
              <a:rPr lang="sr-Cyrl-RS" baseline="0" dirty="0" smtClean="0"/>
              <a:t> смањује утицај транспорта хране, а посебно транспорта хране у задњем километру, у класичним условима загушене инфраструктуре јужноамеричког града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18</a:t>
            </a:fld>
            <a:endParaRPr lang="en-US"/>
          </a:p>
        </p:txBody>
      </p:sp>
    </p:spTree>
    <p:extLst>
      <p:ext uri="{BB962C8B-B14F-4D97-AF65-F5344CB8AC3E}">
        <p14:creationId xmlns:p14="http://schemas.microsoft.com/office/powerpoint/2010/main" val="3219048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НА КРАЈУ</a:t>
            </a:r>
            <a:r>
              <a:rPr lang="sr-Cyrl-RS" baseline="0" dirty="0" smtClean="0"/>
              <a:t> БИХ САМО НАГЛАСИО КОЈЕ СУ ТО ЈОШ ПРЕТПОСТАВКЕ ЗА КРЕИРАЊЕ И РЕАЛИЗАЦИЈУ ОВАКВИХ ПРОЈЕКАТА</a:t>
            </a:r>
          </a:p>
          <a:p>
            <a:endParaRPr lang="sr-Cyrl-RS" baseline="0" dirty="0" smtClean="0"/>
          </a:p>
          <a:p>
            <a:r>
              <a:rPr lang="sr-Cyrl-RS" baseline="0" dirty="0" smtClean="0"/>
              <a:t>КАДА СУ ДОБРО ДЕФИНИСАНИ ПОТРЕБА ИЛИ ПРОБЛЕМ, МОЖЕ ДА СЕ ОСМИСЛИ И ДОБРО РЕШЕЊЕ</a:t>
            </a:r>
            <a:endParaRPr lang="sr-Cyrl-RS" dirty="0" smtClean="0"/>
          </a:p>
          <a:p>
            <a:endParaRPr lang="sr-Cyrl-RS" dirty="0" smtClean="0"/>
          </a:p>
          <a:p>
            <a:r>
              <a:rPr lang="sr-Cyrl-RS" dirty="0" smtClean="0"/>
              <a:t>ПУТ</a:t>
            </a:r>
            <a:r>
              <a:rPr lang="sr-Cyrl-RS" baseline="0" dirty="0" smtClean="0"/>
              <a:t> ДО ОСМИШЉАВАЊА КВАЛИТЕТНИХ ПРОЈЕКАТА ТРЕБА ДА СЕ ЗАСНИВА НА (ПРЕ)ПОЗНАВАЊУ ПОТРЕБА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24</a:t>
            </a:fld>
            <a:endParaRPr lang="en-US"/>
          </a:p>
        </p:txBody>
      </p:sp>
    </p:spTree>
    <p:extLst>
      <p:ext uri="{BB962C8B-B14F-4D97-AF65-F5344CB8AC3E}">
        <p14:creationId xmlns:p14="http://schemas.microsoft.com/office/powerpoint/2010/main" val="1850320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sr-Cyrl-RS" dirty="0" smtClean="0"/>
              <a:t>Приватни сектор као могућа локомотива </a:t>
            </a:r>
          </a:p>
          <a:p>
            <a:pPr>
              <a:buFont typeface="Wingdings" panose="05000000000000000000" pitchFamily="2" charset="2"/>
              <a:buChar char="Ø"/>
            </a:pPr>
            <a:r>
              <a:rPr lang="sr-Cyrl-RS" dirty="0" smtClean="0"/>
              <a:t>ПРОЈЕКТИ</a:t>
            </a:r>
            <a:r>
              <a:rPr lang="sr-Cyrl-RS" baseline="0" dirty="0" smtClean="0"/>
              <a:t> МОГУ БИТИ ВОЂЕНИ И ЕКОНОМСКОМ ЛОГИКОМ И ПОЖЕЉНО ЈЕ ПОТРАЖИТИ И ЕКОНОМСКЕ БЕНЕФИТЕ ЛОКАЛНЕ ЗАЈЕДНИЦЕ У ОВАКВИМ ПРОЈЕКТИМА</a:t>
            </a:r>
            <a:endParaRPr lang="sr-Cyrl-RS"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25</a:t>
            </a:fld>
            <a:endParaRPr lang="en-US"/>
          </a:p>
        </p:txBody>
      </p:sp>
    </p:spTree>
    <p:extLst>
      <p:ext uri="{BB962C8B-B14F-4D97-AF65-F5344CB8AC3E}">
        <p14:creationId xmlns:p14="http://schemas.microsoft.com/office/powerpoint/2010/main" val="2497054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На локалу живе људи и док на</a:t>
            </a:r>
            <a:r>
              <a:rPr lang="sr-Cyrl-RS" baseline="0" dirty="0" smtClean="0"/>
              <a:t> глобалном нивоу неке државе повлаче се из споразума, на локалном нивоу и на нивоу градова иницијативе јачају</a:t>
            </a:r>
            <a:endParaRPr lang="sr-Latn-RS" baseline="0" dirty="0" smtClean="0"/>
          </a:p>
          <a:p>
            <a:endParaRPr lang="sr-Latn-RS" baseline="0"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a:t>
            </a:fld>
            <a:endParaRPr lang="en-US"/>
          </a:p>
        </p:txBody>
      </p:sp>
    </p:spTree>
    <p:extLst>
      <p:ext uri="{BB962C8B-B14F-4D97-AF65-F5344CB8AC3E}">
        <p14:creationId xmlns:p14="http://schemas.microsoft.com/office/powerpoint/2010/main" val="273177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Stvar oko smanjenja</a:t>
            </a:r>
            <a:r>
              <a:rPr lang="sr-Latn-RS" baseline="0" dirty="0" smtClean="0"/>
              <a:t> </a:t>
            </a:r>
            <a:r>
              <a:rPr lang="sr-Cyrl-RS" baseline="0" dirty="0" smtClean="0"/>
              <a:t>емисије </a:t>
            </a:r>
            <a:r>
              <a:rPr lang="sr-Latn-RS" baseline="0" dirty="0" smtClean="0"/>
              <a:t>gasova je veoma jednostavna</a:t>
            </a:r>
            <a:r>
              <a:rPr lang="sr-Cyrl-RS" baseline="0" dirty="0" smtClean="0"/>
              <a:t> и линеарна – постоје области које кључно утичу на количину емитованих гасова и потребно је осмислити пројекте који доприносе тим емисијама</a:t>
            </a:r>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3</a:t>
            </a:fld>
            <a:endParaRPr lang="en-US"/>
          </a:p>
        </p:txBody>
      </p:sp>
    </p:spTree>
    <p:extLst>
      <p:ext uri="{BB962C8B-B14F-4D97-AF65-F5344CB8AC3E}">
        <p14:creationId xmlns:p14="http://schemas.microsoft.com/office/powerpoint/2010/main" val="2565826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Е сад замислите...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4</a:t>
            </a:fld>
            <a:endParaRPr lang="en-US"/>
          </a:p>
        </p:txBody>
      </p:sp>
    </p:spTree>
    <p:extLst>
      <p:ext uri="{BB962C8B-B14F-4D97-AF65-F5344CB8AC3E}">
        <p14:creationId xmlns:p14="http://schemas.microsoft.com/office/powerpoint/2010/main" val="1088274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ПРАКСА</a:t>
            </a:r>
            <a:r>
              <a:rPr lang="sr-Cyrl-RS" baseline="0" dirty="0" smtClean="0"/>
              <a:t> ПОКАЗУЈЕ ДА ЛОКАЛНЕ УПРАВЕ И ГРАДОВИ ПОТЕНЦИРАЈУ ПРОЈЕКТЕ....</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5</a:t>
            </a:fld>
            <a:endParaRPr lang="en-US"/>
          </a:p>
        </p:txBody>
      </p:sp>
    </p:spTree>
    <p:extLst>
      <p:ext uri="{BB962C8B-B14F-4D97-AF65-F5344CB8AC3E}">
        <p14:creationId xmlns:p14="http://schemas.microsoft.com/office/powerpoint/2010/main" val="262625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МааС</a:t>
            </a:r>
            <a:r>
              <a:rPr lang="sr-Cyrl-RS" baseline="0" dirty="0" smtClean="0"/>
              <a:t> подразумева искорак и промену у односу на размишљање да је поседовање превозног средства битно. </a:t>
            </a:r>
            <a:r>
              <a:rPr lang="sr-Cyrl-RS" baseline="0" dirty="0" smtClean="0"/>
              <a:t>Постоје исдтрсживања која показују  </a:t>
            </a:r>
            <a:r>
              <a:rPr lang="sr-Cyrl-RS" baseline="0" dirty="0" smtClean="0"/>
              <a:t>да просечан власник аутомобила у суштину мало користи сопствени ауто – просто већини људи аутомобил реално не треба толико да би га поседовали. Тако се развијају решења, која се заснивају на концепту стварне и реалне потребе за превозом. </a:t>
            </a:r>
          </a:p>
          <a:p>
            <a:endParaRPr lang="sr-Cyrl-RS" baseline="0" dirty="0" smtClean="0"/>
          </a:p>
          <a:p>
            <a:r>
              <a:rPr lang="sr-Cyrl-RS" baseline="0" dirty="0" smtClean="0"/>
              <a:t>Бициклизам.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7</a:t>
            </a:fld>
            <a:endParaRPr lang="en-US"/>
          </a:p>
        </p:txBody>
      </p:sp>
    </p:spTree>
    <p:extLst>
      <p:ext uri="{BB962C8B-B14F-4D97-AF65-F5344CB8AC3E}">
        <p14:creationId xmlns:p14="http://schemas.microsoft.com/office/powerpoint/2010/main" val="1519370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Два веома различита града са истим циљем</a:t>
            </a:r>
          </a:p>
          <a:p>
            <a:endParaRPr lang="sr-Cyrl-RS" dirty="0" smtClean="0"/>
          </a:p>
          <a:p>
            <a:r>
              <a:rPr lang="sr-Cyrl-RS" dirty="0" smtClean="0"/>
              <a:t>Малме</a:t>
            </a:r>
            <a:r>
              <a:rPr lang="sr-Cyrl-RS" baseline="0" dirty="0" smtClean="0"/>
              <a:t> </a:t>
            </a:r>
            <a:r>
              <a:rPr lang="sr-Cyrl-RS" baseline="0" dirty="0" smtClean="0"/>
              <a:t>ставио нагласак на пројекте који се односе на промене нечуна транспорта</a:t>
            </a:r>
          </a:p>
          <a:p>
            <a:endParaRPr lang="sr-Cyrl-RS" baseline="0" dirty="0" smtClean="0"/>
          </a:p>
          <a:p>
            <a:r>
              <a:rPr lang="sr-Cyrl-RS" baseline="0" dirty="0" smtClean="0"/>
              <a:t>ЏТ је одличан пример да трансзиција може бити подстакнута чистом економском логиком и може бити профитабилна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10</a:t>
            </a:fld>
            <a:endParaRPr lang="en-US"/>
          </a:p>
        </p:txBody>
      </p:sp>
    </p:spTree>
    <p:extLst>
      <p:ext uri="{BB962C8B-B14F-4D97-AF65-F5344CB8AC3E}">
        <p14:creationId xmlns:p14="http://schemas.microsoft.com/office/powerpoint/2010/main" val="2895579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a:buNone/>
            </a:pPr>
            <a:r>
              <a:rPr lang="en-US" dirty="0" smtClean="0"/>
              <a:t>The world population is projected to increase by about 2.5 billion people to 9.7 billion in 2050, equivalent to an increase of about 35%. More than half of the growth between now and 2050 is expected to occur in Africa. To meet the rising demand for food, feed, fiber and fuel, agricultural production will need to increase by 60% by mid-century. With limited land, water and natural resources available to expand agricultural output, future growth will rely overwhelmingly on sustainable agricultural intensification. </a:t>
            </a:r>
            <a:endParaRPr lang="sr-Cyrl-RS" dirty="0" smtClean="0"/>
          </a:p>
          <a:p>
            <a:pPr marL="109728" indent="0">
              <a:buNone/>
            </a:pPr>
            <a:endParaRPr lang="sr-Latn-RS" dirty="0" smtClean="0"/>
          </a:p>
          <a:p>
            <a:pPr marL="109728" indent="0">
              <a:buNone/>
            </a:pPr>
            <a:r>
              <a:rPr lang="en-US" dirty="0" smtClean="0"/>
              <a:t>Agricultural GHG emissions—excluding the effects of agriculture on land-use change—make up an estimated 13% of total global emissions.</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12</a:t>
            </a:fld>
            <a:endParaRPr lang="en-US"/>
          </a:p>
        </p:txBody>
      </p:sp>
    </p:spTree>
    <p:extLst>
      <p:ext uri="{BB962C8B-B14F-4D97-AF65-F5344CB8AC3E}">
        <p14:creationId xmlns:p14="http://schemas.microsoft.com/office/powerpoint/2010/main" val="3266926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Значај приватног сектора и приватни сектор као носилац иновација. Позитивна преливања, јер није тешко замислити да ова</a:t>
            </a:r>
            <a:r>
              <a:rPr lang="sr-Cyrl-RS" baseline="0" dirty="0" smtClean="0"/>
              <a:t> или нека слична фарма почне да користи и органиски отпад од других производјаћа из околине, јер су нпр капацитети сасвим довољни. Креирање потенцијално новог извора прихода и нове економске вредности за људе у окружењу, који немају капацитете да прерађују отпад.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14</a:t>
            </a:fld>
            <a:endParaRPr lang="en-US"/>
          </a:p>
        </p:txBody>
      </p:sp>
    </p:spTree>
    <p:extLst>
      <p:ext uri="{BB962C8B-B14F-4D97-AF65-F5344CB8AC3E}">
        <p14:creationId xmlns:p14="http://schemas.microsoft.com/office/powerpoint/2010/main" val="3535338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44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6160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596478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5507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938787-1C71-4326-B380-AA10C9A58011}" type="datetimeFigureOut">
              <a:rPr lang="en-US" smtClean="0"/>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13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938787-1C71-4326-B380-AA10C9A58011}" type="datetimeFigureOut">
              <a:rPr lang="en-US" smtClean="0"/>
              <a:t>9/29/2017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17486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938787-1C71-4326-B380-AA10C9A58011}" type="datetimeFigureOut">
              <a:rPr lang="en-US" smtClean="0"/>
              <a:t>9/29/2017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908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938787-1C71-4326-B380-AA10C9A58011}" type="datetimeFigureOut">
              <a:rPr lang="en-US" smtClean="0"/>
              <a:t>9/29/2017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061268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8938787-1C71-4326-B380-AA10C9A58011}" type="datetimeFigureOut">
              <a:rPr lang="en-US" smtClean="0"/>
              <a:t>9/29/2017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3983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8938787-1C71-4326-B380-AA10C9A58011}" type="datetimeFigureOut">
              <a:rPr lang="en-US" smtClean="0"/>
              <a:t>9/29/2017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57F0FD4-72ED-4CB0-8551-C6CB6C713013}" type="slidenum">
              <a:rPr lang="en-US" smtClean="0"/>
              <a:t>‹#›</a:t>
            </a:fld>
            <a:endParaRPr lang="en-US"/>
          </a:p>
        </p:txBody>
      </p:sp>
    </p:spTree>
    <p:extLst>
      <p:ext uri="{BB962C8B-B14F-4D97-AF65-F5344CB8AC3E}">
        <p14:creationId xmlns:p14="http://schemas.microsoft.com/office/powerpoint/2010/main" val="353884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38787-1C71-4326-B380-AA10C9A58011}" type="datetimeFigureOut">
              <a:rPr lang="en-US" smtClean="0"/>
              <a:t>9/29/2017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251547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8938787-1C71-4326-B380-AA10C9A58011}" type="datetimeFigureOut">
              <a:rPr lang="en-US" smtClean="0"/>
              <a:t>9/29/2017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57F0FD4-72ED-4CB0-8551-C6CB6C71301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37388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osenmilos@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oo.gl/eL12Fr"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goo.gl/CE4STh" TargetMode="Externa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goo.gl/go8A2r" TargetMode="Externa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hyperlink" Target="https://goo.gl/N8cZUy"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goo.gl/PsMH1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goo.gl/vXvsB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goo.gl/iGYitR"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goo.gl/3jcoc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goo.gl/SD3aTx" TargetMode="External"/><Relationship Id="rId3" Type="http://schemas.openxmlformats.org/officeDocument/2006/relationships/hyperlink" Target="https://goo.gl/aC58uE" TargetMode="External"/><Relationship Id="rId7" Type="http://schemas.openxmlformats.org/officeDocument/2006/relationships/hyperlink" Target="https://goo.gl/uYMEFr" TargetMode="External"/><Relationship Id="rId2" Type="http://schemas.openxmlformats.org/officeDocument/2006/relationships/hyperlink" Target="https://goo.gl/RPABw4" TargetMode="External"/><Relationship Id="rId1" Type="http://schemas.openxmlformats.org/officeDocument/2006/relationships/slideLayout" Target="../slideLayouts/slideLayout2.xml"/><Relationship Id="rId6" Type="http://schemas.openxmlformats.org/officeDocument/2006/relationships/hyperlink" Target="https://goo.gl/5dWhQ3" TargetMode="External"/><Relationship Id="rId11" Type="http://schemas.openxmlformats.org/officeDocument/2006/relationships/hyperlink" Target="https://goo.gl/BVa2uh" TargetMode="External"/><Relationship Id="rId5" Type="http://schemas.openxmlformats.org/officeDocument/2006/relationships/hyperlink" Target="https://goo.gl/m7j48n" TargetMode="External"/><Relationship Id="rId10" Type="http://schemas.openxmlformats.org/officeDocument/2006/relationships/hyperlink" Target="https://goo.gl/95zzkM" TargetMode="External"/><Relationship Id="rId4" Type="http://schemas.openxmlformats.org/officeDocument/2006/relationships/hyperlink" Target="https://goo.gl/8KLAh8" TargetMode="External"/><Relationship Id="rId9" Type="http://schemas.openxmlformats.org/officeDocument/2006/relationships/hyperlink" Target="https://goo.gl/iB5VFU"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goo.gl/aYKNuH"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hyperlink" Target="https://goo.gl/RT8FR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Latn-RS" i="1" dirty="0" smtClean="0"/>
              <a:t/>
            </a:r>
            <a:br>
              <a:rPr lang="sr-Latn-RS" i="1" dirty="0" smtClean="0"/>
            </a:br>
            <a:r>
              <a:rPr lang="sr-Latn-RS" i="1" dirty="0"/>
              <a:t/>
            </a:r>
            <a:br>
              <a:rPr lang="sr-Latn-RS" i="1" dirty="0"/>
            </a:br>
            <a:r>
              <a:rPr lang="sr-Cyrl-RS" sz="6700" b="1" i="1" dirty="0" smtClean="0"/>
              <a:t>Области деловања и примери добре праксе у смањењу емисија </a:t>
            </a:r>
            <a:r>
              <a:rPr lang="sr-Cyrl-RS" sz="6700" b="1" i="1" dirty="0"/>
              <a:t>ГХГ на локалном </a:t>
            </a:r>
            <a:r>
              <a:rPr lang="sr-Cyrl-RS" sz="6700" b="1" i="1" dirty="0" smtClean="0"/>
              <a:t>нивоу</a:t>
            </a:r>
            <a:endParaRPr lang="en-US" sz="6700" b="1" dirty="0"/>
          </a:p>
        </p:txBody>
      </p:sp>
      <p:sp>
        <p:nvSpPr>
          <p:cNvPr id="3" name="Subtitle 2"/>
          <p:cNvSpPr>
            <a:spLocks noGrp="1"/>
          </p:cNvSpPr>
          <p:nvPr>
            <p:ph type="subTitle" idx="1"/>
          </p:nvPr>
        </p:nvSpPr>
        <p:spPr>
          <a:xfrm>
            <a:off x="1097280" y="4668271"/>
            <a:ext cx="10058400" cy="1143000"/>
          </a:xfrm>
        </p:spPr>
        <p:txBody>
          <a:bodyPr>
            <a:noAutofit/>
          </a:bodyPr>
          <a:lstStyle/>
          <a:p>
            <a:r>
              <a:rPr lang="sr-Cyrl-RS" sz="1600" b="1" dirty="0" smtClean="0"/>
              <a:t>Милош Дошен</a:t>
            </a:r>
          </a:p>
          <a:p>
            <a:r>
              <a:rPr lang="sr-Latn-RS" sz="1400" dirty="0" smtClean="0">
                <a:hlinkClick r:id="rId3"/>
              </a:rPr>
              <a:t>dosenmilos@gmail.com</a:t>
            </a:r>
            <a:endParaRPr lang="sr-Latn-RS" sz="1400" dirty="0" smtClean="0"/>
          </a:p>
          <a:p>
            <a:endParaRPr lang="sr-Latn-RS" sz="1400" dirty="0"/>
          </a:p>
          <a:p>
            <a:r>
              <a:rPr lang="sr-Cyrl-RS" sz="1400" b="1" dirty="0" smtClean="0"/>
              <a:t>Крагујевац // 29.09.2017.</a:t>
            </a:r>
            <a:endParaRPr lang="sr-Cyrl-RS" sz="1400" b="1" dirty="0"/>
          </a:p>
        </p:txBody>
      </p:sp>
    </p:spTree>
    <p:extLst>
      <p:ext uri="{BB962C8B-B14F-4D97-AF65-F5344CB8AC3E}">
        <p14:creationId xmlns:p14="http://schemas.microsoft.com/office/powerpoint/2010/main" val="829021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Обновљиви извори - пример</a:t>
            </a:r>
            <a:endParaRPr lang="en-US" b="1" dirty="0"/>
          </a:p>
        </p:txBody>
      </p:sp>
      <p:sp>
        <p:nvSpPr>
          <p:cNvPr id="3" name="Content Placeholder 2"/>
          <p:cNvSpPr>
            <a:spLocks noGrp="1"/>
          </p:cNvSpPr>
          <p:nvPr>
            <p:ph idx="1"/>
          </p:nvPr>
        </p:nvSpPr>
        <p:spPr/>
        <p:txBody>
          <a:bodyPr>
            <a:normAutofit fontScale="92500" lnSpcReduction="10000"/>
          </a:bodyPr>
          <a:lstStyle/>
          <a:p>
            <a:pPr marL="109728" indent="0">
              <a:buNone/>
            </a:pPr>
            <a:r>
              <a:rPr lang="sr-Cyrl-RS" sz="2400" b="1" dirty="0" smtClean="0"/>
              <a:t>Малме, Шведска</a:t>
            </a:r>
            <a:r>
              <a:rPr lang="sr-Cyrl-RS" dirty="0" smtClean="0"/>
              <a:t> – 100% енергије из обновљивих извора до 2030. </a:t>
            </a:r>
          </a:p>
          <a:p>
            <a:pPr marL="109728" indent="0">
              <a:buNone/>
            </a:pPr>
            <a:r>
              <a:rPr lang="sr-Cyrl-RS" dirty="0" smtClean="0"/>
              <a:t>Нагласак је на енергетској ефикасности и смањењу употребе енергије за 40% до 2030.; </a:t>
            </a:r>
            <a:r>
              <a:rPr lang="sr-Cyrl-RS" b="1" dirty="0" smtClean="0"/>
              <a:t>подстицању промене начина транспорта </a:t>
            </a:r>
            <a:r>
              <a:rPr lang="sr-Cyrl-RS" dirty="0" smtClean="0"/>
              <a:t>(прелазак на шински транспорт и јавни превоз на електрични погон); и инвестирању у обновљиве изворе (солар, ветар, хидро и биогас)</a:t>
            </a:r>
          </a:p>
          <a:p>
            <a:pPr marL="109728" indent="0">
              <a:buNone/>
            </a:pPr>
            <a:endParaRPr lang="sr-Cyrl-RS" dirty="0"/>
          </a:p>
          <a:p>
            <a:pPr marL="109728" indent="0">
              <a:buNone/>
            </a:pPr>
            <a:r>
              <a:rPr lang="sr-Cyrl-RS" sz="2400" b="1" dirty="0" smtClean="0"/>
              <a:t>Џорџтаун, Тексас </a:t>
            </a:r>
            <a:r>
              <a:rPr lang="sr-Cyrl-RS" dirty="0" smtClean="0"/>
              <a:t>– 100% </a:t>
            </a:r>
            <a:r>
              <a:rPr lang="sr-Cyrl-RS" dirty="0"/>
              <a:t>енергије из обновљивих извора </a:t>
            </a:r>
            <a:r>
              <a:rPr lang="sr-Cyrl-RS" dirty="0" smtClean="0"/>
              <a:t>већ 2017. </a:t>
            </a:r>
          </a:p>
          <a:p>
            <a:pPr marL="109728" indent="0">
              <a:buNone/>
            </a:pPr>
            <a:r>
              <a:rPr lang="sr-Cyrl-RS" dirty="0" smtClean="0"/>
              <a:t>Географски бенефити, дерегулација тржишта и претходне инвестиције довеле су до толиког пада цена енергије добијене из обновљивих извора да је град одлучио на потпуни прелазак. Ова чињеница је посебно интересантна зато што се Џорџтаун налази у центру региона САД који је најбогатији нафтом. Основни наведени разлог преласка на ОИЕ је унапређење конкурентности, јер ће цене ел. </a:t>
            </a:r>
            <a:r>
              <a:rPr lang="sr-Cyrl-RS" dirty="0"/>
              <a:t>е</a:t>
            </a:r>
            <a:r>
              <a:rPr lang="sr-Cyrl-RS" dirty="0" smtClean="0"/>
              <a:t>нергије за фирме бити мање него у другим градовима који користе фосилна горива. </a:t>
            </a:r>
            <a:endParaRPr lang="sr-Cyrl-RS" dirty="0"/>
          </a:p>
          <a:p>
            <a:pPr marL="109728" indent="0">
              <a:buNone/>
            </a:pPr>
            <a:endParaRPr lang="en-US" dirty="0"/>
          </a:p>
        </p:txBody>
      </p:sp>
      <p:sp>
        <p:nvSpPr>
          <p:cNvPr id="4" name="TextBox 3"/>
          <p:cNvSpPr txBox="1"/>
          <p:nvPr/>
        </p:nvSpPr>
        <p:spPr>
          <a:xfrm>
            <a:off x="332519" y="5869094"/>
            <a:ext cx="1529521" cy="369332"/>
          </a:xfrm>
          <a:prstGeom prst="rect">
            <a:avLst/>
          </a:prstGeom>
          <a:noFill/>
        </p:spPr>
        <p:txBody>
          <a:bodyPr wrap="none" rtlCol="0">
            <a:spAutoFit/>
          </a:bodyPr>
          <a:lstStyle/>
          <a:p>
            <a:r>
              <a:rPr lang="en-US" dirty="0" smtClean="0">
                <a:hlinkClick r:id="rId3"/>
              </a:rPr>
              <a:t>goo.gl/eL12Fr</a:t>
            </a:r>
            <a:r>
              <a:rPr lang="sr-Latn-RS" dirty="0" smtClean="0"/>
              <a:t> </a:t>
            </a:r>
            <a:endParaRPr lang="en-US" dirty="0"/>
          </a:p>
        </p:txBody>
      </p:sp>
    </p:spTree>
    <p:extLst>
      <p:ext uri="{BB962C8B-B14F-4D97-AF65-F5344CB8AC3E}">
        <p14:creationId xmlns:p14="http://schemas.microsoft.com/office/powerpoint/2010/main" val="2428425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Енергетска ефикасност</a:t>
            </a:r>
            <a:endParaRPr lang="en-US" b="1" dirty="0"/>
          </a:p>
        </p:txBody>
      </p:sp>
      <p:sp>
        <p:nvSpPr>
          <p:cNvPr id="3" name="Content Placeholder 2"/>
          <p:cNvSpPr>
            <a:spLocks noGrp="1"/>
          </p:cNvSpPr>
          <p:nvPr>
            <p:ph idx="1"/>
          </p:nvPr>
        </p:nvSpPr>
        <p:spPr/>
        <p:txBody>
          <a:bodyPr>
            <a:normAutofit fontScale="92500" lnSpcReduction="10000"/>
          </a:bodyPr>
          <a:lstStyle/>
          <a:p>
            <a:pPr marL="109728" indent="0" algn="ctr">
              <a:buNone/>
            </a:pPr>
            <a:r>
              <a:rPr lang="sr-Cyrl-RS" sz="2400" i="1" dirty="0" smtClean="0"/>
              <a:t>Зграде су заслужне за 40% укупне потрошње енергије и за 36% емисија </a:t>
            </a:r>
            <a:r>
              <a:rPr lang="sr-Latn-RS" sz="2400" i="1" dirty="0"/>
              <a:t>CO2 </a:t>
            </a:r>
            <a:r>
              <a:rPr lang="sr-Cyrl-RS" sz="2400" i="1" dirty="0" smtClean="0"/>
              <a:t>у земљама ЕУ</a:t>
            </a:r>
          </a:p>
          <a:p>
            <a:pPr marL="109728" indent="0" algn="ctr">
              <a:buNone/>
            </a:pPr>
            <a:endParaRPr lang="sr-Cyrl-RS" sz="2800" b="1" dirty="0" smtClean="0"/>
          </a:p>
          <a:p>
            <a:pPr marL="109728" indent="0">
              <a:buNone/>
            </a:pPr>
            <a:r>
              <a:rPr lang="sr-Cyrl-RS" sz="2400" b="1" dirty="0" smtClean="0"/>
              <a:t>Област од посебног значаја за Србију</a:t>
            </a:r>
          </a:p>
          <a:p>
            <a:pPr marL="574675" indent="-396875">
              <a:buFont typeface="Wingdings" panose="05000000000000000000" pitchFamily="2" charset="2"/>
              <a:buChar char="Ø"/>
            </a:pPr>
            <a:r>
              <a:rPr lang="sr-Cyrl-RS" sz="2400" dirty="0" smtClean="0"/>
              <a:t>Постоје добро дефинисани законски оквири за енергетску санацију зграда (енергетски пасоши, 1600 лиценцираних инжењера за енергетску ефикасност, национална типологија зграда)</a:t>
            </a:r>
          </a:p>
          <a:p>
            <a:pPr marL="574675" indent="-396875">
              <a:buFont typeface="Wingdings" panose="05000000000000000000" pitchFamily="2" charset="2"/>
              <a:buChar char="Ø"/>
            </a:pPr>
            <a:r>
              <a:rPr lang="sr-Cyrl-RS" sz="2400" dirty="0" smtClean="0"/>
              <a:t>Постоје резултати који охрабрују и који се могу реплицирати – од увођења система енергетске сертификације зграда издато је преко 1500 енергетских пасоша, а директан резултат тога је уштеда примарне енергије од 150.000 </a:t>
            </a:r>
            <a:r>
              <a:rPr lang="sr-Latn-RS" sz="2400" dirty="0" smtClean="0"/>
              <a:t>MWh</a:t>
            </a:r>
            <a:r>
              <a:rPr lang="sr-Cyrl-RS" sz="2400" dirty="0" smtClean="0"/>
              <a:t> и смањење емисије </a:t>
            </a:r>
            <a:r>
              <a:rPr lang="sr-Latn-RS" sz="2400" dirty="0" smtClean="0"/>
              <a:t>CO2 </a:t>
            </a:r>
            <a:r>
              <a:rPr lang="sr-Cyrl-RS" sz="2400" dirty="0" smtClean="0"/>
              <a:t>за 30.000 тона годишње</a:t>
            </a:r>
            <a:endParaRPr lang="sr-Latn-RS" sz="2400" dirty="0" smtClean="0"/>
          </a:p>
        </p:txBody>
      </p:sp>
    </p:spTree>
    <p:extLst>
      <p:ext uri="{BB962C8B-B14F-4D97-AF65-F5344CB8AC3E}">
        <p14:creationId xmlns:p14="http://schemas.microsoft.com/office/powerpoint/2010/main" val="2464799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p>
        </p:txBody>
      </p:sp>
      <p:sp>
        <p:nvSpPr>
          <p:cNvPr id="3" name="Content Placeholder 2"/>
          <p:cNvSpPr>
            <a:spLocks noGrp="1"/>
          </p:cNvSpPr>
          <p:nvPr>
            <p:ph idx="1"/>
          </p:nvPr>
        </p:nvSpPr>
        <p:spPr/>
        <p:txBody>
          <a:bodyPr>
            <a:normAutofit/>
          </a:bodyPr>
          <a:lstStyle/>
          <a:p>
            <a:pPr marL="109728" indent="0">
              <a:buNone/>
            </a:pPr>
            <a:endParaRPr lang="sr-Latn-RS" dirty="0" smtClean="0"/>
          </a:p>
          <a:p>
            <a:pPr marL="109728" indent="0">
              <a:buNone/>
            </a:pPr>
            <a:endParaRPr lang="sr-Latn-RS" dirty="0"/>
          </a:p>
          <a:p>
            <a:pPr marL="109728" indent="0" algn="ctr">
              <a:buNone/>
            </a:pPr>
            <a:r>
              <a:rPr lang="sr-Cyrl-RS" sz="2400" i="1" dirty="0" smtClean="0"/>
              <a:t>Емисије гасова стаклене баште које потичу из пољопривреде, чине 13% укупне светске емисије. Број људи на планети ће се повећати за трећину до 2050. Да би се изашло у сусрет повећаној тражњи за пољопривредним ресурсима у смислу хране за људе, хране за стоку, целулозе или био-горива, пољопривредна производња ће морати да буде повећана за 60%. </a:t>
            </a:r>
          </a:p>
          <a:p>
            <a:pPr marL="109728" indent="0">
              <a:buNone/>
            </a:pPr>
            <a:endParaRPr lang="sr-Cyrl-RS" dirty="0" smtClean="0"/>
          </a:p>
          <a:p>
            <a:pPr marL="109728" indent="0">
              <a:buNone/>
            </a:pPr>
            <a:endParaRPr lang="en-US" dirty="0"/>
          </a:p>
        </p:txBody>
      </p:sp>
    </p:spTree>
    <p:extLst>
      <p:ext uri="{BB962C8B-B14F-4D97-AF65-F5344CB8AC3E}">
        <p14:creationId xmlns:p14="http://schemas.microsoft.com/office/powerpoint/2010/main" val="625147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endParaRPr lang="en-US" b="1" dirty="0"/>
          </a:p>
        </p:txBody>
      </p:sp>
      <p:sp>
        <p:nvSpPr>
          <p:cNvPr id="3" name="Content Placeholder 2"/>
          <p:cNvSpPr>
            <a:spLocks noGrp="1"/>
          </p:cNvSpPr>
          <p:nvPr>
            <p:ph idx="1"/>
          </p:nvPr>
        </p:nvSpPr>
        <p:spPr/>
        <p:txBody>
          <a:bodyPr/>
          <a:lstStyle/>
          <a:p>
            <a:pPr algn="ctr"/>
            <a:endParaRPr lang="sr-Cyrl-RS" b="1" dirty="0" smtClean="0"/>
          </a:p>
          <a:p>
            <a:pPr algn="ctr"/>
            <a:endParaRPr lang="sr-Cyrl-RS" b="1" dirty="0"/>
          </a:p>
          <a:p>
            <a:pPr>
              <a:buFont typeface="Wingdings" panose="05000000000000000000" pitchFamily="2" charset="2"/>
              <a:buChar char="Ø"/>
            </a:pPr>
            <a:r>
              <a:rPr lang="sr-Cyrl-RS" sz="2400" dirty="0" smtClean="0"/>
              <a:t>Локална производња хране и </a:t>
            </a:r>
            <a:r>
              <a:rPr lang="sr-Cyrl-RS" sz="2400" dirty="0" smtClean="0">
                <a:solidFill>
                  <a:schemeClr val="tx1"/>
                </a:solidFill>
              </a:rPr>
              <a:t>потрошња локално произведене хране</a:t>
            </a:r>
          </a:p>
          <a:p>
            <a:pPr marL="233363" indent="-233363">
              <a:buFont typeface="Wingdings" panose="05000000000000000000" pitchFamily="2" charset="2"/>
              <a:buChar char="Ø"/>
            </a:pPr>
            <a:r>
              <a:rPr lang="sr-Cyrl-RS" sz="2400" dirty="0"/>
              <a:t>Унапређење начина прикупљања биомасе и добијање енергије из биомасе</a:t>
            </a:r>
            <a:endParaRPr lang="en-US" sz="2400" dirty="0"/>
          </a:p>
          <a:p>
            <a:pPr>
              <a:buFont typeface="Wingdings" panose="05000000000000000000" pitchFamily="2" charset="2"/>
              <a:buChar char="Ø"/>
            </a:pPr>
            <a:r>
              <a:rPr lang="sr-Cyrl-RS" sz="2400" dirty="0" smtClean="0">
                <a:solidFill>
                  <a:schemeClr val="tx1"/>
                </a:solidFill>
              </a:rPr>
              <a:t>Пошумљавање </a:t>
            </a:r>
            <a:r>
              <a:rPr lang="sr-Cyrl-RS" sz="2400" dirty="0" smtClean="0">
                <a:solidFill>
                  <a:schemeClr val="tx1"/>
                </a:solidFill>
              </a:rPr>
              <a:t>и сађење дрвећа </a:t>
            </a:r>
          </a:p>
          <a:p>
            <a:pPr>
              <a:buFont typeface="Wingdings" panose="05000000000000000000" pitchFamily="2" charset="2"/>
              <a:buChar char="Ø"/>
            </a:pPr>
            <a:r>
              <a:rPr lang="sr-Cyrl-RS" sz="2400" dirty="0" smtClean="0"/>
              <a:t>Повећање употребе биогаса </a:t>
            </a:r>
          </a:p>
        </p:txBody>
      </p:sp>
    </p:spTree>
    <p:extLst>
      <p:ext uri="{BB962C8B-B14F-4D97-AF65-F5344CB8AC3E}">
        <p14:creationId xmlns:p14="http://schemas.microsoft.com/office/powerpoint/2010/main" val="36141564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a:t>
            </a:r>
            <a:r>
              <a:rPr lang="sr-Latn-RS" b="1" dirty="0" smtClean="0"/>
              <a:t> - </a:t>
            </a:r>
            <a:r>
              <a:rPr lang="sr-Cyrl-RS" b="1" dirty="0" smtClean="0"/>
              <a:t>пример</a:t>
            </a:r>
            <a:endParaRPr lang="en-US" b="1" dirty="0"/>
          </a:p>
        </p:txBody>
      </p:sp>
      <p:sp>
        <p:nvSpPr>
          <p:cNvPr id="3" name="Content Placeholder 2"/>
          <p:cNvSpPr>
            <a:spLocks noGrp="1"/>
          </p:cNvSpPr>
          <p:nvPr>
            <p:ph idx="1"/>
          </p:nvPr>
        </p:nvSpPr>
        <p:spPr/>
        <p:txBody>
          <a:bodyPr/>
          <a:lstStyle/>
          <a:p>
            <a:r>
              <a:rPr lang="en-US" sz="2400" b="1" dirty="0"/>
              <a:t>Global </a:t>
            </a:r>
            <a:r>
              <a:rPr lang="en-US" sz="2400" b="1" dirty="0" smtClean="0"/>
              <a:t>seed</a:t>
            </a:r>
            <a:r>
              <a:rPr lang="sr-Cyrl-RS" sz="2400" b="1" dirty="0" smtClean="0"/>
              <a:t> доо </a:t>
            </a:r>
            <a:r>
              <a:rPr lang="sr-Cyrl-RS" dirty="0" smtClean="0"/>
              <a:t>– фарма у Чуругу, која се бави органском производњом млека и меса за водеће добављаче; али подједнако добро зарађује и штеди и од производње органског ђубрива, електричне и топлотне енергије из биогаса. </a:t>
            </a:r>
          </a:p>
          <a:p>
            <a:r>
              <a:rPr lang="sr-Cyrl-RS" sz="1800" dirty="0" smtClean="0"/>
              <a:t>2000 говеда производи органски отпад који је гориво за биогасно постројење за производњу електричне енергије инсталисане снаге 0,6 </a:t>
            </a:r>
            <a:r>
              <a:rPr lang="en-US" sz="1800" dirty="0" smtClean="0"/>
              <a:t>MW</a:t>
            </a:r>
            <a:r>
              <a:rPr lang="sr-Cyrl-RS" sz="1800" dirty="0" smtClean="0"/>
              <a:t>. Произведена електрична енергија превазилази потребе фарме, тако да се вишак пласира на тржишту. Као нуспојаве процеса јављају се топлотна енергија, која греје објекте, и преко 5000 тона врхунског органског ђубрива.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7578" y="4131167"/>
            <a:ext cx="3135053" cy="201633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4183" y="4131167"/>
            <a:ext cx="3840347" cy="2021235"/>
          </a:xfrm>
          <a:prstGeom prst="rect">
            <a:avLst/>
          </a:prstGeom>
        </p:spPr>
      </p:pic>
      <p:sp>
        <p:nvSpPr>
          <p:cNvPr id="6" name="TextBox 5"/>
          <p:cNvSpPr txBox="1"/>
          <p:nvPr/>
        </p:nvSpPr>
        <p:spPr>
          <a:xfrm>
            <a:off x="92535" y="5869094"/>
            <a:ext cx="1591398" cy="369332"/>
          </a:xfrm>
          <a:prstGeom prst="rect">
            <a:avLst/>
          </a:prstGeom>
          <a:noFill/>
        </p:spPr>
        <p:txBody>
          <a:bodyPr wrap="none" rtlCol="0">
            <a:spAutoFit/>
          </a:bodyPr>
          <a:lstStyle/>
          <a:p>
            <a:r>
              <a:rPr lang="en-US" dirty="0" smtClean="0">
                <a:hlinkClick r:id="rId5"/>
              </a:rPr>
              <a:t>goo.gl/CE4STh</a:t>
            </a:r>
            <a:r>
              <a:rPr lang="sr-Latn-RS" dirty="0" smtClean="0"/>
              <a:t> </a:t>
            </a:r>
            <a:endParaRPr lang="en-US" dirty="0"/>
          </a:p>
        </p:txBody>
      </p:sp>
    </p:spTree>
    <p:extLst>
      <p:ext uri="{BB962C8B-B14F-4D97-AF65-F5344CB8AC3E}">
        <p14:creationId xmlns:p14="http://schemas.microsoft.com/office/powerpoint/2010/main" val="540558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Урбано </a:t>
            </a:r>
            <a:r>
              <a:rPr lang="sr-Cyrl-RS" b="1" dirty="0" smtClean="0"/>
              <a:t>планирање</a:t>
            </a:r>
            <a:r>
              <a:rPr lang="sr-Latn-RS" b="1" dirty="0" smtClean="0"/>
              <a:t>, </a:t>
            </a:r>
            <a:r>
              <a:rPr lang="sr-Cyrl-RS" b="1" dirty="0" smtClean="0"/>
              <a:t>зградарство</a:t>
            </a:r>
            <a:r>
              <a:rPr lang="sr-Latn-RS" b="1" dirty="0" smtClean="0"/>
              <a:t>,</a:t>
            </a:r>
            <a:r>
              <a:rPr lang="sr-Cyrl-RS" b="1" dirty="0" smtClean="0"/>
              <a:t> живот у градовима</a:t>
            </a:r>
            <a:endParaRPr lang="en-US" b="1" dirty="0"/>
          </a:p>
        </p:txBody>
      </p:sp>
      <p:sp>
        <p:nvSpPr>
          <p:cNvPr id="3" name="Content Placeholder 2"/>
          <p:cNvSpPr>
            <a:spLocks noGrp="1"/>
          </p:cNvSpPr>
          <p:nvPr>
            <p:ph idx="1"/>
          </p:nvPr>
        </p:nvSpPr>
        <p:spPr/>
        <p:txBody>
          <a:bodyPr/>
          <a:lstStyle/>
          <a:p>
            <a:pPr marL="109728" indent="0">
              <a:buNone/>
            </a:pPr>
            <a:endParaRPr lang="sr-Latn-RS" dirty="0" smtClean="0"/>
          </a:p>
          <a:p>
            <a:pPr marL="109728" indent="0">
              <a:buNone/>
            </a:pPr>
            <a:endParaRPr lang="sr-Latn-RS" dirty="0"/>
          </a:p>
          <a:p>
            <a:pPr marL="109728" indent="0">
              <a:buNone/>
            </a:pPr>
            <a:endParaRPr lang="sr-Latn-RS" dirty="0" smtClean="0"/>
          </a:p>
          <a:p>
            <a:pPr marL="109728" indent="0" algn="ctr">
              <a:buNone/>
            </a:pPr>
            <a:r>
              <a:rPr lang="sr-Cyrl-RS" sz="2400" i="1" dirty="0" smtClean="0"/>
              <a:t>Насељавање у градове и пораст градова су један од мега-трендова 21. века. Човечанству је требало 3000 година да развије градове за 3 млрд. </a:t>
            </a:r>
            <a:r>
              <a:rPr lang="sr-Cyrl-RS" sz="2400" i="1" dirty="0"/>
              <a:t>љ</a:t>
            </a:r>
            <a:r>
              <a:rPr lang="sr-Cyrl-RS" sz="2400" i="1" dirty="0" smtClean="0"/>
              <a:t>уди, а само у наредних 30 година градови ће примити још 3 млрд. У Београд се годишење досели 25.000 нових становника. </a:t>
            </a:r>
            <a:endParaRPr lang="en-US" sz="2400" i="1" dirty="0"/>
          </a:p>
        </p:txBody>
      </p:sp>
    </p:spTree>
    <p:extLst>
      <p:ext uri="{BB962C8B-B14F-4D97-AF65-F5344CB8AC3E}">
        <p14:creationId xmlns:p14="http://schemas.microsoft.com/office/powerpoint/2010/main" val="1190386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Урбано </a:t>
            </a:r>
            <a:r>
              <a:rPr lang="sr-Cyrl-RS" b="1" dirty="0" smtClean="0"/>
              <a:t>планирање, зградарство, живот у градовима</a:t>
            </a:r>
            <a:endParaRPr lang="en-US" b="1" dirty="0"/>
          </a:p>
        </p:txBody>
      </p:sp>
      <p:sp>
        <p:nvSpPr>
          <p:cNvPr id="3" name="Content Placeholder 2"/>
          <p:cNvSpPr>
            <a:spLocks noGrp="1"/>
          </p:cNvSpPr>
          <p:nvPr>
            <p:ph idx="1"/>
          </p:nvPr>
        </p:nvSpPr>
        <p:spPr/>
        <p:txBody>
          <a:bodyPr>
            <a:normAutofit lnSpcReduction="10000"/>
          </a:bodyPr>
          <a:lstStyle/>
          <a:p>
            <a:pPr marL="233363" indent="-233363">
              <a:buFont typeface="Wingdings" panose="05000000000000000000" pitchFamily="2" charset="2"/>
              <a:buChar char="Ø"/>
            </a:pPr>
            <a:r>
              <a:rPr lang="sr-Cyrl-RS" dirty="0" smtClean="0"/>
              <a:t> Планирање густине насељености и употребе земљишта у складу са принципима одрживог развоја</a:t>
            </a:r>
          </a:p>
          <a:p>
            <a:pPr marL="233363" indent="-233363">
              <a:buFont typeface="Wingdings" panose="05000000000000000000" pitchFamily="2" charset="2"/>
              <a:buChar char="Ø"/>
            </a:pPr>
            <a:r>
              <a:rPr lang="sr-Cyrl-RS" dirty="0" smtClean="0"/>
              <a:t>Енергетски </a:t>
            </a:r>
            <a:r>
              <a:rPr lang="sr-Cyrl-RS" dirty="0"/>
              <a:t>независне зграде (енергетска ефикасност + самостална производња обновљиве енергије)</a:t>
            </a:r>
          </a:p>
          <a:p>
            <a:pPr marL="233363" indent="-233363">
              <a:buFont typeface="Wingdings" panose="05000000000000000000" pitchFamily="2" charset="2"/>
              <a:buChar char="Ø"/>
            </a:pPr>
            <a:r>
              <a:rPr lang="sr-Cyrl-RS" dirty="0"/>
              <a:t>Ретрофитинг постојећих зграда (оптимизација употребе енергије кроз прилагођавање система за грејање, хлађење, унапређењем осветљења, концепт пасивних кућа)</a:t>
            </a:r>
          </a:p>
          <a:p>
            <a:pPr marL="233363" indent="-233363">
              <a:buFont typeface="Wingdings" panose="05000000000000000000" pitchFamily="2" charset="2"/>
              <a:buChar char="Ø"/>
            </a:pPr>
            <a:r>
              <a:rPr lang="sr-Cyrl-RS" dirty="0"/>
              <a:t>Ефикасно и оптимално управљање кућним апаратима, канцеларијском </a:t>
            </a:r>
            <a:r>
              <a:rPr lang="sr-Cyrl-RS" dirty="0" smtClean="0"/>
              <a:t>опремом, </a:t>
            </a:r>
            <a:r>
              <a:rPr lang="sr-Cyrl-RS" dirty="0"/>
              <a:t>електронским уређајима и осветљењем, применом савремених </a:t>
            </a:r>
            <a:r>
              <a:rPr lang="sr-Cyrl-RS" dirty="0" smtClean="0"/>
              <a:t>технологија</a:t>
            </a:r>
          </a:p>
          <a:p>
            <a:pPr marL="233363" indent="-233363">
              <a:buFont typeface="Wingdings" panose="05000000000000000000" pitchFamily="2" charset="2"/>
              <a:buChar char="Ø"/>
            </a:pPr>
            <a:r>
              <a:rPr lang="sr-Cyrl-RS" dirty="0" smtClean="0"/>
              <a:t>Развој пољопривреде </a:t>
            </a:r>
            <a:r>
              <a:rPr lang="sr-Cyrl-RS" dirty="0" smtClean="0"/>
              <a:t>у градовима (</a:t>
            </a:r>
            <a:r>
              <a:rPr lang="sr-Latn-RS" dirty="0" smtClean="0"/>
              <a:t>urban gardening)</a:t>
            </a:r>
            <a:endParaRPr lang="sr-Cyrl-RS" dirty="0" smtClean="0"/>
          </a:p>
          <a:p>
            <a:pPr marL="233363" indent="-233363">
              <a:buFont typeface="Wingdings" panose="05000000000000000000" pitchFamily="2" charset="2"/>
              <a:buChar char="Ø"/>
            </a:pPr>
            <a:r>
              <a:rPr lang="sr-Cyrl-RS" dirty="0" smtClean="0">
                <a:solidFill>
                  <a:schemeClr val="tx1"/>
                </a:solidFill>
              </a:rPr>
              <a:t>Озелењавање града и објеката </a:t>
            </a:r>
            <a:r>
              <a:rPr lang="sr-Cyrl-RS" dirty="0" smtClean="0"/>
              <a:t>(кровови</a:t>
            </a:r>
            <a:r>
              <a:rPr lang="sr-Cyrl-RS" dirty="0"/>
              <a:t>, зелене површине, ремедијација земљишта</a:t>
            </a:r>
            <a:r>
              <a:rPr lang="sr-Cyrl-RS" dirty="0" smtClean="0"/>
              <a:t>)</a:t>
            </a:r>
          </a:p>
          <a:p>
            <a:pPr marL="233363" indent="-233363">
              <a:buFont typeface="Wingdings" panose="05000000000000000000" pitchFamily="2" charset="2"/>
              <a:buChar char="Ø"/>
            </a:pPr>
            <a:r>
              <a:rPr lang="sr-Cyrl-RS" dirty="0" smtClean="0"/>
              <a:t>Сензори и мерења разних параметара</a:t>
            </a:r>
            <a:endParaRPr lang="en-US" dirty="0"/>
          </a:p>
          <a:p>
            <a:pPr marL="233363" indent="-233363">
              <a:buFont typeface="Wingdings" panose="05000000000000000000" pitchFamily="2" charset="2"/>
              <a:buChar char="Ø"/>
            </a:pPr>
            <a:endParaRPr lang="en-US" dirty="0"/>
          </a:p>
          <a:p>
            <a:pPr>
              <a:buFont typeface="Wingdings" panose="05000000000000000000" pitchFamily="2" charset="2"/>
              <a:buChar char="Ø"/>
            </a:pPr>
            <a:endParaRPr lang="sr-Cyrl-RS" dirty="0" smtClean="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824383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Пољопривреда у градовима – урбане баште (</a:t>
            </a:r>
            <a:r>
              <a:rPr lang="sr-Latn-RS" b="1" dirty="0"/>
              <a:t>urban farming</a:t>
            </a:r>
            <a:r>
              <a:rPr lang="sr-Latn-RS" b="1" dirty="0" smtClean="0"/>
              <a:t>)</a:t>
            </a:r>
            <a:endParaRPr lang="en-US" b="1" dirty="0"/>
          </a:p>
        </p:txBody>
      </p:sp>
      <p:sp>
        <p:nvSpPr>
          <p:cNvPr id="3" name="Content Placeholder 2"/>
          <p:cNvSpPr>
            <a:spLocks noGrp="1"/>
          </p:cNvSpPr>
          <p:nvPr>
            <p:ph idx="1"/>
          </p:nvPr>
        </p:nvSpPr>
        <p:spPr>
          <a:xfrm>
            <a:off x="1097280" y="1845733"/>
            <a:ext cx="10058400" cy="4501903"/>
          </a:xfrm>
        </p:spPr>
        <p:txBody>
          <a:bodyPr>
            <a:normAutofit fontScale="70000" lnSpcReduction="20000"/>
          </a:bodyPr>
          <a:lstStyle/>
          <a:p>
            <a:pPr marL="109728" indent="0">
              <a:buNone/>
            </a:pPr>
            <a:endParaRPr lang="sr-Latn-RS" dirty="0" smtClean="0"/>
          </a:p>
          <a:p>
            <a:pPr marL="109728" indent="0" algn="ctr">
              <a:buNone/>
            </a:pPr>
            <a:r>
              <a:rPr lang="sr-Cyrl-RS" sz="2900" i="1" dirty="0" smtClean="0">
                <a:solidFill>
                  <a:schemeClr val="tx1"/>
                </a:solidFill>
              </a:rPr>
              <a:t>Производња и</a:t>
            </a:r>
            <a:r>
              <a:rPr lang="sr-Cyrl-RS" sz="2900" i="1" dirty="0" smtClean="0"/>
              <a:t> дистрибуција хране имају огроман утицај на животну средину и климатске промене. Транспорт хране је један од водећих емитера ГХГ. Састојци просечног оброка у Европи су претходно путовали 2400 км. Екстензивна производња хране у великом доприноси загађању воде и уједно је навећи потрошач свеже воде (више од 70% укупне потрошње)</a:t>
            </a:r>
            <a:endParaRPr lang="sr-Latn-RS" sz="2900" i="1" dirty="0" smtClean="0"/>
          </a:p>
          <a:p>
            <a:pPr marL="109728" indent="0">
              <a:buNone/>
            </a:pPr>
            <a:endParaRPr lang="sr-Cyrl-RS" sz="2600" dirty="0" smtClean="0"/>
          </a:p>
          <a:p>
            <a:pPr marL="109728" indent="0">
              <a:buNone/>
            </a:pPr>
            <a:r>
              <a:rPr lang="sr-Cyrl-RS" sz="2900" b="1" dirty="0" smtClean="0"/>
              <a:t>Пољопривреда у градовима: </a:t>
            </a:r>
          </a:p>
          <a:p>
            <a:pPr marL="287338" indent="-90488">
              <a:buFont typeface="Wingdings" panose="05000000000000000000" pitchFamily="2" charset="2"/>
              <a:buChar char="Ø"/>
            </a:pPr>
            <a:r>
              <a:rPr lang="sr-Cyrl-RS" sz="2600" dirty="0" smtClean="0"/>
              <a:t>Смањује емисије гасова настале транспортом</a:t>
            </a:r>
          </a:p>
          <a:p>
            <a:pPr marL="287338" indent="-90488">
              <a:buFont typeface="Wingdings" panose="05000000000000000000" pitchFamily="2" charset="2"/>
              <a:buChar char="Ø"/>
            </a:pPr>
            <a:r>
              <a:rPr lang="sr-Cyrl-RS" sz="2600" dirty="0" smtClean="0"/>
              <a:t>Доприноси бољем управљању отпадом (</a:t>
            </a:r>
            <a:r>
              <a:rPr lang="sr-Cyrl-RS" sz="2600" dirty="0" smtClean="0">
                <a:solidFill>
                  <a:schemeClr val="tx1"/>
                </a:solidFill>
              </a:rPr>
              <a:t>компостирање </a:t>
            </a:r>
            <a:r>
              <a:rPr lang="sr-Cyrl-RS" sz="2600" dirty="0" smtClean="0"/>
              <a:t>органског отпада)</a:t>
            </a:r>
          </a:p>
          <a:p>
            <a:pPr marL="287338" indent="-90488">
              <a:buFont typeface="Wingdings" panose="05000000000000000000" pitchFamily="2" charset="2"/>
              <a:buChar char="Ø"/>
            </a:pPr>
            <a:r>
              <a:rPr lang="sr-Cyrl-RS" sz="2600" dirty="0" smtClean="0"/>
              <a:t>Смањује употребу ђубрива и пестицида</a:t>
            </a:r>
          </a:p>
          <a:p>
            <a:pPr marL="287338" indent="-90488">
              <a:buFont typeface="Wingdings" panose="05000000000000000000" pitchFamily="2" charset="2"/>
              <a:buChar char="Ø"/>
            </a:pPr>
            <a:r>
              <a:rPr lang="sr-Cyrl-RS" sz="2600" dirty="0" smtClean="0"/>
              <a:t>Креира </a:t>
            </a:r>
            <a:r>
              <a:rPr lang="sr-Cyrl-RS" sz="2600" dirty="0" smtClean="0"/>
              <a:t>урбане оазе и зелена острва</a:t>
            </a:r>
          </a:p>
          <a:p>
            <a:pPr marL="287338" indent="-90488">
              <a:buFont typeface="Wingdings" panose="05000000000000000000" pitchFamily="2" charset="2"/>
              <a:buChar char="Ø"/>
            </a:pPr>
            <a:r>
              <a:rPr lang="sr-Cyrl-RS" sz="2600" dirty="0" smtClean="0"/>
              <a:t>Унапређује здравље становништва</a:t>
            </a:r>
          </a:p>
          <a:p>
            <a:pPr marL="287338" indent="-90488">
              <a:buFont typeface="Wingdings" panose="05000000000000000000" pitchFamily="2" charset="2"/>
              <a:buChar char="Ø"/>
            </a:pPr>
            <a:r>
              <a:rPr lang="sr-Cyrl-RS" sz="2600" dirty="0" smtClean="0"/>
              <a:t>Утиче на навике у исхрани</a:t>
            </a:r>
            <a:endParaRPr lang="sr-Latn-RS" sz="2600" dirty="0"/>
          </a:p>
          <a:p>
            <a:pPr marL="109728" indent="0">
              <a:buNone/>
            </a:pPr>
            <a:endParaRPr lang="sr-Cyrl-RS" dirty="0"/>
          </a:p>
          <a:p>
            <a:endParaRPr lang="en-US" dirty="0"/>
          </a:p>
        </p:txBody>
      </p:sp>
    </p:spTree>
    <p:extLst>
      <p:ext uri="{BB962C8B-B14F-4D97-AF65-F5344CB8AC3E}">
        <p14:creationId xmlns:p14="http://schemas.microsoft.com/office/powerpoint/2010/main" val="3434410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 у градовима - примери</a:t>
            </a:r>
            <a:endParaRPr lang="en-US" b="1" dirty="0"/>
          </a:p>
        </p:txBody>
      </p:sp>
      <p:sp>
        <p:nvSpPr>
          <p:cNvPr id="3" name="Content Placeholder 2"/>
          <p:cNvSpPr>
            <a:spLocks noGrp="1"/>
          </p:cNvSpPr>
          <p:nvPr>
            <p:ph idx="1"/>
          </p:nvPr>
        </p:nvSpPr>
        <p:spPr>
          <a:xfrm>
            <a:off x="609600" y="2243867"/>
            <a:ext cx="10972800" cy="4325112"/>
          </a:xfrm>
        </p:spPr>
        <p:txBody>
          <a:bodyPr/>
          <a:lstStyle/>
          <a:p>
            <a:pPr marL="109728" indent="0">
              <a:buNone/>
            </a:pPr>
            <a:r>
              <a:rPr lang="sr-Cyrl-RS" b="1" dirty="0" smtClean="0"/>
              <a:t>Росарио, Аргентина (1,35 милиона становника) </a:t>
            </a:r>
            <a:r>
              <a:rPr lang="sr-Cyrl-RS" dirty="0" smtClean="0"/>
              <a:t>– локална производња хране</a:t>
            </a:r>
          </a:p>
          <a:p>
            <a:pPr marL="109728" indent="0">
              <a:buNone/>
            </a:pPr>
            <a:r>
              <a:rPr lang="sr-Cyrl-RS" dirty="0" smtClean="0"/>
              <a:t>Од иницијалног плана да се направи 20 башти за две године се десила ’експлозија’ и настало је 800 башти које производе храну за 40.000 људи. Остварена широка сарадња актера у граду</a:t>
            </a:r>
          </a:p>
          <a:p>
            <a:pPr marL="109728" indent="0">
              <a:buNone/>
            </a:pPr>
            <a:endParaRPr lang="sr-Cyrl-RS" dirty="0"/>
          </a:p>
          <a:p>
            <a:endParaRPr lang="en-US" dirty="0"/>
          </a:p>
        </p:txBody>
      </p:sp>
      <p:pic>
        <p:nvPicPr>
          <p:cNvPr id="4" name="Picture 6" descr="http://www.fao.org/ag/agp/greenercities/images/GGCLAC/rosari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978" y="4411380"/>
            <a:ext cx="3157869" cy="17431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fao.org/ag/agp/greenercities/images/GGCLAC/rosario-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898" y="4406423"/>
            <a:ext cx="3164074" cy="17465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09600" y="5883265"/>
            <a:ext cx="8304028" cy="369332"/>
          </a:xfrm>
          <a:prstGeom prst="rect">
            <a:avLst/>
          </a:prstGeom>
          <a:noFill/>
        </p:spPr>
        <p:txBody>
          <a:bodyPr wrap="square" rtlCol="0">
            <a:spAutoFit/>
          </a:bodyPr>
          <a:lstStyle/>
          <a:p>
            <a:r>
              <a:rPr lang="en-US" dirty="0" smtClean="0">
                <a:hlinkClick r:id="rId5"/>
              </a:rPr>
              <a:t>goo.gl/go8A2r</a:t>
            </a:r>
            <a:r>
              <a:rPr lang="sr-Latn-RS" dirty="0" smtClean="0"/>
              <a:t> </a:t>
            </a:r>
            <a:endParaRPr lang="en-US" dirty="0"/>
          </a:p>
        </p:txBody>
      </p:sp>
    </p:spTree>
    <p:extLst>
      <p:ext uri="{BB962C8B-B14F-4D97-AF65-F5344CB8AC3E}">
        <p14:creationId xmlns:p14="http://schemas.microsoft.com/office/powerpoint/2010/main" val="890784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у градовима - примери</a:t>
            </a:r>
            <a:endParaRPr lang="en-US" b="1" dirty="0"/>
          </a:p>
        </p:txBody>
      </p:sp>
      <p:sp>
        <p:nvSpPr>
          <p:cNvPr id="3" name="Content Placeholder 2"/>
          <p:cNvSpPr>
            <a:spLocks noGrp="1"/>
          </p:cNvSpPr>
          <p:nvPr>
            <p:ph idx="1"/>
          </p:nvPr>
        </p:nvSpPr>
        <p:spPr/>
        <p:txBody>
          <a:bodyPr/>
          <a:lstStyle/>
          <a:p>
            <a:pPr marL="109728" indent="0">
              <a:buNone/>
            </a:pPr>
            <a:r>
              <a:rPr lang="sr-Cyrl-RS" sz="2400" b="1" dirty="0" smtClean="0"/>
              <a:t>Београд, Србија </a:t>
            </a:r>
            <a:r>
              <a:rPr lang="sr-Cyrl-RS" sz="2400" dirty="0"/>
              <a:t>– Пројекат ’Башталиште’ </a:t>
            </a:r>
            <a:r>
              <a:rPr lang="sr-Cyrl-RS" sz="2400" dirty="0" smtClean="0"/>
              <a:t>- урбане баште за градско становништво</a:t>
            </a:r>
          </a:p>
          <a:p>
            <a:pPr marL="109728" indent="0">
              <a:buNone/>
            </a:pPr>
            <a:r>
              <a:rPr lang="sr-Cyrl-RS" dirty="0" smtClean="0"/>
              <a:t>Омогућава поједницима и породицама да производе сопствену храну, уштеде новац, повежу се и друже са другим људима. Пројекат заснован на одрживом пословном моделу</a:t>
            </a:r>
          </a:p>
          <a:p>
            <a:pPr marL="109728" indent="0">
              <a:buNone/>
            </a:pPr>
            <a:r>
              <a:rPr lang="sr-Cyrl-RS" dirty="0" smtClean="0"/>
              <a:t>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474" y="4027431"/>
            <a:ext cx="3732028" cy="2079272"/>
          </a:xfrm>
          <a:prstGeom prst="rect">
            <a:avLst/>
          </a:prstGeom>
        </p:spPr>
      </p:pic>
      <p:sp>
        <p:nvSpPr>
          <p:cNvPr id="5" name="TextBox 4"/>
          <p:cNvSpPr txBox="1"/>
          <p:nvPr/>
        </p:nvSpPr>
        <p:spPr>
          <a:xfrm>
            <a:off x="808075" y="6432400"/>
            <a:ext cx="2867247" cy="369332"/>
          </a:xfrm>
          <a:prstGeom prst="rect">
            <a:avLst/>
          </a:prstGeom>
          <a:noFill/>
        </p:spPr>
        <p:txBody>
          <a:bodyPr wrap="square" rtlCol="0">
            <a:spAutoFit/>
          </a:bodyPr>
          <a:lstStyle/>
          <a:p>
            <a:r>
              <a:rPr lang="sr-Latn-RS" dirty="0" smtClean="0"/>
              <a:t> </a:t>
            </a:r>
            <a:endParaRPr lang="en-US" dirty="0"/>
          </a:p>
        </p:txBody>
      </p:sp>
      <p:sp>
        <p:nvSpPr>
          <p:cNvPr id="6" name="TextBox 5"/>
          <p:cNvSpPr txBox="1"/>
          <p:nvPr/>
        </p:nvSpPr>
        <p:spPr>
          <a:xfrm>
            <a:off x="767671" y="5869094"/>
            <a:ext cx="2966484" cy="369332"/>
          </a:xfrm>
          <a:prstGeom prst="rect">
            <a:avLst/>
          </a:prstGeom>
          <a:noFill/>
        </p:spPr>
        <p:txBody>
          <a:bodyPr wrap="square" rtlCol="0">
            <a:spAutoFit/>
          </a:bodyPr>
          <a:lstStyle/>
          <a:p>
            <a:r>
              <a:rPr lang="en-US" dirty="0" smtClean="0">
                <a:hlinkClick r:id="rId3"/>
              </a:rPr>
              <a:t>goo.gl/N8cZUy</a:t>
            </a:r>
            <a:r>
              <a:rPr lang="sr-Latn-RS" dirty="0" smtClean="0"/>
              <a:t> </a:t>
            </a:r>
            <a:endParaRPr lang="en-US" dirty="0"/>
          </a:p>
        </p:txBody>
      </p:sp>
    </p:spTree>
    <p:extLst>
      <p:ext uri="{BB962C8B-B14F-4D97-AF65-F5344CB8AC3E}">
        <p14:creationId xmlns:p14="http://schemas.microsoft.com/office/powerpoint/2010/main" val="2202847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Снага је на локалу</a:t>
            </a:r>
            <a:endParaRPr lang="en-US" b="1" dirty="0"/>
          </a:p>
        </p:txBody>
      </p:sp>
      <p:sp>
        <p:nvSpPr>
          <p:cNvPr id="3" name="Content Placeholder 2"/>
          <p:cNvSpPr>
            <a:spLocks noGrp="1"/>
          </p:cNvSpPr>
          <p:nvPr>
            <p:ph idx="1"/>
          </p:nvPr>
        </p:nvSpPr>
        <p:spPr/>
        <p:txBody>
          <a:bodyPr/>
          <a:lstStyle/>
          <a:p>
            <a:endParaRPr lang="sr-Cyrl-RS" dirty="0" smtClean="0"/>
          </a:p>
          <a:p>
            <a:endParaRPr lang="sr-Cyrl-RS" dirty="0" smtClean="0"/>
          </a:p>
          <a:p>
            <a:endParaRPr lang="sr-Cyrl-RS" dirty="0" smtClean="0"/>
          </a:p>
          <a:p>
            <a:r>
              <a:rPr lang="sr-Cyrl-RS" dirty="0" smtClean="0">
                <a:solidFill>
                  <a:schemeClr val="tx1"/>
                </a:solidFill>
              </a:rPr>
              <a:t>Узроци климатских промена су глобални по својој природи, али су последице попут суша, топлотних таласа, шумских пожара, поплава локалног карактера. </a:t>
            </a:r>
            <a:endParaRPr lang="en-US" dirty="0" smtClean="0">
              <a:solidFill>
                <a:schemeClr val="tx1"/>
              </a:solidFill>
            </a:endParaRPr>
          </a:p>
          <a:p>
            <a:r>
              <a:rPr lang="sr-Cyrl-RS" dirty="0" smtClean="0"/>
              <a:t>Климатски споразуми су пројектовани у очекивању да се решавање проблема пренесе на локални ниво, јер је евидентно да на том нивоу могу да се праве добри резултати</a:t>
            </a:r>
            <a:r>
              <a:rPr lang="sr-Latn-RS" dirty="0" smtClean="0"/>
              <a:t>.</a:t>
            </a:r>
            <a:endParaRPr lang="en-US" dirty="0"/>
          </a:p>
        </p:txBody>
      </p:sp>
    </p:spTree>
    <p:extLst>
      <p:ext uri="{BB962C8B-B14F-4D97-AF65-F5344CB8AC3E}">
        <p14:creationId xmlns:p14="http://schemas.microsoft.com/office/powerpoint/2010/main" val="281171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normAutofit fontScale="92500"/>
          </a:bodyPr>
          <a:lstStyle/>
          <a:p>
            <a:endParaRPr lang="sr-Cyrl-RS" dirty="0" smtClean="0"/>
          </a:p>
          <a:p>
            <a:pPr algn="ctr"/>
            <a:r>
              <a:rPr lang="sr-Cyrl-RS" i="1" dirty="0" smtClean="0"/>
              <a:t>На паковање производа одлази преко 40% укупне количине пластике која се користи. Годишње се у свету произведе око 500 милијарди пластичн</a:t>
            </a:r>
            <a:r>
              <a:rPr lang="sr-Cyrl-RS" i="1" dirty="0" smtClean="0">
                <a:solidFill>
                  <a:schemeClr val="tx1"/>
                </a:solidFill>
              </a:rPr>
              <a:t>их</a:t>
            </a:r>
            <a:r>
              <a:rPr lang="sr-Cyrl-RS" i="1" dirty="0" smtClean="0"/>
              <a:t> кеса. Преко милион кеса се искористи сваког минута, Просечна кеса има ’животни век’од 15 минута. Само у задњих десет година произвели смо више кеса него у целом 20. веку. </a:t>
            </a:r>
          </a:p>
          <a:p>
            <a:pPr algn="ctr"/>
            <a:r>
              <a:rPr lang="sr-Cyrl-RS" i="1" dirty="0" smtClean="0"/>
              <a:t>Прерада једне тоне алуминијумских конзерви, штеди 95% енергије у односу на добијање једне тоне алуминијума из руде. </a:t>
            </a:r>
          </a:p>
          <a:p>
            <a:pPr algn="ctr"/>
            <a:r>
              <a:rPr lang="sr-Cyrl-RS" i="1" dirty="0" smtClean="0"/>
              <a:t>Производња једне тоне папира путем рециклаже, штеди </a:t>
            </a:r>
            <a:r>
              <a:rPr lang="sr-Cyrl-RS" i="1" dirty="0" smtClean="0">
                <a:solidFill>
                  <a:schemeClr val="tx1"/>
                </a:solidFill>
              </a:rPr>
              <a:t>преко 3 М</a:t>
            </a:r>
            <a:r>
              <a:rPr lang="sr-Latn-RS" i="1" dirty="0" smtClean="0">
                <a:solidFill>
                  <a:schemeClr val="tx1"/>
                </a:solidFill>
              </a:rPr>
              <a:t>W</a:t>
            </a:r>
            <a:r>
              <a:rPr lang="en-GB" i="1" dirty="0" smtClean="0">
                <a:solidFill>
                  <a:schemeClr val="tx1"/>
                </a:solidFill>
              </a:rPr>
              <a:t> </a:t>
            </a:r>
            <a:r>
              <a:rPr lang="sr-Cyrl-RS" i="1" dirty="0" smtClean="0">
                <a:solidFill>
                  <a:schemeClr val="tx1"/>
                </a:solidFill>
              </a:rPr>
              <a:t>сата у </a:t>
            </a:r>
            <a:r>
              <a:rPr lang="sr-Cyrl-RS" i="1" dirty="0" smtClean="0"/>
              <a:t>односу на производњу исте тоне папира прерадом дрвета. </a:t>
            </a:r>
          </a:p>
          <a:p>
            <a:pPr algn="ctr"/>
            <a:r>
              <a:rPr lang="sr-Cyrl-RS" i="1" dirty="0" smtClean="0"/>
              <a:t>Производња једне тоне ПЕТ амбалаже од рециклиране пластике штеди 7200 киловат сати. </a:t>
            </a:r>
          </a:p>
          <a:p>
            <a:pPr algn="ctr"/>
            <a:r>
              <a:rPr lang="sr-Cyrl-RS" i="1" dirty="0" smtClean="0"/>
              <a:t>Рециклажа једне стаклене флаше, штеди довољно енергије да обична сијалица гори сатима. </a:t>
            </a:r>
          </a:p>
          <a:p>
            <a:endParaRPr lang="en-US" dirty="0"/>
          </a:p>
        </p:txBody>
      </p:sp>
      <p:sp>
        <p:nvSpPr>
          <p:cNvPr id="4" name="TextBox 3"/>
          <p:cNvSpPr txBox="1"/>
          <p:nvPr/>
        </p:nvSpPr>
        <p:spPr>
          <a:xfrm>
            <a:off x="382772" y="5879727"/>
            <a:ext cx="1672766" cy="369332"/>
          </a:xfrm>
          <a:prstGeom prst="rect">
            <a:avLst/>
          </a:prstGeom>
          <a:noFill/>
        </p:spPr>
        <p:txBody>
          <a:bodyPr wrap="none" rtlCol="0">
            <a:spAutoFit/>
          </a:bodyPr>
          <a:lstStyle/>
          <a:p>
            <a:r>
              <a:rPr lang="en-US" dirty="0" smtClean="0">
                <a:hlinkClick r:id="rId2"/>
              </a:rPr>
              <a:t>goo.gl/PsMH1g</a:t>
            </a:r>
            <a:r>
              <a:rPr lang="sr-Latn-RS" dirty="0" smtClean="0"/>
              <a:t> </a:t>
            </a:r>
            <a:endParaRPr lang="en-US" dirty="0"/>
          </a:p>
        </p:txBody>
      </p:sp>
    </p:spTree>
    <p:extLst>
      <p:ext uri="{BB962C8B-B14F-4D97-AF65-F5344CB8AC3E}">
        <p14:creationId xmlns:p14="http://schemas.microsoft.com/office/powerpoint/2010/main" val="16455305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lstStyle/>
          <a:p>
            <a:pPr algn="ctr"/>
            <a:endParaRPr lang="sr-Cyrl-RS" b="1" dirty="0" smtClean="0"/>
          </a:p>
          <a:p>
            <a:pPr marL="0" indent="0">
              <a:buNone/>
            </a:pPr>
            <a:endParaRPr lang="sr-Cyrl-RS" b="1" dirty="0">
              <a:solidFill>
                <a:schemeClr val="tx1"/>
              </a:solidFill>
            </a:endParaRPr>
          </a:p>
          <a:p>
            <a:pPr>
              <a:buFont typeface="Wingdings" panose="05000000000000000000" pitchFamily="2" charset="2"/>
              <a:buChar char="Ø"/>
            </a:pPr>
            <a:r>
              <a:rPr lang="sr-Cyrl-RS" sz="2400" dirty="0" smtClean="0">
                <a:solidFill>
                  <a:schemeClr val="tx1"/>
                </a:solidFill>
              </a:rPr>
              <a:t>Смањење отпада на извору – мања производња отпада</a:t>
            </a:r>
          </a:p>
          <a:p>
            <a:pPr>
              <a:buFont typeface="Wingdings" panose="05000000000000000000" pitchFamily="2" charset="2"/>
              <a:buChar char="Ø"/>
            </a:pPr>
            <a:r>
              <a:rPr lang="sr-Cyrl-RS" sz="2400" dirty="0" smtClean="0">
                <a:solidFill>
                  <a:schemeClr val="tx1"/>
                </a:solidFill>
              </a:rPr>
              <a:t>Поновна употреба или </a:t>
            </a:r>
            <a:r>
              <a:rPr lang="sr-Cyrl-RS" sz="2400" dirty="0" err="1" smtClean="0">
                <a:solidFill>
                  <a:schemeClr val="tx1"/>
                </a:solidFill>
              </a:rPr>
              <a:t>пренамена</a:t>
            </a:r>
            <a:r>
              <a:rPr lang="sr-Cyrl-RS" sz="2400" dirty="0" smtClean="0">
                <a:solidFill>
                  <a:schemeClr val="tx1"/>
                </a:solidFill>
              </a:rPr>
              <a:t> коришћених производа</a:t>
            </a:r>
          </a:p>
          <a:p>
            <a:pPr>
              <a:buFont typeface="Wingdings" panose="05000000000000000000" pitchFamily="2" charset="2"/>
              <a:buChar char="Ø"/>
            </a:pPr>
            <a:r>
              <a:rPr lang="sr-Cyrl-RS" sz="2400" dirty="0" smtClean="0">
                <a:solidFill>
                  <a:schemeClr val="tx1"/>
                </a:solidFill>
              </a:rPr>
              <a:t>Рециклажа</a:t>
            </a:r>
          </a:p>
          <a:p>
            <a:pPr>
              <a:buFont typeface="Wingdings" panose="05000000000000000000" pitchFamily="2" charset="2"/>
              <a:buChar char="Ø"/>
            </a:pPr>
            <a:r>
              <a:rPr lang="sr-Cyrl-RS" sz="2400" dirty="0" smtClean="0">
                <a:solidFill>
                  <a:schemeClr val="tx1"/>
                </a:solidFill>
              </a:rPr>
              <a:t>Хватање и употреба метана са депонија</a:t>
            </a:r>
          </a:p>
          <a:p>
            <a:pPr>
              <a:buFont typeface="Wingdings" panose="05000000000000000000" pitchFamily="2" charset="2"/>
              <a:buChar char="Ø"/>
            </a:pPr>
            <a:r>
              <a:rPr lang="sr-Latn-RS" sz="2400" dirty="0" smtClean="0">
                <a:solidFill>
                  <a:schemeClr val="tx1"/>
                </a:solidFill>
              </a:rPr>
              <a:t>Waste-to-Energy</a:t>
            </a:r>
          </a:p>
        </p:txBody>
      </p:sp>
      <p:sp>
        <p:nvSpPr>
          <p:cNvPr id="4" name="TextBox 3"/>
          <p:cNvSpPr txBox="1"/>
          <p:nvPr/>
        </p:nvSpPr>
        <p:spPr>
          <a:xfrm>
            <a:off x="307608" y="5869094"/>
            <a:ext cx="1579343" cy="369332"/>
          </a:xfrm>
          <a:prstGeom prst="rect">
            <a:avLst/>
          </a:prstGeom>
          <a:noFill/>
        </p:spPr>
        <p:txBody>
          <a:bodyPr wrap="none" rtlCol="0">
            <a:spAutoFit/>
          </a:bodyPr>
          <a:lstStyle/>
          <a:p>
            <a:r>
              <a:rPr lang="en-US" dirty="0" smtClean="0">
                <a:hlinkClick r:id="rId2"/>
              </a:rPr>
              <a:t>goo.gl/</a:t>
            </a:r>
            <a:r>
              <a:rPr lang="en-US" dirty="0" err="1" smtClean="0">
                <a:hlinkClick r:id="rId2"/>
              </a:rPr>
              <a:t>vXvsBD</a:t>
            </a:r>
            <a:r>
              <a:rPr lang="sr-Latn-RS" dirty="0" smtClean="0"/>
              <a:t> </a:t>
            </a:r>
            <a:endParaRPr lang="en-US" dirty="0"/>
          </a:p>
        </p:txBody>
      </p:sp>
    </p:spTree>
    <p:extLst>
      <p:ext uri="{BB962C8B-B14F-4D97-AF65-F5344CB8AC3E}">
        <p14:creationId xmlns:p14="http://schemas.microsoft.com/office/powerpoint/2010/main" val="26528163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8697" y="653902"/>
            <a:ext cx="10972800" cy="1066800"/>
          </a:xfrm>
        </p:spPr>
        <p:txBody>
          <a:bodyPr/>
          <a:lstStyle/>
          <a:p>
            <a:r>
              <a:rPr lang="sr-Cyrl-RS" b="1" dirty="0"/>
              <a:t>О</a:t>
            </a:r>
            <a:r>
              <a:rPr lang="sr-Cyrl-RS" b="1" dirty="0" smtClean="0"/>
              <a:t>тпад </a:t>
            </a:r>
            <a:r>
              <a:rPr lang="sr-Cyrl-RS" b="1" dirty="0"/>
              <a:t>и управљање </a:t>
            </a:r>
            <a:r>
              <a:rPr lang="sr-Cyrl-RS" b="1" dirty="0" smtClean="0"/>
              <a:t>отпадом - пример</a:t>
            </a:r>
            <a:endParaRPr lang="sr-Cyrl-RS" b="1" dirty="0"/>
          </a:p>
        </p:txBody>
      </p:sp>
      <p:sp>
        <p:nvSpPr>
          <p:cNvPr id="3" name="Content Placeholder 2"/>
          <p:cNvSpPr>
            <a:spLocks noGrp="1"/>
          </p:cNvSpPr>
          <p:nvPr>
            <p:ph idx="1"/>
          </p:nvPr>
        </p:nvSpPr>
        <p:spPr>
          <a:xfrm>
            <a:off x="1098697" y="1795130"/>
            <a:ext cx="10108020" cy="4325112"/>
          </a:xfrm>
        </p:spPr>
        <p:txBody>
          <a:bodyPr>
            <a:normAutofit/>
          </a:bodyPr>
          <a:lstStyle/>
          <a:p>
            <a:pPr marL="109728" indent="0">
              <a:buNone/>
            </a:pPr>
            <a:r>
              <a:rPr lang="sr-Cyrl-RS" sz="1800" b="1" dirty="0"/>
              <a:t>Парма, Италија </a:t>
            </a:r>
            <a:r>
              <a:rPr lang="sr-Cyrl-RS" sz="1800" dirty="0"/>
              <a:t>– од традиционалног управљања отпадом </a:t>
            </a:r>
            <a:r>
              <a:rPr lang="sr-Cyrl-RS" sz="1800" dirty="0" smtClean="0"/>
              <a:t>према </a:t>
            </a:r>
            <a:r>
              <a:rPr lang="sr-Latn-RS" sz="1800" dirty="0" smtClean="0"/>
              <a:t>’zero waste’ </a:t>
            </a:r>
            <a:r>
              <a:rPr lang="sr-Cyrl-RS" sz="1800" dirty="0" smtClean="0"/>
              <a:t>концепту за само 4 год </a:t>
            </a:r>
            <a:endParaRPr lang="sr-Latn-RS" sz="1800" dirty="0" smtClean="0"/>
          </a:p>
          <a:p>
            <a:r>
              <a:rPr lang="sr-Cyrl-RS" sz="1800" dirty="0"/>
              <a:t>Постојање политичке воље, укључивање цивилног друштва и </a:t>
            </a:r>
            <a:r>
              <a:rPr lang="sr-Cyrl-RS" sz="1800" dirty="0">
                <a:solidFill>
                  <a:schemeClr val="tx1"/>
                </a:solidFill>
              </a:rPr>
              <a:t>стратегија</a:t>
            </a:r>
            <a:r>
              <a:rPr lang="sr-Cyrl-RS" sz="1800" dirty="0"/>
              <a:t> базирана на смањењу отпада који се одлаже. Увођење </a:t>
            </a:r>
            <a:r>
              <a:rPr lang="en-US" sz="1800" b="1" dirty="0"/>
              <a:t>pay-as-yo</a:t>
            </a:r>
            <a:r>
              <a:rPr lang="en-US" sz="1800" b="1" dirty="0">
                <a:solidFill>
                  <a:schemeClr val="tx1"/>
                </a:solidFill>
              </a:rPr>
              <a:t>u</a:t>
            </a:r>
            <a:r>
              <a:rPr lang="sr-Cyrl-RS" sz="1800" b="1" dirty="0">
                <a:solidFill>
                  <a:schemeClr val="tx1"/>
                </a:solidFill>
              </a:rPr>
              <a:t>-</a:t>
            </a:r>
            <a:r>
              <a:rPr lang="en-US" sz="1800" b="1" dirty="0"/>
              <a:t>throw</a:t>
            </a:r>
            <a:r>
              <a:rPr lang="sr-Latn-RS" sz="1800" b="1" dirty="0"/>
              <a:t> </a:t>
            </a:r>
            <a:r>
              <a:rPr lang="en-US" sz="1800" b="1" dirty="0"/>
              <a:t>(PAYT) </a:t>
            </a:r>
            <a:r>
              <a:rPr lang="sr-Cyrl-RS" sz="1800" b="1" dirty="0"/>
              <a:t>шеме и система подстицаја за грађане. </a:t>
            </a:r>
            <a:endParaRPr lang="sr-Cyrl-RS" sz="1800" dirty="0"/>
          </a:p>
          <a:p>
            <a:r>
              <a:rPr lang="sr-Cyrl-RS" sz="1800" b="1" dirty="0" smtClean="0"/>
              <a:t>Изузетни </a:t>
            </a:r>
            <a:r>
              <a:rPr lang="sr-Cyrl-RS" sz="1800" b="1" dirty="0"/>
              <a:t>резултати: </a:t>
            </a:r>
          </a:p>
          <a:p>
            <a:r>
              <a:rPr lang="sr-Cyrl-RS" sz="1800" dirty="0" smtClean="0"/>
              <a:t>Смањење </a:t>
            </a:r>
            <a:r>
              <a:rPr lang="sr-Cyrl-RS" sz="1800" dirty="0"/>
              <a:t>генерисања отпада за 15%, повећање сепарације отпада са 48.5% на 72%. Смањење производње отпада по становнику са 313кг на 126кг – смањење од 59% за 4 године</a:t>
            </a:r>
          </a:p>
          <a:p>
            <a:r>
              <a:rPr lang="sr-Cyrl-RS" sz="1800" dirty="0" smtClean="0"/>
              <a:t>Економски </a:t>
            </a:r>
            <a:r>
              <a:rPr lang="sr-Cyrl-RS" sz="1800" dirty="0"/>
              <a:t>бенефити за град – уштеда од 450.000 евра на годишњем нивоу, пораст зараде од продаје секундарних сировина дуплиран. Укупан трошак одлагања отпада смањен за 3.5 миилона евра</a:t>
            </a:r>
          </a:p>
          <a:p>
            <a:endParaRPr lang="sr-Cyrl-RS" sz="2400" dirty="0" smtClean="0"/>
          </a:p>
          <a:p>
            <a:endParaRPr lang="en-US" sz="2400" dirty="0"/>
          </a:p>
        </p:txBody>
      </p:sp>
      <p:pic>
        <p:nvPicPr>
          <p:cNvPr id="5" name="Picture 4"/>
          <p:cNvPicPr>
            <a:picLocks noChangeAspect="1"/>
          </p:cNvPicPr>
          <p:nvPr/>
        </p:nvPicPr>
        <p:blipFill rotWithShape="1">
          <a:blip r:embed="rId2"/>
          <a:srcRect l="6688" t="33192" r="23225" b="7980"/>
          <a:stretch/>
        </p:blipFill>
        <p:spPr>
          <a:xfrm>
            <a:off x="4040757" y="4559109"/>
            <a:ext cx="3465829" cy="1635561"/>
          </a:xfrm>
          <a:prstGeom prst="rect">
            <a:avLst/>
          </a:prstGeom>
        </p:spPr>
      </p:pic>
      <p:sp>
        <p:nvSpPr>
          <p:cNvPr id="6" name="TextBox 5"/>
          <p:cNvSpPr txBox="1"/>
          <p:nvPr/>
        </p:nvSpPr>
        <p:spPr>
          <a:xfrm>
            <a:off x="411956" y="5825338"/>
            <a:ext cx="1459374" cy="369332"/>
          </a:xfrm>
          <a:prstGeom prst="rect">
            <a:avLst/>
          </a:prstGeom>
          <a:noFill/>
        </p:spPr>
        <p:txBody>
          <a:bodyPr wrap="none" rtlCol="0">
            <a:spAutoFit/>
          </a:bodyPr>
          <a:lstStyle/>
          <a:p>
            <a:r>
              <a:rPr lang="en-US" dirty="0" smtClean="0">
                <a:hlinkClick r:id="rId3"/>
              </a:rPr>
              <a:t>goo.gl/</a:t>
            </a:r>
            <a:r>
              <a:rPr lang="en-US" dirty="0" err="1" smtClean="0">
                <a:hlinkClick r:id="rId3"/>
              </a:rPr>
              <a:t>iGYitR</a:t>
            </a:r>
            <a:r>
              <a:rPr lang="sr-Latn-RS" dirty="0" smtClean="0"/>
              <a:t> </a:t>
            </a:r>
            <a:endParaRPr lang="en-US" dirty="0"/>
          </a:p>
        </p:txBody>
      </p:sp>
    </p:spTree>
    <p:extLst>
      <p:ext uri="{BB962C8B-B14F-4D97-AF65-F5344CB8AC3E}">
        <p14:creationId xmlns:p14="http://schemas.microsoft.com/office/powerpoint/2010/main" val="2753601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Још неки успешни примери - школе</a:t>
            </a:r>
            <a:endParaRPr lang="en-US" b="1" dirty="0"/>
          </a:p>
        </p:txBody>
      </p:sp>
      <p:sp>
        <p:nvSpPr>
          <p:cNvPr id="3" name="Content Placeholder 2"/>
          <p:cNvSpPr>
            <a:spLocks noGrp="1"/>
          </p:cNvSpPr>
          <p:nvPr>
            <p:ph idx="1"/>
          </p:nvPr>
        </p:nvSpPr>
        <p:spPr>
          <a:xfrm>
            <a:off x="1097280" y="1845734"/>
            <a:ext cx="10058400" cy="4597596"/>
          </a:xfrm>
        </p:spPr>
        <p:txBody>
          <a:bodyPr>
            <a:normAutofit/>
          </a:bodyPr>
          <a:lstStyle/>
          <a:p>
            <a:pPr marL="109728" indent="0">
              <a:buNone/>
            </a:pPr>
            <a:r>
              <a:rPr lang="sr-Cyrl-RS" sz="2100" b="1" dirty="0" smtClean="0"/>
              <a:t>Школе – </a:t>
            </a:r>
            <a:r>
              <a:rPr lang="sr-Cyrl-RS" sz="2100" dirty="0" smtClean="0"/>
              <a:t>места где се креирају ставови и навике; и енергетски неефикасне јавне зграде</a:t>
            </a:r>
            <a:endParaRPr lang="en-US" sz="2100" b="1" dirty="0"/>
          </a:p>
          <a:p>
            <a:pPr marL="109728" indent="0">
              <a:buNone/>
            </a:pPr>
            <a:r>
              <a:rPr lang="sr-Cyrl-RS" b="1" dirty="0" smtClean="0"/>
              <a:t>Валенсија, Шпанија </a:t>
            </a:r>
            <a:r>
              <a:rPr lang="sr-Cyrl-RS" sz="1800" dirty="0" smtClean="0"/>
              <a:t>– Зелене школе</a:t>
            </a:r>
          </a:p>
          <a:p>
            <a:pPr marL="109728" indent="0">
              <a:buNone/>
            </a:pPr>
            <a:r>
              <a:rPr lang="sr-Cyrl-RS" sz="1800" dirty="0" smtClean="0"/>
              <a:t>Резултати пројекта су смањење енергетске потрошње у школама, путем информисања свих група (наставници, ученици, администртивно особље) о исправним навикама у потрошњи енергије. </a:t>
            </a:r>
          </a:p>
          <a:p>
            <a:pPr marL="109728" indent="0">
              <a:buNone/>
            </a:pPr>
            <a:r>
              <a:rPr lang="sr-Cyrl-RS" sz="1800" dirty="0" smtClean="0"/>
              <a:t>Пројекат доприноси смањењу емисије ГХГ тако што школама нуди две нове услуге: </a:t>
            </a:r>
            <a:r>
              <a:rPr lang="sr-Cyrl-RS" sz="1800" b="1" dirty="0" smtClean="0"/>
              <a:t>процену еколошког стања </a:t>
            </a:r>
            <a:r>
              <a:rPr lang="sr-Cyrl-RS" sz="1800" dirty="0" smtClean="0"/>
              <a:t>(сет мера за унапређење енергетске ефикасности) и </a:t>
            </a:r>
            <a:r>
              <a:rPr lang="sr-Cyrl-RS" sz="1800" b="1" dirty="0" smtClean="0"/>
              <a:t>образовни програм намењен раном узрасту</a:t>
            </a:r>
            <a:r>
              <a:rPr lang="sr-Cyrl-RS" sz="1800" dirty="0" smtClean="0"/>
              <a:t>. Уштеде које се буду креирале кроз уштеду енергије, биће инвестиране у даље образовање ученика о климатским променама. </a:t>
            </a:r>
          </a:p>
          <a:p>
            <a:pPr marL="109728" indent="0">
              <a:buNone/>
            </a:pPr>
            <a:r>
              <a:rPr lang="sr-Cyrl-RS" b="1" dirty="0" smtClean="0"/>
              <a:t>Франкфур, Немачка </a:t>
            </a:r>
            <a:r>
              <a:rPr lang="sr-Cyrl-RS" sz="1800" dirty="0" smtClean="0"/>
              <a:t>– Учење о животној средини</a:t>
            </a:r>
          </a:p>
          <a:p>
            <a:pPr marL="109728" indent="0">
              <a:buNone/>
            </a:pPr>
            <a:r>
              <a:rPr lang="sr-Cyrl-RS" sz="1800" dirty="0" smtClean="0"/>
              <a:t>Организација цивилног друштва </a:t>
            </a:r>
            <a:r>
              <a:rPr lang="en-US" sz="1800" dirty="0" err="1"/>
              <a:t>Umweltlernen</a:t>
            </a:r>
            <a:r>
              <a:rPr lang="en-US" sz="1800" dirty="0"/>
              <a:t> Frankfurt </a:t>
            </a:r>
            <a:r>
              <a:rPr lang="sr-Cyrl-RS" sz="1800" dirty="0" smtClean="0"/>
              <a:t>организује програм уштеде енергије у преко 120 школа у Франкфурту. Организација подржава школе у активностима уштеде енергије тако што пружа савете и менторинг. </a:t>
            </a:r>
            <a:endParaRPr lang="sr-Cyrl-RS" sz="1800" dirty="0"/>
          </a:p>
        </p:txBody>
      </p:sp>
      <p:sp>
        <p:nvSpPr>
          <p:cNvPr id="4" name="TextBox 3"/>
          <p:cNvSpPr txBox="1"/>
          <p:nvPr/>
        </p:nvSpPr>
        <p:spPr>
          <a:xfrm>
            <a:off x="202018" y="5964865"/>
            <a:ext cx="1504514" cy="369332"/>
          </a:xfrm>
          <a:prstGeom prst="rect">
            <a:avLst/>
          </a:prstGeom>
          <a:noFill/>
        </p:spPr>
        <p:txBody>
          <a:bodyPr wrap="none" rtlCol="0">
            <a:spAutoFit/>
          </a:bodyPr>
          <a:lstStyle/>
          <a:p>
            <a:r>
              <a:rPr lang="en-US" dirty="0" smtClean="0">
                <a:hlinkClick r:id="rId2"/>
              </a:rPr>
              <a:t>goo.gl/3jcoc1</a:t>
            </a:r>
            <a:r>
              <a:rPr lang="sr-Latn-RS" dirty="0" smtClean="0"/>
              <a:t> </a:t>
            </a:r>
            <a:endParaRPr lang="en-US" dirty="0"/>
          </a:p>
        </p:txBody>
      </p:sp>
    </p:spTree>
    <p:extLst>
      <p:ext uri="{BB962C8B-B14F-4D97-AF65-F5344CB8AC3E}">
        <p14:creationId xmlns:p14="http://schemas.microsoft.com/office/powerpoint/2010/main" val="10476105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актерима и партнерствима</a:t>
            </a:r>
            <a:endParaRPr lang="en-US" b="1" dirty="0"/>
          </a:p>
        </p:txBody>
      </p:sp>
      <p:sp>
        <p:nvSpPr>
          <p:cNvPr id="3" name="Content Placeholder 2"/>
          <p:cNvSpPr>
            <a:spLocks noGrp="1"/>
          </p:cNvSpPr>
          <p:nvPr>
            <p:ph idx="1"/>
          </p:nvPr>
        </p:nvSpPr>
        <p:spPr/>
        <p:txBody>
          <a:bodyPr/>
          <a:lstStyle/>
          <a:p>
            <a:pPr marL="0" indent="0">
              <a:buNone/>
            </a:pPr>
            <a:r>
              <a:rPr lang="sr-Cyrl-RS" b="1" dirty="0" smtClean="0"/>
              <a:t>(Пре)познавање потреба </a:t>
            </a:r>
            <a:r>
              <a:rPr lang="sr-Cyrl-RS" dirty="0" smtClean="0"/>
              <a:t>актера и заједнице</a:t>
            </a:r>
          </a:p>
          <a:p>
            <a:pPr marL="0" indent="0">
              <a:buNone/>
            </a:pPr>
            <a:r>
              <a:rPr lang="sr-Cyrl-RS" b="1" dirty="0" smtClean="0"/>
              <a:t>Добро </a:t>
            </a:r>
            <a:r>
              <a:rPr lang="sr-Cyrl-RS" b="1" dirty="0"/>
              <a:t>познавање актера </a:t>
            </a:r>
            <a:r>
              <a:rPr lang="sr-Cyrl-RS" dirty="0"/>
              <a:t>- њихових улога, интереса и </a:t>
            </a:r>
            <a:r>
              <a:rPr lang="sr-Cyrl-RS" dirty="0" smtClean="0"/>
              <a:t>могућност</a:t>
            </a:r>
          </a:p>
          <a:p>
            <a:pPr marL="0" indent="0">
              <a:buNone/>
            </a:pPr>
            <a:r>
              <a:rPr lang="sr-Cyrl-RS" b="1" dirty="0" smtClean="0"/>
              <a:t>Анализа актера и мреже односа </a:t>
            </a:r>
            <a:r>
              <a:rPr lang="sr-Cyrl-RS" dirty="0" smtClean="0"/>
              <a:t>који постоје у заједници</a:t>
            </a:r>
          </a:p>
          <a:p>
            <a:pPr marL="0" indent="0">
              <a:buNone/>
            </a:pPr>
            <a:r>
              <a:rPr lang="sr-Cyrl-RS" dirty="0" smtClean="0"/>
              <a:t>Пројекти који се развијају са људима, а не за људе – </a:t>
            </a:r>
            <a:r>
              <a:rPr lang="sr-Cyrl-RS" b="1" dirty="0" smtClean="0"/>
              <a:t>причајте са људима</a:t>
            </a:r>
            <a:endParaRPr lang="sr-Cyrl-RS" b="1" dirty="0"/>
          </a:p>
          <a:p>
            <a:pPr marL="0" indent="0">
              <a:buNone/>
            </a:pPr>
            <a:endParaRPr lang="sr-Cyrl-R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7842" y="3645922"/>
            <a:ext cx="3613998" cy="2472554"/>
          </a:xfrm>
          <a:prstGeom prst="rect">
            <a:avLst/>
          </a:prstGeom>
        </p:spPr>
      </p:pic>
    </p:spTree>
    <p:extLst>
      <p:ext uri="{BB962C8B-B14F-4D97-AF65-F5344CB8AC3E}">
        <p14:creationId xmlns:p14="http://schemas.microsoft.com/office/powerpoint/2010/main" val="1266151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контексту</a:t>
            </a:r>
            <a:endParaRPr lang="en-US" b="1" dirty="0"/>
          </a:p>
        </p:txBody>
      </p:sp>
      <p:sp>
        <p:nvSpPr>
          <p:cNvPr id="3" name="Content Placeholder 2"/>
          <p:cNvSpPr>
            <a:spLocks noGrp="1"/>
          </p:cNvSpPr>
          <p:nvPr>
            <p:ph idx="1"/>
          </p:nvPr>
        </p:nvSpPr>
        <p:spPr/>
        <p:txBody>
          <a:bodyPr/>
          <a:lstStyle/>
          <a:p>
            <a:r>
              <a:rPr lang="sr-Cyrl-RS" b="1" dirty="0" smtClean="0"/>
              <a:t>Пројекти нису острва у океану </a:t>
            </a:r>
            <a:r>
              <a:rPr lang="sr-Cyrl-RS" dirty="0" smtClean="0"/>
              <a:t>– они су дефинисани локацијом и дефинисани реалним окружењем сачињеним од разних актера, конкурената, утицаја регулативе и институција. </a:t>
            </a:r>
          </a:p>
          <a:p>
            <a:r>
              <a:rPr lang="sr-Cyrl-RS" dirty="0" smtClean="0"/>
              <a:t>Услов за успешну реализацију пројекта је </a:t>
            </a:r>
            <a:r>
              <a:rPr lang="sr-Cyrl-RS" b="1" dirty="0" smtClean="0"/>
              <a:t>разумевање и анализа окружења и фактора </a:t>
            </a:r>
            <a:r>
              <a:rPr lang="sr-Cyrl-RS" dirty="0" smtClean="0"/>
              <a:t>који окружују пројекат</a:t>
            </a:r>
          </a:p>
          <a:p>
            <a:r>
              <a:rPr lang="sr-Cyrl-RS" b="1" dirty="0" smtClean="0"/>
              <a:t>Шири </a:t>
            </a:r>
            <a:r>
              <a:rPr lang="sr-Cyrl-RS" b="1" dirty="0"/>
              <a:t>контекст </a:t>
            </a:r>
            <a:r>
              <a:rPr lang="sr-Cyrl-RS" dirty="0"/>
              <a:t>– економска логика и профитабилност</a:t>
            </a:r>
          </a:p>
          <a:p>
            <a:endParaRPr lang="sr-Latn-RS" dirty="0" smtClean="0"/>
          </a:p>
          <a:p>
            <a:endParaRPr lang="sr-Latn-R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4347" y="3689499"/>
            <a:ext cx="3742757" cy="2619930"/>
          </a:xfrm>
          <a:prstGeom prst="rect">
            <a:avLst/>
          </a:prstGeom>
        </p:spPr>
      </p:pic>
    </p:spTree>
    <p:extLst>
      <p:ext uri="{BB962C8B-B14F-4D97-AF65-F5344CB8AC3E}">
        <p14:creationId xmlns:p14="http://schemas.microsoft.com/office/powerpoint/2010/main" val="3815360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Линкови и ресурси</a:t>
            </a:r>
            <a:endParaRPr lang="en-US" dirty="0"/>
          </a:p>
        </p:txBody>
      </p:sp>
      <p:sp>
        <p:nvSpPr>
          <p:cNvPr id="3" name="Content Placeholder 2"/>
          <p:cNvSpPr>
            <a:spLocks noGrp="1"/>
          </p:cNvSpPr>
          <p:nvPr>
            <p:ph idx="1"/>
          </p:nvPr>
        </p:nvSpPr>
        <p:spPr/>
        <p:txBody>
          <a:bodyPr>
            <a:normAutofit/>
          </a:bodyPr>
          <a:lstStyle/>
          <a:p>
            <a:pPr marL="0" indent="0">
              <a:buNone/>
            </a:pPr>
            <a:r>
              <a:rPr lang="sr-Cyrl-RS" b="1" dirty="0" smtClean="0"/>
              <a:t>Студије случаја пројеката и иницијатива – одрживи и ’паметни’ градови</a:t>
            </a:r>
          </a:p>
          <a:p>
            <a:pPr marL="0" indent="0">
              <a:buNone/>
            </a:pPr>
            <a:r>
              <a:rPr lang="en-US" dirty="0" smtClean="0">
                <a:hlinkClick r:id="rId2"/>
              </a:rPr>
              <a:t>goo.gl/RPABw4</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3"/>
              </a:rPr>
              <a:t>goo.gl/aC58uE</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4"/>
              </a:rPr>
              <a:t>goo.gl/8KLAh8</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5"/>
              </a:rPr>
              <a:t>goo.gl/m7j48n</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6"/>
              </a:rPr>
              <a:t>goo.gl/5dWhQ3</a:t>
            </a:r>
            <a:r>
              <a:rPr lang="sr-Latn-RS" dirty="0" smtClean="0"/>
              <a:t> </a:t>
            </a:r>
            <a:endParaRPr lang="sr-Cyrl-RS" dirty="0" smtClean="0"/>
          </a:p>
          <a:p>
            <a:pPr marL="0" indent="0">
              <a:buNone/>
            </a:pPr>
            <a:endParaRPr lang="sr-Cyrl-RS" dirty="0" smtClean="0"/>
          </a:p>
          <a:p>
            <a:pPr marL="0" indent="0">
              <a:buNone/>
            </a:pPr>
            <a:r>
              <a:rPr lang="sr-Cyrl-RS" b="1" dirty="0" smtClean="0"/>
              <a:t>Студије случаја – отпад, рециклажа (</a:t>
            </a:r>
            <a:r>
              <a:rPr lang="sr-Latn-RS" b="1" dirty="0" smtClean="0"/>
              <a:t>zero waste)</a:t>
            </a:r>
          </a:p>
          <a:p>
            <a:pPr marL="0" indent="0">
              <a:buNone/>
            </a:pPr>
            <a:r>
              <a:rPr lang="en-US" dirty="0" smtClean="0">
                <a:hlinkClick r:id="rId7"/>
              </a:rPr>
              <a:t>goo.gl/</a:t>
            </a:r>
            <a:r>
              <a:rPr lang="en-US" dirty="0" err="1" smtClean="0">
                <a:hlinkClick r:id="rId7"/>
              </a:rPr>
              <a:t>uYMEFr</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en-US" dirty="0" smtClean="0"/>
              <a:t> </a:t>
            </a:r>
            <a:r>
              <a:rPr lang="sr-Cyrl-RS" dirty="0" smtClean="0"/>
              <a:t> </a:t>
            </a:r>
            <a:r>
              <a:rPr lang="en-US" dirty="0" smtClean="0">
                <a:hlinkClick r:id="rId8"/>
              </a:rPr>
              <a:t>goo.gl/SD3aTx</a:t>
            </a:r>
            <a:r>
              <a:rPr lang="sr-Latn-RS" dirty="0" smtClean="0"/>
              <a:t> </a:t>
            </a:r>
            <a:endParaRPr lang="sr-Cyrl-RS" dirty="0" smtClean="0"/>
          </a:p>
          <a:p>
            <a:pPr marL="0" indent="0">
              <a:buNone/>
            </a:pPr>
            <a:endParaRPr lang="sr-Cyrl-RS" dirty="0"/>
          </a:p>
          <a:p>
            <a:pPr marL="0" indent="0">
              <a:buNone/>
            </a:pPr>
            <a:r>
              <a:rPr lang="sr-Latn-RS" b="1" dirty="0" smtClean="0"/>
              <a:t>Climate KIC </a:t>
            </a:r>
            <a:r>
              <a:rPr lang="sr-Latn-RS" b="1" dirty="0"/>
              <a:t>– </a:t>
            </a:r>
            <a:r>
              <a:rPr lang="sr-Latn-RS" b="1" dirty="0" smtClean="0"/>
              <a:t>www.climate-kic.org</a:t>
            </a:r>
          </a:p>
          <a:p>
            <a:pPr marL="0" indent="0">
              <a:buNone/>
            </a:pPr>
            <a:r>
              <a:rPr lang="en-US" dirty="0" smtClean="0">
                <a:hlinkClick r:id="rId9"/>
              </a:rPr>
              <a:t>goo.gl/iB5VFU</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0"/>
              </a:rPr>
              <a:t>goo.gl/95zzkM</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1"/>
              </a:rPr>
              <a:t>goo.gl/BVa2uh</a:t>
            </a:r>
            <a:r>
              <a:rPr lang="sr-Latn-RS" dirty="0" smtClean="0"/>
              <a:t>  </a:t>
            </a:r>
            <a:endParaRPr lang="sr-Latn-RS" b="1" dirty="0" smtClean="0"/>
          </a:p>
          <a:p>
            <a:pPr marL="0" indent="0">
              <a:buNone/>
            </a:pPr>
            <a:endParaRPr lang="en-US" dirty="0"/>
          </a:p>
        </p:txBody>
      </p:sp>
    </p:spTree>
    <p:extLst>
      <p:ext uri="{BB962C8B-B14F-4D97-AF65-F5344CB8AC3E}">
        <p14:creationId xmlns:p14="http://schemas.microsoft.com/office/powerpoint/2010/main" val="4074199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1097280" y="782796"/>
            <a:ext cx="4937760" cy="736282"/>
          </a:xfrm>
        </p:spPr>
        <p:txBody>
          <a:bodyPr>
            <a:normAutofit/>
          </a:bodyPr>
          <a:lstStyle/>
          <a:p>
            <a:pPr algn="ctr"/>
            <a:r>
              <a:rPr lang="sr-Cyrl-RS" sz="3600" b="1" dirty="0" smtClean="0"/>
              <a:t>Области</a:t>
            </a:r>
            <a:endParaRPr lang="en-US" sz="3600" b="1" dirty="0"/>
          </a:p>
        </p:txBody>
      </p:sp>
      <p:sp>
        <p:nvSpPr>
          <p:cNvPr id="3" name="Content Placeholder 2"/>
          <p:cNvSpPr>
            <a:spLocks noGrp="1"/>
          </p:cNvSpPr>
          <p:nvPr>
            <p:ph sz="half" idx="2"/>
          </p:nvPr>
        </p:nvSpPr>
        <p:spPr>
          <a:xfrm>
            <a:off x="1097280" y="1944380"/>
            <a:ext cx="4937760" cy="4307563"/>
          </a:xfrm>
        </p:spPr>
        <p:txBody>
          <a:bodyPr>
            <a:normAutofit fontScale="85000" lnSpcReduction="20000"/>
          </a:bodyPr>
          <a:lstStyle/>
          <a:p>
            <a:pPr marL="0" indent="0">
              <a:buNone/>
            </a:pPr>
            <a:r>
              <a:rPr lang="sr-Cyrl-RS" b="1" dirty="0" smtClean="0"/>
              <a:t>ТРАНСПОРТ</a:t>
            </a:r>
          </a:p>
          <a:p>
            <a:pPr marL="0" indent="0">
              <a:buNone/>
            </a:pPr>
            <a:r>
              <a:rPr lang="sr-Cyrl-RS" b="1" dirty="0" smtClean="0"/>
              <a:t>МОБИЛНОСТ</a:t>
            </a:r>
          </a:p>
          <a:p>
            <a:pPr marL="0" indent="0">
              <a:buNone/>
            </a:pPr>
            <a:r>
              <a:rPr lang="sr-Cyrl-RS" b="1" dirty="0" smtClean="0"/>
              <a:t>ЕНЕРГЕТСКА ЕФИКАСНОСТ</a:t>
            </a:r>
          </a:p>
          <a:p>
            <a:pPr marL="0" indent="0">
              <a:buNone/>
            </a:pPr>
            <a:r>
              <a:rPr lang="sr-Cyrl-RS" b="1" dirty="0"/>
              <a:t>О</a:t>
            </a:r>
            <a:r>
              <a:rPr lang="sr-Cyrl-RS" b="1" dirty="0" smtClean="0"/>
              <a:t>БНОВЉИВИ ИЗВОРИ</a:t>
            </a:r>
          </a:p>
          <a:p>
            <a:pPr marL="0" indent="0">
              <a:buNone/>
            </a:pPr>
            <a:r>
              <a:rPr lang="sr-Cyrl-RS" b="1" dirty="0" smtClean="0"/>
              <a:t>ПОЉОПРИВРЕДА И ШУМАРСТВО</a:t>
            </a:r>
          </a:p>
          <a:p>
            <a:pPr marL="0" indent="0">
              <a:buNone/>
            </a:pPr>
            <a:r>
              <a:rPr lang="sr-Cyrl-RS" b="1" dirty="0" smtClean="0"/>
              <a:t>ЈАВНЕ ЗГРАДЕ</a:t>
            </a:r>
          </a:p>
          <a:p>
            <a:pPr marL="0" indent="0">
              <a:buNone/>
            </a:pPr>
            <a:r>
              <a:rPr lang="sr-Cyrl-RS" b="1" dirty="0" smtClean="0"/>
              <a:t>УРБАНО ПЛАНИРАЊЕ </a:t>
            </a:r>
          </a:p>
          <a:p>
            <a:pPr marL="0" indent="0">
              <a:buNone/>
            </a:pPr>
            <a:r>
              <a:rPr lang="sr-Cyrl-RS" b="1" dirty="0" smtClean="0"/>
              <a:t>УПРАВЉАЊЕ ОТПАДОМ</a:t>
            </a:r>
          </a:p>
          <a:p>
            <a:pPr marL="0" indent="0">
              <a:buNone/>
            </a:pPr>
            <a:r>
              <a:rPr lang="sr-Cyrl-RS" b="1" dirty="0" smtClean="0"/>
              <a:t>ЕДУКАЦИЈА</a:t>
            </a:r>
          </a:p>
          <a:p>
            <a:pPr marL="0" indent="0">
              <a:buNone/>
            </a:pPr>
            <a:r>
              <a:rPr lang="sr-Cyrl-RS" b="1" dirty="0" smtClean="0"/>
              <a:t>НОВЕ ЈАВНЕ УСЛУГЕ </a:t>
            </a:r>
          </a:p>
          <a:p>
            <a:pPr marL="0" indent="0">
              <a:buNone/>
            </a:pPr>
            <a:r>
              <a:rPr lang="sr-Cyrl-RS" b="1" dirty="0" smtClean="0"/>
              <a:t>УСЛУГЕ НАМЕЊЕНЕ ЈАВНОМ СЕКТОРУ</a:t>
            </a:r>
          </a:p>
          <a:p>
            <a:pPr marL="0" indent="0">
              <a:buNone/>
            </a:pPr>
            <a:r>
              <a:rPr lang="sr-Cyrl-RS" b="1" dirty="0" smtClean="0"/>
              <a:t>ШКОЛЕ</a:t>
            </a:r>
          </a:p>
          <a:p>
            <a:endParaRPr lang="en-US" dirty="0"/>
          </a:p>
        </p:txBody>
      </p:sp>
      <p:sp>
        <p:nvSpPr>
          <p:cNvPr id="8" name="Text Placeholder 7"/>
          <p:cNvSpPr>
            <a:spLocks noGrp="1"/>
          </p:cNvSpPr>
          <p:nvPr>
            <p:ph type="body" sz="quarter" idx="3"/>
          </p:nvPr>
        </p:nvSpPr>
        <p:spPr>
          <a:xfrm>
            <a:off x="6217920" y="782796"/>
            <a:ext cx="4937760" cy="736282"/>
          </a:xfrm>
        </p:spPr>
        <p:txBody>
          <a:bodyPr>
            <a:noAutofit/>
          </a:bodyPr>
          <a:lstStyle/>
          <a:p>
            <a:pPr algn="ctr"/>
            <a:r>
              <a:rPr lang="sr-Cyrl-RS" sz="3600" b="1" dirty="0"/>
              <a:t>Иновативност </a:t>
            </a:r>
            <a:endParaRPr lang="sr-Cyrl-RS" sz="3600" b="1" dirty="0" smtClean="0"/>
          </a:p>
          <a:p>
            <a:pPr algn="ctr"/>
            <a:r>
              <a:rPr lang="sr-Cyrl-RS" sz="3600" b="1" dirty="0" smtClean="0"/>
              <a:t>(</a:t>
            </a:r>
            <a:r>
              <a:rPr lang="sr-Cyrl-RS" sz="3600" b="1" dirty="0"/>
              <a:t>нова вредност</a:t>
            </a:r>
            <a:r>
              <a:rPr lang="sr-Cyrl-RS" sz="3600" b="1" dirty="0" smtClean="0"/>
              <a:t>)</a:t>
            </a:r>
            <a:endParaRPr lang="sr-Cyrl-RS" sz="3600" b="1" dirty="0"/>
          </a:p>
        </p:txBody>
      </p:sp>
      <p:sp>
        <p:nvSpPr>
          <p:cNvPr id="9" name="Content Placeholder 8"/>
          <p:cNvSpPr>
            <a:spLocks noGrp="1"/>
          </p:cNvSpPr>
          <p:nvPr>
            <p:ph sz="quarter" idx="4"/>
          </p:nvPr>
        </p:nvSpPr>
        <p:spPr>
          <a:xfrm>
            <a:off x="6217920" y="1944379"/>
            <a:ext cx="4937760" cy="4307563"/>
          </a:xfrm>
        </p:spPr>
        <p:txBody>
          <a:bodyPr>
            <a:normAutofit fontScale="85000" lnSpcReduction="20000"/>
          </a:bodyPr>
          <a:lstStyle/>
          <a:p>
            <a:r>
              <a:rPr lang="sr-Cyrl-RS" b="1" dirty="0" smtClean="0"/>
              <a:t>ПРОМЕНА НАЧИНА ПОНАШАЊА И НАВИКА</a:t>
            </a:r>
          </a:p>
          <a:p>
            <a:r>
              <a:rPr lang="sr-Cyrl-RS" b="1" dirty="0" smtClean="0"/>
              <a:t>НОВИ НАЧИНИ РЕШАВАЊА СТАРИХ ПРОБЛЕМА</a:t>
            </a:r>
          </a:p>
          <a:p>
            <a:r>
              <a:rPr lang="sr-Cyrl-RS" b="1" dirty="0" smtClean="0"/>
              <a:t>ПРИМЕНА ТЕХНОЛОГИЈА</a:t>
            </a:r>
          </a:p>
          <a:p>
            <a:r>
              <a:rPr lang="sr-Cyrl-RS" b="1" dirty="0" smtClean="0"/>
              <a:t>’ПЛАТФОРМИЗАЦИЈА’</a:t>
            </a:r>
          </a:p>
          <a:p>
            <a:r>
              <a:rPr lang="sr-Cyrl-RS" b="1" dirty="0" smtClean="0"/>
              <a:t>РАЗВОЈ НОВИХ ПОСЛОВНИХ МОДЕЛА</a:t>
            </a:r>
          </a:p>
          <a:p>
            <a:r>
              <a:rPr lang="sr-Cyrl-RS" b="1" dirty="0"/>
              <a:t>ПРИВАТНИ СЕКТОР НОСИ ИНОВАЦИЈЕ</a:t>
            </a:r>
          </a:p>
          <a:p>
            <a:r>
              <a:rPr lang="sr-Cyrl-RS" b="1" dirty="0" smtClean="0"/>
              <a:t>СМАЊИВАЊЕ </a:t>
            </a:r>
            <a:r>
              <a:rPr lang="sr-Cyrl-RS" b="1" dirty="0"/>
              <a:t>ЕМИСИЈА &lt;&gt; ЕКОНОМСКИ РАЗВОЈ &lt;&gt; АДАПТАЦИЈА</a:t>
            </a:r>
          </a:p>
          <a:p>
            <a:r>
              <a:rPr lang="sr-Cyrl-RS" b="1" dirty="0" smtClean="0"/>
              <a:t>ПАРТНЕРСТВА И КРОС-СЕКТОРСКА САРАДЊА</a:t>
            </a:r>
            <a:endParaRPr lang="sr-Cyrl-RS" b="1" dirty="0"/>
          </a:p>
          <a:p>
            <a:r>
              <a:rPr lang="sr-Cyrl-RS" b="1" dirty="0" smtClean="0"/>
              <a:t>УКЉУЧИВАЊЕ УГОРЖЕНИХ И МАРГИНАЛИЗОВАНИХ ГРУПА</a:t>
            </a:r>
          </a:p>
          <a:p>
            <a:r>
              <a:rPr lang="sr-Cyrl-RS" b="1" dirty="0" smtClean="0"/>
              <a:t>НОВИ ТРЕНДОВИ И КОНЦЕПТИ (</a:t>
            </a:r>
            <a:r>
              <a:rPr lang="sr-Latn-RS" b="1" dirty="0" smtClean="0"/>
              <a:t>sharing economy</a:t>
            </a:r>
            <a:r>
              <a:rPr lang="sr-Cyrl-RS" b="1" dirty="0" smtClean="0"/>
              <a:t>, </a:t>
            </a:r>
            <a:r>
              <a:rPr lang="sr-Latn-RS" b="1" dirty="0" smtClean="0"/>
              <a:t>circular economy, Internet of Things, conctivity...)</a:t>
            </a:r>
            <a:endParaRPr lang="sr-Cyrl-RS" b="1" dirty="0" smtClean="0"/>
          </a:p>
          <a:p>
            <a:endParaRPr lang="sr-Cyrl-RS" b="1" dirty="0" smtClean="0"/>
          </a:p>
        </p:txBody>
      </p:sp>
    </p:spTree>
    <p:extLst>
      <p:ext uri="{BB962C8B-B14F-4D97-AF65-F5344CB8AC3E}">
        <p14:creationId xmlns:p14="http://schemas.microsoft.com/office/powerpoint/2010/main" val="2261611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Области деловања – оквири за Србију</a:t>
            </a:r>
            <a:endParaRPr lang="en-US" b="1" dirty="0"/>
          </a:p>
        </p:txBody>
      </p:sp>
      <p:sp>
        <p:nvSpPr>
          <p:cNvPr id="3" name="Content Placeholder 2"/>
          <p:cNvSpPr>
            <a:spLocks noGrp="1"/>
          </p:cNvSpPr>
          <p:nvPr>
            <p:ph idx="1"/>
          </p:nvPr>
        </p:nvSpPr>
        <p:spPr/>
        <p:txBody>
          <a:bodyPr>
            <a:normAutofit/>
          </a:bodyPr>
          <a:lstStyle/>
          <a:p>
            <a:endParaRPr lang="sr-Cyrl-RS" dirty="0" smtClean="0"/>
          </a:p>
          <a:p>
            <a:pPr marL="233363" indent="-233363">
              <a:buFont typeface="Wingdings" panose="05000000000000000000" pitchFamily="2" charset="2"/>
              <a:buChar char="Ø"/>
            </a:pPr>
            <a:r>
              <a:rPr lang="sr-Cyrl-RS" sz="2800" b="1" dirty="0" smtClean="0"/>
              <a:t>Транспорт и мобилност</a:t>
            </a:r>
          </a:p>
          <a:p>
            <a:pPr marL="233363" indent="-233363">
              <a:buFont typeface="Wingdings" panose="05000000000000000000" pitchFamily="2" charset="2"/>
              <a:buChar char="Ø"/>
            </a:pPr>
            <a:r>
              <a:rPr lang="sr-Cyrl-RS" sz="2800" b="1" dirty="0" smtClean="0"/>
              <a:t>Енергија, енергетска ефикасност и обновљиви извори</a:t>
            </a:r>
          </a:p>
          <a:p>
            <a:pPr marL="233363" indent="-233363">
              <a:buFont typeface="Wingdings" panose="05000000000000000000" pitchFamily="2" charset="2"/>
              <a:buChar char="Ø"/>
            </a:pPr>
            <a:r>
              <a:rPr lang="sr-Cyrl-RS" sz="2800" b="1" dirty="0" smtClean="0"/>
              <a:t>Пољопривреда и шумарство</a:t>
            </a:r>
          </a:p>
          <a:p>
            <a:pPr marL="287338" indent="-287338">
              <a:buFont typeface="Wingdings" panose="05000000000000000000" pitchFamily="2" charset="2"/>
              <a:buChar char="Ø"/>
            </a:pPr>
            <a:r>
              <a:rPr lang="sr-Cyrl-RS" sz="2800" b="1" dirty="0" smtClean="0"/>
              <a:t>Унапређење живота у градовима - урбано планирање и  зградарство, озељењавање градова</a:t>
            </a:r>
            <a:endParaRPr lang="sr-Latn-RS" sz="2800" b="1" dirty="0" smtClean="0"/>
          </a:p>
          <a:p>
            <a:pPr marL="233363" indent="-233363">
              <a:buFont typeface="Wingdings" panose="05000000000000000000" pitchFamily="2" charset="2"/>
              <a:buChar char="Ø"/>
            </a:pPr>
            <a:r>
              <a:rPr lang="sr-Cyrl-RS" sz="2800" b="1" dirty="0" smtClean="0">
                <a:solidFill>
                  <a:schemeClr val="tx1"/>
                </a:solidFill>
              </a:rPr>
              <a:t>Отпад </a:t>
            </a:r>
            <a:r>
              <a:rPr lang="sr-Cyrl-RS" sz="2800" b="1" dirty="0" smtClean="0"/>
              <a:t>и управљање отпадом</a:t>
            </a:r>
          </a:p>
        </p:txBody>
      </p:sp>
    </p:spTree>
    <p:extLst>
      <p:ext uri="{BB962C8B-B14F-4D97-AF65-F5344CB8AC3E}">
        <p14:creationId xmlns:p14="http://schemas.microsoft.com/office/powerpoint/2010/main" val="3337747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a:t>
            </a:r>
          </a:p>
        </p:txBody>
      </p:sp>
      <p:sp>
        <p:nvSpPr>
          <p:cNvPr id="3" name="Content Placeholder 2"/>
          <p:cNvSpPr>
            <a:spLocks noGrp="1"/>
          </p:cNvSpPr>
          <p:nvPr>
            <p:ph idx="1"/>
          </p:nvPr>
        </p:nvSpPr>
        <p:spPr/>
        <p:txBody>
          <a:bodyPr>
            <a:normAutofit/>
          </a:bodyPr>
          <a:lstStyle/>
          <a:p>
            <a:pPr marL="0" indent="0">
              <a:buNone/>
            </a:pPr>
            <a:endParaRPr lang="sr-Cyrl-RS" dirty="0" smtClean="0"/>
          </a:p>
          <a:p>
            <a:pPr marL="0" indent="0">
              <a:buNone/>
            </a:pPr>
            <a:endParaRPr lang="sr-Cyrl-RS" dirty="0"/>
          </a:p>
          <a:p>
            <a:pPr marL="0" indent="0">
              <a:buNone/>
            </a:pPr>
            <a:endParaRPr lang="sr-Cyrl-RS" dirty="0" smtClean="0"/>
          </a:p>
          <a:p>
            <a:pPr marL="0" indent="0" algn="ctr">
              <a:buNone/>
            </a:pPr>
            <a:r>
              <a:rPr lang="sr-Cyrl-RS" sz="2400" i="1" dirty="0" smtClean="0"/>
              <a:t>Сектор транспорта доприноси са 27% емисија </a:t>
            </a:r>
            <a:r>
              <a:rPr lang="en-US" sz="2400" i="1" dirty="0" smtClean="0"/>
              <a:t>CO2</a:t>
            </a:r>
            <a:r>
              <a:rPr lang="sr-Cyrl-RS" sz="2400" i="1" dirty="0" smtClean="0"/>
              <a:t>, које су у вези са </a:t>
            </a:r>
            <a:r>
              <a:rPr lang="sr-Cyrl-RS" sz="2400" i="1" dirty="0" smtClean="0">
                <a:solidFill>
                  <a:schemeClr val="tx1"/>
                </a:solidFill>
              </a:rPr>
              <a:t>потрошњом е</a:t>
            </a:r>
            <a:r>
              <a:rPr lang="sr-Cyrl-RS" sz="2400" i="1" dirty="0" smtClean="0"/>
              <a:t>нергије; а од тога се 40% односи на транспорт у градовима. Ово је најбрже растући сектор у смислу емисија гасова. </a:t>
            </a:r>
          </a:p>
        </p:txBody>
      </p:sp>
    </p:spTree>
    <p:extLst>
      <p:ext uri="{BB962C8B-B14F-4D97-AF65-F5344CB8AC3E}">
        <p14:creationId xmlns:p14="http://schemas.microsoft.com/office/powerpoint/2010/main" val="285000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 </a:t>
            </a:r>
            <a:endParaRPr lang="en-US" b="1" dirty="0"/>
          </a:p>
        </p:txBody>
      </p:sp>
      <p:sp>
        <p:nvSpPr>
          <p:cNvPr id="3" name="Content Placeholder 2"/>
          <p:cNvSpPr>
            <a:spLocks noGrp="1"/>
          </p:cNvSpPr>
          <p:nvPr>
            <p:ph idx="1"/>
          </p:nvPr>
        </p:nvSpPr>
        <p:spPr/>
        <p:txBody>
          <a:bodyPr/>
          <a:lstStyle/>
          <a:p>
            <a:pPr algn="ctr"/>
            <a:endParaRPr lang="sr-Cyrl-RS" b="1" dirty="0" smtClean="0"/>
          </a:p>
          <a:p>
            <a:pPr>
              <a:buFont typeface="Wingdings" panose="05000000000000000000" pitchFamily="2" charset="2"/>
              <a:buChar char="Ø"/>
            </a:pPr>
            <a:r>
              <a:rPr lang="sr-Cyrl-RS" sz="2400" dirty="0" smtClean="0"/>
              <a:t>Промена навика и ставова</a:t>
            </a:r>
          </a:p>
          <a:p>
            <a:pPr>
              <a:buFont typeface="Wingdings" panose="05000000000000000000" pitchFamily="2" charset="2"/>
              <a:buChar char="Ø"/>
            </a:pPr>
            <a:r>
              <a:rPr lang="sr-Cyrl-RS" sz="2400" dirty="0" smtClean="0"/>
              <a:t>Унапређење (коришћења) јавног транспорта</a:t>
            </a:r>
          </a:p>
          <a:p>
            <a:pPr>
              <a:buFont typeface="Wingdings" panose="05000000000000000000" pitchFamily="2" charset="2"/>
              <a:buChar char="Ø"/>
            </a:pPr>
            <a:r>
              <a:rPr lang="sr-Cyrl-RS" sz="2400" dirty="0" smtClean="0"/>
              <a:t>Подстицање употребе бицикла </a:t>
            </a:r>
            <a:r>
              <a:rPr lang="sr-Cyrl-RS" sz="2400" dirty="0" smtClean="0"/>
              <a:t>и е</a:t>
            </a:r>
            <a:r>
              <a:rPr lang="sr-Cyrl-RS" sz="2400" dirty="0" smtClean="0"/>
              <a:t>лектричних возила</a:t>
            </a:r>
            <a:endParaRPr lang="sr-Cyrl-RS" sz="2400" dirty="0"/>
          </a:p>
          <a:p>
            <a:pPr>
              <a:buFont typeface="Wingdings" panose="05000000000000000000" pitchFamily="2" charset="2"/>
              <a:buChar char="Ø"/>
            </a:pPr>
            <a:r>
              <a:rPr lang="sr-Latn-RS" sz="2400" dirty="0" smtClean="0"/>
              <a:t>Mobility </a:t>
            </a:r>
            <a:r>
              <a:rPr lang="sr-Latn-RS" sz="2400" dirty="0" smtClean="0"/>
              <a:t>as a Service (MaaS) </a:t>
            </a:r>
            <a:endParaRPr lang="sr-Cyrl-RS" sz="2400" dirty="0" smtClean="0"/>
          </a:p>
          <a:p>
            <a:pPr>
              <a:buFont typeface="Wingdings" panose="05000000000000000000" pitchFamily="2" charset="2"/>
              <a:buChar char="Ø"/>
            </a:pPr>
            <a:r>
              <a:rPr lang="sr-Cyrl-RS" sz="2400" dirty="0" smtClean="0"/>
              <a:t>Достава </a:t>
            </a:r>
            <a:r>
              <a:rPr lang="sr-Cyrl-RS" sz="2400" dirty="0" smtClean="0"/>
              <a:t>у последњем километру</a:t>
            </a:r>
          </a:p>
        </p:txBody>
      </p:sp>
    </p:spTree>
    <p:extLst>
      <p:ext uri="{BB962C8B-B14F-4D97-AF65-F5344CB8AC3E}">
        <p14:creationId xmlns:p14="http://schemas.microsoft.com/office/powerpoint/2010/main" val="398865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Подстицање употребе бицикла</a:t>
            </a:r>
            <a:r>
              <a:rPr lang="sr-Latn-RS" b="1" dirty="0" smtClean="0"/>
              <a:t> - </a:t>
            </a:r>
            <a:r>
              <a:rPr lang="sr-Cyrl-RS" b="1" dirty="0" smtClean="0"/>
              <a:t>пример </a:t>
            </a:r>
          </a:p>
        </p:txBody>
      </p:sp>
      <p:sp>
        <p:nvSpPr>
          <p:cNvPr id="3" name="Content Placeholder 2"/>
          <p:cNvSpPr>
            <a:spLocks noGrp="1"/>
          </p:cNvSpPr>
          <p:nvPr>
            <p:ph idx="1"/>
          </p:nvPr>
        </p:nvSpPr>
        <p:spPr/>
        <p:txBody>
          <a:bodyPr/>
          <a:lstStyle/>
          <a:p>
            <a:pPr marL="0" indent="0">
              <a:buNone/>
            </a:pPr>
            <a:endParaRPr lang="sr-Cyrl-RS" dirty="0" smtClean="0"/>
          </a:p>
          <a:p>
            <a:pPr marL="0" indent="0">
              <a:buNone/>
            </a:pPr>
            <a:r>
              <a:rPr lang="sr-Cyrl-RS" b="1" dirty="0" smtClean="0"/>
              <a:t>Франкфурт, Немачка </a:t>
            </a:r>
            <a:r>
              <a:rPr lang="sr-Cyrl-RS" dirty="0" smtClean="0"/>
              <a:t>– Подстицање употребе бицикла као превозног средства, међу студентима Универзитета ’Гете’.</a:t>
            </a:r>
          </a:p>
          <a:p>
            <a:pPr marL="0" indent="0">
              <a:buNone/>
            </a:pPr>
            <a:r>
              <a:rPr lang="sr-Cyrl-RS" dirty="0" smtClean="0"/>
              <a:t>Развој инфраструктуре на Универзитету, промотивна кампања, израда мапе намењене возачима бицикла и широко постављено партнерство које је укључило јавне институције, универзитет, приватни сектор и ОЦД, довели су до пораста употребе бицикла, тако да га користи преко 10% од 45.000 студената. </a:t>
            </a:r>
            <a:endParaRPr lang="en-US" dirty="0"/>
          </a:p>
        </p:txBody>
      </p:sp>
    </p:spTree>
    <p:extLst>
      <p:ext uri="{BB962C8B-B14F-4D97-AF65-F5344CB8AC3E}">
        <p14:creationId xmlns:p14="http://schemas.microsoft.com/office/powerpoint/2010/main" val="453094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11" y="459610"/>
            <a:ext cx="8229600" cy="1066800"/>
          </a:xfrm>
        </p:spPr>
        <p:txBody>
          <a:bodyPr>
            <a:normAutofit/>
          </a:bodyPr>
          <a:lstStyle/>
          <a:p>
            <a:r>
              <a:rPr lang="sr-Latn-RS" b="1" dirty="0" smtClean="0"/>
              <a:t>Mobility as a Service - </a:t>
            </a:r>
            <a:r>
              <a:rPr lang="sr-Cyrl-RS" b="1" dirty="0" smtClean="0"/>
              <a:t>пример</a:t>
            </a:r>
            <a:endParaRPr lang="en-US" b="1" dirty="0"/>
          </a:p>
        </p:txBody>
      </p:sp>
      <p:pic>
        <p:nvPicPr>
          <p:cNvPr id="2050" name="Picture 2" descr="Image resul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96197" y="1829561"/>
            <a:ext cx="31051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luec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197" y="3046351"/>
            <a:ext cx="5598613" cy="3091408"/>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6161963" y="2009553"/>
            <a:ext cx="5498328" cy="4540104"/>
          </a:xfrm>
          <a:prstGeom prst="rect">
            <a:avLst/>
          </a:prstGeom>
        </p:spPr>
        <p:txBody>
          <a:bodyPr vert="horz">
            <a:normAutofit fontScale="77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Clr>
                <a:srgbClr val="A04DA3"/>
              </a:buClr>
              <a:buNone/>
            </a:pPr>
            <a:r>
              <a:rPr lang="sr-Cyrl-RS" sz="3200" dirty="0" smtClean="0"/>
              <a:t>Први јавни транспортни сервис у европској метрополи заснован на електричним возилима</a:t>
            </a:r>
          </a:p>
          <a:p>
            <a:pPr marL="109728" indent="0">
              <a:buClr>
                <a:srgbClr val="A04DA3"/>
              </a:buClr>
              <a:buNone/>
            </a:pPr>
            <a:endParaRPr lang="sr-Cyrl-RS" sz="3200" dirty="0" smtClean="0"/>
          </a:p>
          <a:p>
            <a:pPr marL="109728" indent="0">
              <a:buClr>
                <a:srgbClr val="A04DA3"/>
              </a:buClr>
              <a:buNone/>
            </a:pPr>
            <a:r>
              <a:rPr lang="en-US" sz="3200" dirty="0" smtClean="0"/>
              <a:t>4000 </a:t>
            </a:r>
            <a:r>
              <a:rPr lang="en-US" sz="3200" dirty="0" err="1" smtClean="0"/>
              <a:t>Bluecar</a:t>
            </a:r>
            <a:r>
              <a:rPr lang="sr-Latn-RS" sz="3200" dirty="0"/>
              <a:t>s</a:t>
            </a:r>
            <a:r>
              <a:rPr lang="sr-Cyrl-RS" sz="3200" dirty="0" smtClean="0"/>
              <a:t> = </a:t>
            </a:r>
            <a:r>
              <a:rPr lang="en-US" sz="3200" dirty="0"/>
              <a:t> </a:t>
            </a:r>
            <a:r>
              <a:rPr lang="en-US" sz="3200" dirty="0" smtClean="0"/>
              <a:t>36</a:t>
            </a:r>
            <a:r>
              <a:rPr lang="sr-Latn-RS" sz="3200" dirty="0" smtClean="0"/>
              <a:t>.</a:t>
            </a:r>
            <a:r>
              <a:rPr lang="en-US" sz="3200" dirty="0" smtClean="0"/>
              <a:t>361</a:t>
            </a:r>
            <a:r>
              <a:rPr lang="sr-Latn-RS" sz="3200" dirty="0" smtClean="0"/>
              <a:t> </a:t>
            </a:r>
            <a:r>
              <a:rPr lang="sr-Cyrl-RS" sz="3200" dirty="0" smtClean="0"/>
              <a:t>мање приватних аутомобила</a:t>
            </a:r>
          </a:p>
          <a:p>
            <a:pPr marL="109728" indent="0">
              <a:buClr>
                <a:srgbClr val="A04DA3"/>
              </a:buClr>
              <a:buNone/>
            </a:pPr>
            <a:endParaRPr lang="sr-Cyrl-RS" sz="3200" dirty="0" smtClean="0">
              <a:solidFill>
                <a:prstClr val="black"/>
              </a:solidFill>
            </a:endParaRPr>
          </a:p>
          <a:p>
            <a:pPr marL="109728" indent="0">
              <a:buClr>
                <a:srgbClr val="A04DA3"/>
              </a:buClr>
              <a:buNone/>
            </a:pPr>
            <a:r>
              <a:rPr lang="sr-Cyrl-RS" sz="3200" dirty="0" smtClean="0">
                <a:solidFill>
                  <a:prstClr val="black"/>
                </a:solidFill>
              </a:rPr>
              <a:t>Регистрација корисника =&gt; Резервација возила =&gt; </a:t>
            </a:r>
          </a:p>
          <a:p>
            <a:pPr marL="109728" indent="0">
              <a:buClr>
                <a:srgbClr val="A04DA3"/>
              </a:buClr>
              <a:buNone/>
            </a:pPr>
            <a:r>
              <a:rPr lang="sr-Cyrl-RS" sz="3200" dirty="0" smtClean="0">
                <a:solidFill>
                  <a:prstClr val="black"/>
                </a:solidFill>
              </a:rPr>
              <a:t>Преузимање =&gt;</a:t>
            </a:r>
          </a:p>
          <a:p>
            <a:pPr marL="109728" indent="0">
              <a:buClr>
                <a:srgbClr val="A04DA3"/>
              </a:buClr>
              <a:buNone/>
            </a:pPr>
            <a:r>
              <a:rPr lang="sr-Cyrl-RS" sz="3200" dirty="0" smtClean="0">
                <a:solidFill>
                  <a:prstClr val="black"/>
                </a:solidFill>
              </a:rPr>
              <a:t>Употреба =&gt;</a:t>
            </a:r>
          </a:p>
          <a:p>
            <a:pPr marL="109728" indent="0">
              <a:buClr>
                <a:srgbClr val="A04DA3"/>
              </a:buClr>
              <a:buNone/>
            </a:pPr>
            <a:r>
              <a:rPr lang="sr-Cyrl-RS" sz="3200" dirty="0" smtClean="0">
                <a:solidFill>
                  <a:prstClr val="black"/>
                </a:solidFill>
              </a:rPr>
              <a:t>Развијена мрежа локација за паркирање</a:t>
            </a:r>
            <a:endParaRPr lang="en-US" sz="3200" dirty="0">
              <a:solidFill>
                <a:prstClr val="black"/>
              </a:solidFill>
            </a:endParaRPr>
          </a:p>
        </p:txBody>
      </p:sp>
      <p:sp>
        <p:nvSpPr>
          <p:cNvPr id="3" name="TextBox 2"/>
          <p:cNvSpPr txBox="1"/>
          <p:nvPr/>
        </p:nvSpPr>
        <p:spPr>
          <a:xfrm>
            <a:off x="268919" y="5953093"/>
            <a:ext cx="1654556" cy="369332"/>
          </a:xfrm>
          <a:prstGeom prst="rect">
            <a:avLst/>
          </a:prstGeom>
          <a:noFill/>
        </p:spPr>
        <p:txBody>
          <a:bodyPr wrap="none" rtlCol="0">
            <a:spAutoFit/>
          </a:bodyPr>
          <a:lstStyle/>
          <a:p>
            <a:r>
              <a:rPr lang="en-US" dirty="0" smtClean="0">
                <a:hlinkClick r:id="rId5"/>
              </a:rPr>
              <a:t>goo.gl/</a:t>
            </a:r>
            <a:r>
              <a:rPr lang="en-US" dirty="0" err="1" smtClean="0">
                <a:hlinkClick r:id="rId5"/>
              </a:rPr>
              <a:t>aYKNuH</a:t>
            </a:r>
            <a:r>
              <a:rPr lang="sr-Latn-RS" dirty="0" smtClean="0"/>
              <a:t> </a:t>
            </a:r>
            <a:endParaRPr lang="en-US" dirty="0"/>
          </a:p>
        </p:txBody>
      </p:sp>
    </p:spTree>
    <p:extLst>
      <p:ext uri="{BB962C8B-B14F-4D97-AF65-F5344CB8AC3E}">
        <p14:creationId xmlns:p14="http://schemas.microsoft.com/office/powerpoint/2010/main" val="1521843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Енергија, енергетска ефикасност и обновљиви </a:t>
            </a:r>
            <a:r>
              <a:rPr lang="sr-Cyrl-RS" b="1" dirty="0" smtClean="0"/>
              <a:t>извори</a:t>
            </a:r>
            <a:r>
              <a:rPr lang="sr-Latn-RS" b="1" dirty="0" smtClean="0"/>
              <a:t> </a:t>
            </a:r>
            <a:r>
              <a:rPr lang="sr-Cyrl-RS" b="1" dirty="0" smtClean="0"/>
              <a:t>енергије</a:t>
            </a:r>
            <a:endParaRPr lang="en-US" b="1" dirty="0"/>
          </a:p>
        </p:txBody>
      </p:sp>
      <p:sp>
        <p:nvSpPr>
          <p:cNvPr id="3" name="Content Placeholder 2"/>
          <p:cNvSpPr>
            <a:spLocks noGrp="1"/>
          </p:cNvSpPr>
          <p:nvPr>
            <p:ph idx="1"/>
          </p:nvPr>
        </p:nvSpPr>
        <p:spPr/>
        <p:txBody>
          <a:bodyPr>
            <a:normAutofit lnSpcReduction="10000"/>
          </a:bodyPr>
          <a:lstStyle/>
          <a:p>
            <a:pPr marL="109728" indent="0" algn="ctr">
              <a:buNone/>
            </a:pPr>
            <a:r>
              <a:rPr lang="sr-Cyrl-RS" i="1" dirty="0" smtClean="0"/>
              <a:t>Цена инсталације система за </a:t>
            </a:r>
            <a:r>
              <a:rPr lang="sr-Cyrl-RS" i="1" dirty="0" smtClean="0">
                <a:solidFill>
                  <a:schemeClr val="tx1"/>
                </a:solidFill>
              </a:rPr>
              <a:t>производњу</a:t>
            </a:r>
            <a:r>
              <a:rPr lang="sr-Cyrl-RS" i="1" dirty="0" smtClean="0"/>
              <a:t> обновљивих извора енергије је значајно опала и већ неко време је упоредива са ценом енергије која је добијена сагоревањем фосилних горива. </a:t>
            </a:r>
          </a:p>
          <a:p>
            <a:pPr marL="109728" indent="0" algn="ctr">
              <a:buNone/>
            </a:pPr>
            <a:r>
              <a:rPr lang="sr-Cyrl-RS" i="1" dirty="0" smtClean="0"/>
              <a:t>Само енергијом ветра могло би да се произведе 40</a:t>
            </a:r>
            <a:r>
              <a:rPr lang="sr-Latn-RS" i="1" dirty="0" smtClean="0"/>
              <a:t>x</a:t>
            </a:r>
            <a:r>
              <a:rPr lang="sr-Cyrl-RS" i="1" dirty="0" smtClean="0"/>
              <a:t> више енергије него што је данашња глобална потрошња. На Земљу за сат </a:t>
            </a:r>
            <a:r>
              <a:rPr lang="sr-Cyrl-RS" i="1" dirty="0" smtClean="0">
                <a:solidFill>
                  <a:schemeClr val="tx1"/>
                </a:solidFill>
              </a:rPr>
              <a:t>времена стигне довољно </a:t>
            </a:r>
            <a:r>
              <a:rPr lang="sr-Cyrl-RS" i="1" dirty="0" smtClean="0"/>
              <a:t>соларне енергије да подмири потребе целог света за годину дана. </a:t>
            </a:r>
          </a:p>
          <a:p>
            <a:pPr marL="109728" indent="0">
              <a:buNone/>
            </a:pPr>
            <a:endParaRPr lang="sr-Cyrl-RS" dirty="0" smtClean="0"/>
          </a:p>
          <a:p>
            <a:pPr marL="109728" indent="0">
              <a:buNone/>
            </a:pPr>
            <a:r>
              <a:rPr lang="sr-Cyrl-RS" b="1" dirty="0" smtClean="0"/>
              <a:t>Обновљиви извори енергије:</a:t>
            </a:r>
          </a:p>
          <a:p>
            <a:pPr>
              <a:buFont typeface="Wingdings" panose="05000000000000000000" pitchFamily="2" charset="2"/>
              <a:buChar char="Ø"/>
            </a:pPr>
            <a:r>
              <a:rPr lang="sr-Cyrl-RS" dirty="0"/>
              <a:t>Н</a:t>
            </a:r>
            <a:r>
              <a:rPr lang="sr-Cyrl-RS" dirty="0" smtClean="0"/>
              <a:t>е производе загађење/емисије гасова</a:t>
            </a:r>
          </a:p>
          <a:p>
            <a:pPr>
              <a:buFont typeface="Wingdings" panose="05000000000000000000" pitchFamily="2" charset="2"/>
              <a:buChar char="Ø"/>
            </a:pPr>
            <a:r>
              <a:rPr lang="sr-Cyrl-RS" dirty="0" smtClean="0"/>
              <a:t>Практично су неограничени</a:t>
            </a:r>
          </a:p>
          <a:p>
            <a:pPr>
              <a:buFont typeface="Wingdings" panose="05000000000000000000" pitchFamily="2" charset="2"/>
              <a:buChar char="Ø"/>
            </a:pPr>
            <a:r>
              <a:rPr lang="sr-Cyrl-RS" dirty="0" smtClean="0"/>
              <a:t>Омогућавају децентрализацију и демократизацију у произво</a:t>
            </a:r>
            <a:r>
              <a:rPr lang="sr-Cyrl-RS" dirty="0" smtClean="0">
                <a:solidFill>
                  <a:schemeClr val="tx1"/>
                </a:solidFill>
              </a:rPr>
              <a:t>дњ</a:t>
            </a:r>
            <a:r>
              <a:rPr lang="sr-Cyrl-RS" dirty="0" smtClean="0"/>
              <a:t>и и екплоатацији енергије</a:t>
            </a:r>
          </a:p>
        </p:txBody>
      </p:sp>
      <p:sp>
        <p:nvSpPr>
          <p:cNvPr id="4" name="TextBox 3"/>
          <p:cNvSpPr txBox="1"/>
          <p:nvPr/>
        </p:nvSpPr>
        <p:spPr>
          <a:xfrm>
            <a:off x="304210" y="5869094"/>
            <a:ext cx="1586140" cy="369332"/>
          </a:xfrm>
          <a:prstGeom prst="rect">
            <a:avLst/>
          </a:prstGeom>
          <a:noFill/>
        </p:spPr>
        <p:txBody>
          <a:bodyPr wrap="none" rtlCol="0">
            <a:spAutoFit/>
          </a:bodyPr>
          <a:lstStyle/>
          <a:p>
            <a:r>
              <a:rPr lang="en-US" dirty="0" smtClean="0">
                <a:hlinkClick r:id="rId2"/>
              </a:rPr>
              <a:t>goo.gl/RT8FRS</a:t>
            </a:r>
            <a:r>
              <a:rPr lang="sr-Cyrl-RS" dirty="0" smtClean="0"/>
              <a:t> </a:t>
            </a:r>
          </a:p>
        </p:txBody>
      </p:sp>
    </p:spTree>
    <p:extLst>
      <p:ext uri="{BB962C8B-B14F-4D97-AF65-F5344CB8AC3E}">
        <p14:creationId xmlns:p14="http://schemas.microsoft.com/office/powerpoint/2010/main" val="1084470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Енергија, енергетска ефикасност и обновљиви извори</a:t>
            </a:r>
            <a:r>
              <a:rPr lang="sr-Latn-RS" b="1" dirty="0"/>
              <a:t> </a:t>
            </a:r>
            <a:r>
              <a:rPr lang="sr-Cyrl-RS" b="1" dirty="0"/>
              <a:t>енергије</a:t>
            </a:r>
            <a:endParaRPr lang="en-US" b="1" dirty="0"/>
          </a:p>
        </p:txBody>
      </p:sp>
      <p:sp>
        <p:nvSpPr>
          <p:cNvPr id="3" name="Content Placeholder 2"/>
          <p:cNvSpPr>
            <a:spLocks noGrp="1"/>
          </p:cNvSpPr>
          <p:nvPr>
            <p:ph idx="1"/>
          </p:nvPr>
        </p:nvSpPr>
        <p:spPr/>
        <p:txBody>
          <a:bodyPr/>
          <a:lstStyle/>
          <a:p>
            <a:pPr marL="0" indent="0" algn="ctr">
              <a:buNone/>
            </a:pPr>
            <a:endParaRPr lang="sr-Cyrl-RS" sz="2400" b="1" dirty="0" smtClean="0"/>
          </a:p>
          <a:p>
            <a:endParaRPr lang="sr-Cyrl-RS" dirty="0"/>
          </a:p>
          <a:p>
            <a:pPr>
              <a:buFont typeface="Wingdings" panose="05000000000000000000" pitchFamily="2" charset="2"/>
              <a:buChar char="Ø"/>
            </a:pPr>
            <a:r>
              <a:rPr lang="sr-Cyrl-RS" dirty="0"/>
              <a:t> </a:t>
            </a:r>
            <a:r>
              <a:rPr lang="sr-Cyrl-RS" sz="2400" dirty="0" smtClean="0"/>
              <a:t>Смањење </a:t>
            </a:r>
            <a:r>
              <a:rPr lang="sr-Cyrl-RS" sz="2400" dirty="0" smtClean="0">
                <a:solidFill>
                  <a:schemeClr val="tx1"/>
                </a:solidFill>
              </a:rPr>
              <a:t>потрошње топлотне и електричне </a:t>
            </a:r>
            <a:r>
              <a:rPr lang="sr-Cyrl-RS" sz="2400" dirty="0" smtClean="0"/>
              <a:t>енергије</a:t>
            </a:r>
          </a:p>
          <a:p>
            <a:pPr>
              <a:buFont typeface="Wingdings" panose="05000000000000000000" pitchFamily="2" charset="2"/>
              <a:buChar char="Ø"/>
            </a:pPr>
            <a:r>
              <a:rPr lang="sr-Cyrl-RS" sz="2400" dirty="0"/>
              <a:t> </a:t>
            </a:r>
            <a:r>
              <a:rPr lang="sr-Cyrl-RS" sz="2400" dirty="0" smtClean="0"/>
              <a:t>Подизање ефикасности у производњи електричне и топлотне енергије</a:t>
            </a:r>
          </a:p>
          <a:p>
            <a:pPr>
              <a:buFont typeface="Wingdings" panose="05000000000000000000" pitchFamily="2" charset="2"/>
              <a:buChar char="Ø"/>
            </a:pPr>
            <a:r>
              <a:rPr lang="sr-Cyrl-RS" sz="2400" dirty="0" smtClean="0"/>
              <a:t> Транзиција на обновљиве </a:t>
            </a:r>
            <a:r>
              <a:rPr lang="sr-Cyrl-RS" sz="2400" dirty="0" smtClean="0">
                <a:solidFill>
                  <a:schemeClr val="tx1"/>
                </a:solidFill>
              </a:rPr>
              <a:t>изв</a:t>
            </a:r>
            <a:r>
              <a:rPr lang="sr-Cyrl-RS" sz="2400" dirty="0" smtClean="0"/>
              <a:t>оре енергије</a:t>
            </a:r>
          </a:p>
          <a:p>
            <a:pPr>
              <a:buFont typeface="Wingdings" panose="05000000000000000000" pitchFamily="2" charset="2"/>
              <a:buChar char="Ø"/>
            </a:pPr>
            <a:r>
              <a:rPr lang="sr-Cyrl-RS" sz="2400" dirty="0" smtClean="0"/>
              <a:t> Едукација становништва о бенефитима и могућностима</a:t>
            </a:r>
          </a:p>
          <a:p>
            <a:endParaRPr lang="en-US" dirty="0"/>
          </a:p>
        </p:txBody>
      </p:sp>
    </p:spTree>
    <p:extLst>
      <p:ext uri="{BB962C8B-B14F-4D97-AF65-F5344CB8AC3E}">
        <p14:creationId xmlns:p14="http://schemas.microsoft.com/office/powerpoint/2010/main" val="1467000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2996</TotalTime>
  <Words>2386</Words>
  <Application>Microsoft Office PowerPoint</Application>
  <PresentationFormat>Widescreen</PresentationFormat>
  <Paragraphs>244</Paragraphs>
  <Slides>27</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Calibri</vt:lpstr>
      <vt:lpstr>Calibri Light</vt:lpstr>
      <vt:lpstr>Georgia</vt:lpstr>
      <vt:lpstr>Wingdings</vt:lpstr>
      <vt:lpstr>Retrospect</vt:lpstr>
      <vt:lpstr>  Области деловања и примери добре праксе у смањењу емисија ГХГ на локалном нивоу</vt:lpstr>
      <vt:lpstr>Снага је на локалу</vt:lpstr>
      <vt:lpstr>Области деловања – оквири за Србију</vt:lpstr>
      <vt:lpstr>Транспорт и мобилност</vt:lpstr>
      <vt:lpstr>Транспорт и мобилност </vt:lpstr>
      <vt:lpstr>Подстицање употребе бицикла - пример </vt:lpstr>
      <vt:lpstr>Mobility as a Service - пример</vt:lpstr>
      <vt:lpstr>Енергија, енергетска ефикасност и обновљиви извори енергије</vt:lpstr>
      <vt:lpstr>Енергија, енергетска ефикасност и обновљиви извори енергије</vt:lpstr>
      <vt:lpstr>Обновљиви извори - пример</vt:lpstr>
      <vt:lpstr>Енергетска ефикасност</vt:lpstr>
      <vt:lpstr>Пољопривреда и шумарство</vt:lpstr>
      <vt:lpstr>Пољопривреда и шумарство</vt:lpstr>
      <vt:lpstr>Пољопривреда - пример</vt:lpstr>
      <vt:lpstr>Урбано планирање, зградарство, живот у градовима</vt:lpstr>
      <vt:lpstr>Урбано планирање, зградарство, живот у градовима</vt:lpstr>
      <vt:lpstr>Пољопривреда у градовима – урбане баште (urban farming)</vt:lpstr>
      <vt:lpstr>Пољопривреда у градовима - примери</vt:lpstr>
      <vt:lpstr>Пољопривреда у градовима - примери</vt:lpstr>
      <vt:lpstr>Отпад и управљање отпадом</vt:lpstr>
      <vt:lpstr>Отпад и управљање отпадом</vt:lpstr>
      <vt:lpstr>Отпад и управљање отпадом - пример</vt:lpstr>
      <vt:lpstr>Још неки успешни примери - школе</vt:lpstr>
      <vt:lpstr>Размишљајте о актерима и партнерствима</vt:lpstr>
      <vt:lpstr>Размишљајте о контексту</vt:lpstr>
      <vt:lpstr>Линкови и ресурси</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Иновативне идеје за смањење емисија ГХГ на локалном нивоу</dc:title>
  <dc:creator>Milos Dosen</dc:creator>
  <cp:lastModifiedBy>Milos Dosen</cp:lastModifiedBy>
  <cp:revision>103</cp:revision>
  <dcterms:created xsi:type="dcterms:W3CDTF">2017-09-24T16:45:12Z</dcterms:created>
  <dcterms:modified xsi:type="dcterms:W3CDTF">2017-09-29T06:46:14Z</dcterms:modified>
</cp:coreProperties>
</file>