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8"/>
  </p:notesMasterIdLst>
  <p:handoutMasterIdLst>
    <p:handoutMasterId r:id="rId19"/>
  </p:handoutMasterIdLst>
  <p:sldIdLst>
    <p:sldId id="256" r:id="rId6"/>
    <p:sldId id="258" r:id="rId7"/>
    <p:sldId id="309" r:id="rId8"/>
    <p:sldId id="260" r:id="rId9"/>
    <p:sldId id="306" r:id="rId10"/>
    <p:sldId id="308" r:id="rId11"/>
    <p:sldId id="297" r:id="rId12"/>
    <p:sldId id="304" r:id="rId13"/>
    <p:sldId id="295" r:id="rId14"/>
    <p:sldId id="294" r:id="rId15"/>
    <p:sldId id="259" r:id="rId16"/>
    <p:sldId id="307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00359E"/>
    <a:srgbClr val="CCCC66"/>
    <a:srgbClr val="003399"/>
    <a:srgbClr val="FAE6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Umereni stil 2 – Naglašavanj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316" autoAdjust="0"/>
    <p:restoredTop sz="75259" autoAdjust="0"/>
  </p:normalViewPr>
  <p:slideViewPr>
    <p:cSldViewPr>
      <p:cViewPr varScale="1">
        <p:scale>
          <a:sx n="114" d="100"/>
          <a:sy n="114" d="100"/>
        </p:scale>
        <p:origin x="1602" y="108"/>
      </p:cViewPr>
      <p:guideLst>
        <p:guide orient="horz" pos="4319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20607A1-0186-494C-A3A9-07772C489FE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34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EBACCAB-D60E-5D4C-9575-030BC7C72B1D}" type="datetimeFigureOut">
              <a:rPr lang="en-US"/>
              <a:pPr/>
              <a:t>10/3/2017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A3C551B-FB78-B248-85BC-CAC8E1FB7F0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5577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79CBC81-57BD-9048-9403-292B879F41C6}" type="slidenum">
              <a:rPr lang="en-US" sz="1200"/>
              <a:pPr eaLnBrk="1" hangingPunct="1"/>
              <a:t>1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627933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5"/>
          <p:cNvSpPr>
            <a:spLocks noChangeArrowheads="1"/>
          </p:cNvSpPr>
          <p:nvPr userDrawn="1"/>
        </p:nvSpPr>
        <p:spPr bwMode="auto">
          <a:xfrm>
            <a:off x="8626475" y="5175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8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4495800"/>
            <a:ext cx="3017520" cy="23774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4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3063240" y="4495800"/>
            <a:ext cx="3017520" cy="23774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5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6126480" y="4495800"/>
            <a:ext cx="3017520" cy="23774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5" name="Text Placeholder 33"/>
          <p:cNvSpPr>
            <a:spLocks noGrp="1"/>
          </p:cNvSpPr>
          <p:nvPr>
            <p:ph type="body" sz="quarter" idx="17"/>
          </p:nvPr>
        </p:nvSpPr>
        <p:spPr>
          <a:xfrm>
            <a:off x="533400" y="2209800"/>
            <a:ext cx="6553200" cy="76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 b="1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2" name="Text Placeholder 33"/>
          <p:cNvSpPr>
            <a:spLocks noGrp="1"/>
          </p:cNvSpPr>
          <p:nvPr>
            <p:ph type="body" sz="quarter" idx="19"/>
          </p:nvPr>
        </p:nvSpPr>
        <p:spPr>
          <a:xfrm>
            <a:off x="533400" y="2743200"/>
            <a:ext cx="6553200" cy="5334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 b="0" i="0" baseline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9" name="Text Placeholder 33"/>
          <p:cNvSpPr>
            <a:spLocks noGrp="1"/>
          </p:cNvSpPr>
          <p:nvPr>
            <p:ph type="body" sz="quarter" idx="20"/>
          </p:nvPr>
        </p:nvSpPr>
        <p:spPr>
          <a:xfrm>
            <a:off x="533400" y="381000"/>
            <a:ext cx="990600" cy="457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200" b="0" i="0">
                <a:solidFill>
                  <a:schemeClr val="bg1">
                    <a:lumMod val="75000"/>
                  </a:schemeClr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1433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 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632610" y="0"/>
            <a:ext cx="452628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53228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533400" y="685800"/>
            <a:ext cx="4724400" cy="38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1" i="0">
                <a:solidFill>
                  <a:srgbClr val="003399"/>
                </a:solidFill>
                <a:latin typeface="Myriad Pro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1381869"/>
            <a:ext cx="6553200" cy="1742331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800" b="0" i="0" baseline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84402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poin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>
            <a:off x="228600" y="1524000"/>
            <a:ext cx="72390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5" name="Line 9"/>
          <p:cNvSpPr>
            <a:spLocks noChangeShapeType="1"/>
          </p:cNvSpPr>
          <p:nvPr userDrawn="1"/>
        </p:nvSpPr>
        <p:spPr bwMode="auto">
          <a:xfrm flipH="1">
            <a:off x="609600" y="1447800"/>
            <a:ext cx="6249988" cy="0"/>
          </a:xfrm>
          <a:prstGeom prst="line">
            <a:avLst/>
          </a:prstGeom>
          <a:noFill/>
          <a:ln w="25400">
            <a:solidFill>
              <a:srgbClr val="003399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7" name="Text Placeholder 33"/>
          <p:cNvSpPr>
            <a:spLocks noGrp="1"/>
          </p:cNvSpPr>
          <p:nvPr>
            <p:ph type="body" sz="quarter" idx="17"/>
          </p:nvPr>
        </p:nvSpPr>
        <p:spPr>
          <a:xfrm>
            <a:off x="533400" y="914400"/>
            <a:ext cx="6553200" cy="52045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="1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2133600"/>
            <a:ext cx="6553200" cy="4191000"/>
          </a:xfrm>
          <a:prstGeom prst="rect">
            <a:avLst/>
          </a:prstGeom>
        </p:spPr>
        <p:txBody>
          <a:bodyPr vert="horz"/>
          <a:lstStyle>
            <a:lvl1pPr marL="342900" indent="-342900">
              <a:buFont typeface="Arial"/>
              <a:buChar char="•"/>
              <a:defRPr sz="2200" b="0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959300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2"/>
          <p:cNvSpPr>
            <a:spLocks noChangeShapeType="1"/>
          </p:cNvSpPr>
          <p:nvPr userDrawn="1"/>
        </p:nvSpPr>
        <p:spPr bwMode="auto">
          <a:xfrm>
            <a:off x="304800" y="1524000"/>
            <a:ext cx="71628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6" name="Text Placeholder 33"/>
          <p:cNvSpPr>
            <a:spLocks noGrp="1"/>
          </p:cNvSpPr>
          <p:nvPr>
            <p:ph type="body" sz="quarter" idx="17"/>
          </p:nvPr>
        </p:nvSpPr>
        <p:spPr>
          <a:xfrm>
            <a:off x="1295400" y="3048000"/>
            <a:ext cx="6553200" cy="520456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800" b="1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94085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3566160"/>
            <a:ext cx="5303520" cy="32918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5394960" y="3566160"/>
            <a:ext cx="3749040" cy="32918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533400" y="685800"/>
            <a:ext cx="4724400" cy="38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>
                <a:solidFill>
                  <a:srgbClr val="003399"/>
                </a:solidFill>
                <a:latin typeface="Myriad Pro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1381869"/>
            <a:ext cx="6553200" cy="2123332"/>
          </a:xfrm>
          <a:prstGeom prst="rect">
            <a:avLst/>
          </a:prstGeom>
        </p:spPr>
        <p:txBody>
          <a:bodyPr vert="horz"/>
          <a:lstStyle>
            <a:lvl1pPr marL="342900" indent="-342900">
              <a:buFont typeface="Arial"/>
              <a:buChar char="•"/>
              <a:defRPr sz="1800" b="0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87527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4389120"/>
            <a:ext cx="4572000" cy="24688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5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4663440" y="4389120"/>
            <a:ext cx="4480560" cy="24688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533400" y="685800"/>
            <a:ext cx="4724400" cy="38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>
                <a:solidFill>
                  <a:srgbClr val="003399"/>
                </a:solidFill>
                <a:latin typeface="Myriad Pro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1381869"/>
            <a:ext cx="6553200" cy="2123332"/>
          </a:xfrm>
          <a:prstGeom prst="rect">
            <a:avLst/>
          </a:prstGeom>
        </p:spPr>
        <p:txBody>
          <a:bodyPr vert="horz"/>
          <a:lstStyle>
            <a:lvl1pPr marL="342900" indent="-342900">
              <a:buFont typeface="Arial"/>
              <a:buChar char="•"/>
              <a:defRPr sz="1800" b="0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877926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73740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990600" y="533400"/>
            <a:ext cx="7013448" cy="57790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84431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04800" y="1524000"/>
            <a:ext cx="71628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6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2971800"/>
            <a:ext cx="9144000" cy="3886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533400" y="685800"/>
            <a:ext cx="4724400" cy="38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1" i="0">
                <a:solidFill>
                  <a:srgbClr val="003399"/>
                </a:solidFill>
                <a:latin typeface="Myriad Pro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1381869"/>
            <a:ext cx="6553200" cy="2123332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800" b="0" i="0" baseline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192610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2"/>
          <p:cNvSpPr>
            <a:spLocks noChangeShapeType="1"/>
          </p:cNvSpPr>
          <p:nvPr userDrawn="1"/>
        </p:nvSpPr>
        <p:spPr bwMode="auto">
          <a:xfrm>
            <a:off x="304800" y="1524000"/>
            <a:ext cx="71628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3200400"/>
            <a:ext cx="4709160" cy="3657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4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4800600" y="3200400"/>
            <a:ext cx="4343400" cy="3657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533400" y="685800"/>
            <a:ext cx="4724400" cy="38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1" i="0">
                <a:solidFill>
                  <a:srgbClr val="003399"/>
                </a:solidFill>
                <a:latin typeface="Myriad Pro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1381869"/>
            <a:ext cx="6553200" cy="1742331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800" b="0" i="0" baseline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826844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creen shot 2011-06-24 at 3.13.09 PM.png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228600"/>
            <a:ext cx="874713" cy="161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19" r:id="rId4"/>
    <p:sldLayoutId id="2147483720" r:id="rId5"/>
    <p:sldLayoutId id="2147483721" r:id="rId6"/>
    <p:sldLayoutId id="2147483722" r:id="rId7"/>
    <p:sldLayoutId id="2147483728" r:id="rId8"/>
    <p:sldLayoutId id="2147483729" r:id="rId9"/>
    <p:sldLayoutId id="2147483723" r:id="rId10"/>
    <p:sldLayoutId id="2147483724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CF8AF2.A4640210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klimatskepromene.rs/" TargetMode="Externa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4505130"/>
            <a:ext cx="3017838" cy="2378075"/>
          </a:xfrm>
        </p:spPr>
      </p:pic>
      <p:pic>
        <p:nvPicPr>
          <p:cNvPr id="6" name="Picture Placeholder 5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63875" y="4495800"/>
            <a:ext cx="3016250" cy="2378075"/>
          </a:xfrm>
        </p:spPr>
      </p:pic>
      <p:pic>
        <p:nvPicPr>
          <p:cNvPr id="8" name="Picture Placeholder 7"/>
          <p:cNvPicPr>
            <a:picLocks noGrp="1" noChangeAspect="1"/>
          </p:cNvPicPr>
          <p:nvPr>
            <p:ph type="pic" sz="quarter" idx="15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26163" y="4495800"/>
            <a:ext cx="3017837" cy="2378075"/>
          </a:xfrm>
        </p:spPr>
      </p:pic>
      <p:sp>
        <p:nvSpPr>
          <p:cNvPr id="7174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512413" y="1844824"/>
            <a:ext cx="7927032" cy="1189856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sr-Cyrl-RS" sz="2800" b="1" dirty="0"/>
              <a:t>Локални развој отпоран на климатске промене</a:t>
            </a:r>
          </a:p>
          <a:p>
            <a:pPr algn="ctr"/>
            <a:endParaRPr lang="sr-Cyrl-RS" sz="2800" b="1" dirty="0"/>
          </a:p>
          <a:p>
            <a:pPr algn="ctr"/>
            <a:r>
              <a:rPr lang="sr-Cyrl-RS" sz="2800" b="1" dirty="0"/>
              <a:t>Изазов за иновативна решења</a:t>
            </a:r>
            <a:endParaRPr lang="en-US" sz="2800" b="1" dirty="0"/>
          </a:p>
          <a:p>
            <a:pPr algn="ctr"/>
            <a:endParaRPr lang="sr-Latn-RS" sz="2800" b="1" dirty="0"/>
          </a:p>
          <a:p>
            <a:endParaRPr lang="en-US" dirty="0">
              <a:latin typeface="Myriad Pro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9" name="Picture 2" descr="http://www.aseanpeat.net/aeimages/Image/GEF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153" y="580937"/>
            <a:ext cx="1992539" cy="1045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85104" y="264759"/>
            <a:ext cx="716040" cy="925624"/>
          </a:xfrm>
          <a:prstGeom prst="rect">
            <a:avLst/>
          </a:prstGeom>
        </p:spPr>
      </p:pic>
      <p:sp>
        <p:nvSpPr>
          <p:cNvPr id="11" name="TextBox 5"/>
          <p:cNvSpPr txBox="1"/>
          <p:nvPr/>
        </p:nvSpPr>
        <p:spPr>
          <a:xfrm>
            <a:off x="3538509" y="1190383"/>
            <a:ext cx="27564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1000" dirty="0"/>
              <a:t>Република Србија</a:t>
            </a:r>
          </a:p>
          <a:p>
            <a:pPr algn="ctr"/>
            <a:r>
              <a:rPr lang="sr-Cyrl-RS" sz="1000" dirty="0"/>
              <a:t>Министарство </a:t>
            </a:r>
          </a:p>
          <a:p>
            <a:pPr algn="ctr"/>
            <a:r>
              <a:rPr lang="sr-Cyrl-RS" sz="1000" dirty="0"/>
              <a:t> заштите животне средине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sr-Cyrl-RS" dirty="0"/>
              <a:t>Мултимедија/</a:t>
            </a:r>
            <a:r>
              <a:rPr lang="sr-Cyrl-RS" dirty="0" err="1"/>
              <a:t>Чињенице&amp;Подаци</a:t>
            </a:r>
            <a:endParaRPr lang="sr-Latn-RS" dirty="0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683568" y="1772816"/>
            <a:ext cx="7272808" cy="4191000"/>
          </a:xfrm>
        </p:spPr>
        <p:txBody>
          <a:bodyPr/>
          <a:lstStyle/>
          <a:p>
            <a:r>
              <a:rPr lang="sr-Cyrl-RS" dirty="0"/>
              <a:t>Видео материјал </a:t>
            </a:r>
            <a:r>
              <a:rPr lang="en-US" dirty="0"/>
              <a:t>(</a:t>
            </a:r>
            <a:r>
              <a:rPr lang="sr-Cyrl-RS" dirty="0"/>
              <a:t>радионице, догађаји</a:t>
            </a:r>
            <a:r>
              <a:rPr lang="en-US" dirty="0"/>
              <a:t>)</a:t>
            </a:r>
          </a:p>
          <a:p>
            <a:r>
              <a:rPr lang="sr-Cyrl-RS" dirty="0"/>
              <a:t>Анимирани видео</a:t>
            </a:r>
            <a:endParaRPr lang="en-US" dirty="0"/>
          </a:p>
          <a:p>
            <a:r>
              <a:rPr lang="sr-Cyrl-RS" dirty="0" err="1"/>
              <a:t>Инфографици</a:t>
            </a:r>
            <a:r>
              <a:rPr lang="en-US" dirty="0"/>
              <a:t> (</a:t>
            </a:r>
            <a:r>
              <a:rPr lang="sr-Cyrl-RS" dirty="0"/>
              <a:t>општи</a:t>
            </a:r>
            <a:r>
              <a:rPr lang="en-US" dirty="0"/>
              <a:t>, </a:t>
            </a:r>
            <a:r>
              <a:rPr lang="sr-Cyrl-RS" dirty="0"/>
              <a:t>секторски</a:t>
            </a:r>
            <a:r>
              <a:rPr lang="en-US" dirty="0"/>
              <a:t>)</a:t>
            </a:r>
          </a:p>
          <a:p>
            <a:r>
              <a:rPr lang="sr-Cyrl-RS" dirty="0"/>
              <a:t>Како да</a:t>
            </a:r>
            <a:r>
              <a:rPr lang="en-US" dirty="0"/>
              <a:t> …? – </a:t>
            </a:r>
            <a:r>
              <a:rPr lang="sr-Cyrl-RS" dirty="0"/>
              <a:t>Корисне информације за различите заинтересоване стране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5053636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677647" y="1844824"/>
            <a:ext cx="6342625" cy="4191000"/>
          </a:xfrm>
        </p:spPr>
        <p:txBody>
          <a:bodyPr/>
          <a:lstStyle/>
          <a:p>
            <a:pPr marL="0" indent="0">
              <a:buNone/>
            </a:pPr>
            <a:r>
              <a:rPr lang="sr-Cyrl-RS" dirty="0"/>
              <a:t>Контакт информације (биће доступни пред објављивање јавног позива)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Helpdesk:</a:t>
            </a:r>
          </a:p>
          <a:p>
            <a:pPr marL="0" indent="0">
              <a:buNone/>
            </a:pPr>
            <a:r>
              <a:rPr lang="en-US" b="1" dirty="0"/>
              <a:t>+381 11 2856571</a:t>
            </a:r>
          </a:p>
        </p:txBody>
      </p:sp>
    </p:spTree>
    <p:extLst>
      <p:ext uri="{BB962C8B-B14F-4D97-AF65-F5344CB8AC3E}">
        <p14:creationId xmlns:p14="http://schemas.microsoft.com/office/powerpoint/2010/main" val="37330478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1907704" y="2060848"/>
            <a:ext cx="6553200" cy="4191000"/>
          </a:xfrm>
        </p:spPr>
        <p:txBody>
          <a:bodyPr/>
          <a:lstStyle/>
          <a:p>
            <a:pPr marL="0" indent="0">
              <a:buNone/>
            </a:pPr>
            <a:r>
              <a:rPr lang="sr-Cyrl-RS" dirty="0"/>
              <a:t>За све додатне информације:</a:t>
            </a:r>
          </a:p>
          <a:p>
            <a:pPr marL="0" indent="0">
              <a:buNone/>
            </a:pPr>
            <a:endParaRPr lang="sr-Cyrl-RS" dirty="0"/>
          </a:p>
          <a:p>
            <a:pPr marL="0" indent="0">
              <a:buNone/>
            </a:pPr>
            <a:r>
              <a:rPr lang="sr-Cyrl-RS" dirty="0"/>
              <a:t>Ана Секе</a:t>
            </a:r>
          </a:p>
          <a:p>
            <a:pPr marL="0" indent="0">
              <a:buNone/>
            </a:pPr>
            <a:r>
              <a:rPr lang="sr-Cyrl-RS" dirty="0"/>
              <a:t>Координатор пројекта</a:t>
            </a:r>
          </a:p>
          <a:p>
            <a:pPr marL="0" indent="0">
              <a:buNone/>
            </a:pPr>
            <a:r>
              <a:rPr lang="en-US" dirty="0"/>
              <a:t>ana.seke@undp.org</a:t>
            </a:r>
            <a:endParaRPr lang="sr-Cyrl-RS" dirty="0"/>
          </a:p>
          <a:p>
            <a:pPr marL="0" indent="0">
              <a:buNone/>
            </a:pPr>
            <a:r>
              <a:rPr lang="en-US" sz="2000" dirty="0"/>
              <a:t>+381 11 2856571</a:t>
            </a:r>
          </a:p>
          <a:p>
            <a:pPr marL="0" indent="0">
              <a:buNone/>
            </a:pPr>
            <a:endParaRPr lang="sr-Cyrl-RS" dirty="0"/>
          </a:p>
          <a:p>
            <a:pPr marL="0" indent="0">
              <a:buNone/>
            </a:pPr>
            <a:r>
              <a:rPr lang="sr-Cyrl-RS" dirty="0"/>
              <a:t> </a:t>
            </a:r>
            <a:endParaRPr lang="sr-Latn-RS" dirty="0"/>
          </a:p>
        </p:txBody>
      </p:sp>
      <p:pic>
        <p:nvPicPr>
          <p:cNvPr id="4" name="Picture 14" descr="Description: cid:image001.png@01CCB99F.9F1B0AF0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490538" y="2263775"/>
            <a:ext cx="1519237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>
            <a:extLst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9101" y="4521090"/>
            <a:ext cx="2584928" cy="1450974"/>
          </a:xfrm>
          <a:prstGeom prst="rect">
            <a:avLst/>
          </a:prstGeom>
        </p:spPr>
      </p:pic>
      <p:sp>
        <p:nvSpPr>
          <p:cNvPr id="6" name="Pravougaonik 5"/>
          <p:cNvSpPr/>
          <p:nvPr/>
        </p:nvSpPr>
        <p:spPr>
          <a:xfrm>
            <a:off x="5173258" y="5972064"/>
            <a:ext cx="35566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RS" dirty="0">
                <a:hlinkClick r:id="rId5"/>
              </a:rPr>
              <a:t>www.klimatskepromene.rs</a:t>
            </a:r>
            <a:r>
              <a:rPr lang="sr-Latn-RS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algn="ctr"/>
            <a:r>
              <a:rPr lang="sr-Cyrl-RS" dirty="0"/>
              <a:t>Ко може да се пријави?</a:t>
            </a:r>
            <a:endParaRPr lang="sr-Latn-RS" dirty="0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513518" y="1700808"/>
            <a:ext cx="7730890" cy="4824536"/>
          </a:xfrm>
        </p:spPr>
        <p:txBody>
          <a:bodyPr/>
          <a:lstStyle/>
          <a:p>
            <a:pPr algn="just"/>
            <a:r>
              <a:rPr lang="ru-RU" sz="1400" dirty="0"/>
              <a:t>У „Изазову за иновативна решења“ могу да учествују конзорцијуми које чине најмање два члана, при чему је обавезно да један од чланова конзорцијума буде јединица локалне самоуправе, у својству или главног подносиоца пријаве или јединог једног од учесника. Главни подносилац пријаве је уједно и потписник уговора са Програмом УН за развој (УНДП) и сноси одговорност за резултате остварене у оквиру „Изазова”.</a:t>
            </a:r>
          </a:p>
          <a:p>
            <a:pPr marL="0" indent="0" algn="just">
              <a:buNone/>
            </a:pPr>
            <a:r>
              <a:rPr lang="ru-RU" sz="1600" dirty="0"/>
              <a:t>Чланови конзорцијума могу да буду: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1600" dirty="0"/>
              <a:t>јединице локалне самоуправе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1600" dirty="0"/>
              <a:t>јавна комунална предузећа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1600" dirty="0"/>
              <a:t>привредни субјекти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1600" dirty="0"/>
              <a:t>организације цивилног друштва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1600" dirty="0"/>
              <a:t>научно-истраживачке установе.</a:t>
            </a:r>
          </a:p>
          <a:p>
            <a:pPr algn="just"/>
            <a:r>
              <a:rPr lang="ru-RU" sz="1400" dirty="0"/>
              <a:t>Сви подносиоци пријава морају да буду регистровани у Републици Србији, у складу са домаћим прописима.</a:t>
            </a:r>
          </a:p>
          <a:p>
            <a:pPr algn="just"/>
            <a:r>
              <a:rPr lang="ru-RU" sz="1400" dirty="0"/>
              <a:t>Главни подносилац пријаве треба да буде јасно назначен, као представник Конзорцијума и контакт особа за сва питања у вези са пријавом. Главни подносилац пријаве је уједно и главни корисник средстава обезбеђених у оквиру пројекта;</a:t>
            </a:r>
          </a:p>
          <a:p>
            <a:pPr algn="just"/>
            <a:r>
              <a:rPr lang="ru-RU" sz="1400" dirty="0"/>
              <a:t>Остали учесници у заједничкој пријави, осим општина, могу да буду чланови само једног конзорцијума односно могу да буду укључени у подношење само једне пројектне идеје.</a:t>
            </a:r>
          </a:p>
          <a:p>
            <a:pPr marL="0" indent="0" algn="just">
              <a:buNone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36726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algn="ctr"/>
            <a:r>
              <a:rPr lang="sr-Cyrl-RS" dirty="0"/>
              <a:t>Критеријуми евалуације</a:t>
            </a:r>
            <a:endParaRPr lang="sr-Latn-RS" dirty="0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611560" y="1437654"/>
            <a:ext cx="7416824" cy="5231705"/>
          </a:xfrm>
        </p:spPr>
        <p:txBody>
          <a:bodyPr/>
          <a:lstStyle/>
          <a:p>
            <a:endParaRPr lang="sr-Latn-RS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8448044"/>
              </p:ext>
            </p:extLst>
          </p:nvPr>
        </p:nvGraphicFramePr>
        <p:xfrm>
          <a:off x="611560" y="1455043"/>
          <a:ext cx="7416824" cy="52387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88021">
                  <a:extLst>
                    <a:ext uri="{9D8B030D-6E8A-4147-A177-3AD203B41FA5}">
                      <a16:colId xmlns:a16="http://schemas.microsoft.com/office/drawing/2014/main" val="1169348815"/>
                    </a:ext>
                  </a:extLst>
                </a:gridCol>
                <a:gridCol w="1091660">
                  <a:extLst>
                    <a:ext uri="{9D8B030D-6E8A-4147-A177-3AD203B41FA5}">
                      <a16:colId xmlns:a16="http://schemas.microsoft.com/office/drawing/2014/main" val="3324222673"/>
                    </a:ext>
                  </a:extLst>
                </a:gridCol>
                <a:gridCol w="4037143">
                  <a:extLst>
                    <a:ext uri="{9D8B030D-6E8A-4147-A177-3AD203B41FA5}">
                      <a16:colId xmlns:a16="http://schemas.microsoft.com/office/drawing/2014/main" val="4133813253"/>
                    </a:ext>
                  </a:extLst>
                </a:gridCol>
              </a:tblGrid>
              <a:tr h="3098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Критеријуми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26" marR="388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1200" dirty="0">
                          <a:solidFill>
                            <a:schemeClr val="tx1"/>
                          </a:solidFill>
                          <a:effectLst/>
                        </a:rPr>
                        <a:t>Максималан број бодова </a:t>
                      </a:r>
                      <a:endParaRPr lang="sr-Latn-R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26" marR="388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1200" dirty="0">
                          <a:solidFill>
                            <a:schemeClr val="tx1"/>
                          </a:solidFill>
                          <a:effectLst/>
                        </a:rPr>
                        <a:t>Опис</a:t>
                      </a:r>
                      <a:endParaRPr lang="sr-Latn-R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26" marR="38826" marT="0" marB="0"/>
                </a:tc>
                <a:extLst>
                  <a:ext uri="{0D108BD9-81ED-4DB2-BD59-A6C34878D82A}">
                    <a16:rowId xmlns:a16="http://schemas.microsoft.com/office/drawing/2014/main" val="2474108292"/>
                  </a:ext>
                </a:extLst>
              </a:tr>
              <a:tr h="48401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Изазов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26" marR="3882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26" marR="3882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900">
                          <a:solidFill>
                            <a:schemeClr val="tx1"/>
                          </a:solidFill>
                          <a:effectLst/>
                        </a:rPr>
                        <a:t>У којој мери је предложени пројекат у складу са циљевима јавног позива?</a:t>
                      </a:r>
                      <a:endParaRPr lang="sr-Latn-RS" sz="9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900">
                          <a:solidFill>
                            <a:schemeClr val="tx1"/>
                          </a:solidFill>
                          <a:effectLst/>
                        </a:rPr>
                        <a:t>(укљ. процену предвиђеног ефекта у погледу смањење укупних емисија ГХГ у општини/заједници)</a:t>
                      </a:r>
                      <a:endParaRPr lang="sr-Latn-R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26" marR="38826" marT="0" marB="0"/>
                </a:tc>
                <a:extLst>
                  <a:ext uri="{0D108BD9-81ED-4DB2-BD59-A6C34878D82A}">
                    <a16:rowId xmlns:a16="http://schemas.microsoft.com/office/drawing/2014/main" val="362659596"/>
                  </a:ext>
                </a:extLst>
              </a:tr>
              <a:tr h="70782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Иновација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26" marR="3882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26" marR="3882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900">
                          <a:solidFill>
                            <a:schemeClr val="tx1"/>
                          </a:solidFill>
                          <a:effectLst/>
                        </a:rPr>
                        <a:t>Колико је предлог иновативан (која је иновативна вредност предложеног решења у Србији)? Да ли су концепт, технологија или приступ јасно описани?</a:t>
                      </a:r>
                      <a:endParaRPr lang="sr-Latn-RS" sz="9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sr-Cyrl-RS" sz="900">
                          <a:solidFill>
                            <a:schemeClr val="tx1"/>
                          </a:solidFill>
                          <a:effectLst/>
                        </a:rPr>
                        <a:t>Бодоваће се и могућност имплементације у оквиру временског периода трајања изазова.</a:t>
                      </a:r>
                      <a:endParaRPr lang="sr-Latn-R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26" marR="38826" marT="0" marB="0"/>
                </a:tc>
                <a:extLst>
                  <a:ext uri="{0D108BD9-81ED-4DB2-BD59-A6C34878D82A}">
                    <a16:rowId xmlns:a16="http://schemas.microsoft.com/office/drawing/2014/main" val="1616423616"/>
                  </a:ext>
                </a:extLst>
              </a:tr>
              <a:tr h="60502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Партнерство 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26" marR="3882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26" marR="3882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900">
                          <a:solidFill>
                            <a:schemeClr val="tx1"/>
                          </a:solidFill>
                          <a:effectLst/>
                        </a:rPr>
                        <a:t>Да ли подносиоци пријаве поседују релевантне вештине, стручност, искуство и ресурсе за успешну имплементацију пројекта у предвиђеном року? Какав је пројектни план за имплементацију пројекта? Каква врста партнерства се предлаже?</a:t>
                      </a:r>
                      <a:endParaRPr lang="sr-Latn-R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26" marR="38826" marT="0" marB="0"/>
                </a:tc>
                <a:extLst>
                  <a:ext uri="{0D108BD9-81ED-4DB2-BD59-A6C34878D82A}">
                    <a16:rowId xmlns:a16="http://schemas.microsoft.com/office/drawing/2014/main" val="2336861502"/>
                  </a:ext>
                </a:extLst>
              </a:tr>
              <a:tr h="177866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Утицај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26" marR="3882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40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26" marR="3882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900">
                          <a:solidFill>
                            <a:schemeClr val="tx1"/>
                          </a:solidFill>
                          <a:effectLst/>
                        </a:rPr>
                        <a:t>Колико је очекивано смањење емисија ГХГ и колика је просечна цена смањења емисија ГХГ према предложеној пројектној идеји?</a:t>
                      </a:r>
                      <a:endParaRPr lang="sr-Latn-RS" sz="9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900">
                          <a:solidFill>
                            <a:schemeClr val="tx1"/>
                          </a:solidFill>
                          <a:effectLst/>
                        </a:rPr>
                        <a:t>Колика је економичност предложеног решења (узимајући у обзир и смањење емисије ГХГ и пратеће економске, финансијске, социјалне и еколошке користи)?</a:t>
                      </a:r>
                      <a:endParaRPr lang="sr-Latn-RS" sz="9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900">
                          <a:solidFill>
                            <a:schemeClr val="tx1"/>
                          </a:solidFill>
                          <a:effectLst/>
                        </a:rPr>
                        <a:t>На који начин се предложено решење бави приоритетима на националном и локалном нивоу? На који начин се предложено решење бави темама изазова и како се тим решењем у први план ставља утицај на младе, жене и/или маргинализоване групе?  </a:t>
                      </a:r>
                      <a:endParaRPr lang="sr-Latn-RS" sz="9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26" marR="38826" marT="0" marB="0"/>
                </a:tc>
                <a:extLst>
                  <a:ext uri="{0D108BD9-81ED-4DB2-BD59-A6C34878D82A}">
                    <a16:rowId xmlns:a16="http://schemas.microsoft.com/office/drawing/2014/main" val="1786781915"/>
                  </a:ext>
                </a:extLst>
              </a:tr>
              <a:tr h="107083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Буџет пројекта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26" marR="3882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26" marR="3882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900" dirty="0">
                          <a:solidFill>
                            <a:schemeClr val="tx1"/>
                          </a:solidFill>
                          <a:effectLst/>
                        </a:rPr>
                        <a:t>Да ли су пројектни трошкови реални? Опис начина планирања трошкова према предложеним активностима и циљевима. На који начин ће се трошити буџет како би се обезбедило прибављање највеће вредности за уложени новац? </a:t>
                      </a:r>
                      <a:endParaRPr lang="sr-Latn-RS" sz="9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900" dirty="0">
                          <a:solidFill>
                            <a:schemeClr val="tx1"/>
                          </a:solidFill>
                          <a:effectLst/>
                        </a:rPr>
                        <a:t>Евентуалне обавезе су-финансирања које су већ обезбеђене за имплементацију биће додатно бодоване.</a:t>
                      </a:r>
                      <a:endParaRPr lang="sr-Latn-RS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26" marR="38826" marT="0" marB="0"/>
                </a:tc>
                <a:extLst>
                  <a:ext uri="{0D108BD9-81ED-4DB2-BD59-A6C34878D82A}">
                    <a16:rowId xmlns:a16="http://schemas.microsoft.com/office/drawing/2014/main" val="3052949111"/>
                  </a:ext>
                </a:extLst>
              </a:tr>
              <a:tr h="17519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1200" dirty="0">
                          <a:solidFill>
                            <a:schemeClr val="tx1"/>
                          </a:solidFill>
                          <a:effectLst/>
                        </a:rPr>
                        <a:t>Укупно</a:t>
                      </a:r>
                      <a:endParaRPr lang="sr-Latn-R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26" marR="3882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1200" dirty="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sr-Latn-R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26" marR="3882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sr-Latn-RS" sz="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26" marR="38826" marT="0" marB="0"/>
                </a:tc>
                <a:extLst>
                  <a:ext uri="{0D108BD9-81ED-4DB2-BD59-A6C34878D82A}">
                    <a16:rowId xmlns:a16="http://schemas.microsoft.com/office/drawing/2014/main" val="23820794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8043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algn="ctr"/>
            <a:r>
              <a:rPr lang="sr-Cyrl-RS" dirty="0"/>
              <a:t>Изазов за иновативна решења</a:t>
            </a:r>
            <a:endParaRPr lang="sr-Latn-RS" dirty="0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611560" y="1556792"/>
            <a:ext cx="7416824" cy="4824536"/>
          </a:xfrm>
        </p:spPr>
        <p:txBody>
          <a:bodyPr/>
          <a:lstStyle/>
          <a:p>
            <a:pPr marL="0" indent="0" algn="just">
              <a:buNone/>
            </a:pPr>
            <a:r>
              <a:rPr lang="en-US" sz="1600" dirty="0"/>
              <a:t>ЈАВНИ ПОЗИВ (у </a:t>
            </a:r>
            <a:r>
              <a:rPr lang="en-US" sz="1600" dirty="0" err="1"/>
              <a:t>форми</a:t>
            </a:r>
            <a:r>
              <a:rPr lang="en-US" sz="1600" dirty="0"/>
              <a:t> ИЗАЗОВА) </a:t>
            </a:r>
            <a:r>
              <a:rPr lang="en-US" sz="1600" dirty="0" err="1"/>
              <a:t>за</a:t>
            </a:r>
            <a:r>
              <a:rPr lang="en-US" sz="1600" dirty="0"/>
              <a:t> </a:t>
            </a:r>
            <a:r>
              <a:rPr lang="en-US" sz="1600" dirty="0" err="1"/>
              <a:t>предлагање</a:t>
            </a:r>
            <a:r>
              <a:rPr lang="en-US" sz="1600" dirty="0"/>
              <a:t> </a:t>
            </a:r>
            <a:r>
              <a:rPr lang="en-US" sz="1600" dirty="0" err="1"/>
              <a:t>заједничких</a:t>
            </a:r>
            <a:r>
              <a:rPr lang="en-US" sz="1600" dirty="0"/>
              <a:t>, </a:t>
            </a:r>
            <a:r>
              <a:rPr lang="en-US" sz="1600" dirty="0" err="1"/>
              <a:t>иновативних</a:t>
            </a:r>
            <a:r>
              <a:rPr lang="en-US" sz="1600" dirty="0"/>
              <a:t> и </a:t>
            </a:r>
            <a:r>
              <a:rPr lang="en-US" sz="1600" dirty="0" err="1"/>
              <a:t>финансијски</a:t>
            </a:r>
            <a:r>
              <a:rPr lang="en-US" sz="1600" dirty="0"/>
              <a:t> </a:t>
            </a:r>
            <a:r>
              <a:rPr lang="en-US" sz="1600" dirty="0" err="1"/>
              <a:t>исплативих</a:t>
            </a:r>
            <a:r>
              <a:rPr lang="en-US" sz="1600" dirty="0"/>
              <a:t> </a:t>
            </a:r>
            <a:r>
              <a:rPr lang="en-US" sz="1600" dirty="0" err="1"/>
              <a:t>идеја</a:t>
            </a:r>
            <a:r>
              <a:rPr lang="en-US" sz="1600" dirty="0"/>
              <a:t> </a:t>
            </a:r>
            <a:r>
              <a:rPr lang="en-US" sz="1600" dirty="0" err="1"/>
              <a:t>за</a:t>
            </a:r>
            <a:r>
              <a:rPr lang="en-US" sz="1600" dirty="0"/>
              <a:t> </a:t>
            </a:r>
            <a:r>
              <a:rPr lang="en-US" sz="1600" dirty="0" err="1"/>
              <a:t>смањење</a:t>
            </a:r>
            <a:r>
              <a:rPr lang="en-US" sz="1600" dirty="0"/>
              <a:t> </a:t>
            </a:r>
            <a:r>
              <a:rPr lang="en-US" sz="1600" dirty="0" err="1"/>
              <a:t>емисија</a:t>
            </a:r>
            <a:r>
              <a:rPr lang="en-US" sz="1600" dirty="0"/>
              <a:t> ГХГ </a:t>
            </a:r>
            <a:r>
              <a:rPr lang="en-US" sz="1600" dirty="0" err="1"/>
              <a:t>које</a:t>
            </a:r>
            <a:r>
              <a:rPr lang="en-US" sz="1600" dirty="0"/>
              <a:t> </a:t>
            </a:r>
            <a:r>
              <a:rPr lang="en-US" sz="1600" dirty="0" err="1"/>
              <a:t>се</a:t>
            </a:r>
            <a:r>
              <a:rPr lang="en-US" sz="1600" dirty="0"/>
              <a:t> </a:t>
            </a:r>
            <a:r>
              <a:rPr lang="en-US" sz="1600" dirty="0" err="1"/>
              <a:t>емитују</a:t>
            </a:r>
            <a:r>
              <a:rPr lang="en-US" sz="1600" dirty="0"/>
              <a:t> у </a:t>
            </a:r>
            <a:r>
              <a:rPr lang="en-US" sz="1600" dirty="0" err="1"/>
              <a:t>процесу</a:t>
            </a:r>
            <a:r>
              <a:rPr lang="en-US" sz="1600" dirty="0"/>
              <a:t> </a:t>
            </a:r>
            <a:r>
              <a:rPr lang="en-US" sz="1600" dirty="0" err="1"/>
              <a:t>пружања</a:t>
            </a:r>
            <a:r>
              <a:rPr lang="en-US" sz="1600" dirty="0"/>
              <a:t> и </a:t>
            </a:r>
            <a:r>
              <a:rPr lang="en-US" sz="1600" dirty="0" err="1"/>
              <a:t>коришћења</a:t>
            </a:r>
            <a:r>
              <a:rPr lang="en-US" sz="1600" dirty="0"/>
              <a:t> </a:t>
            </a:r>
            <a:r>
              <a:rPr lang="en-US" sz="1600" dirty="0" err="1"/>
              <a:t>различитих</a:t>
            </a:r>
            <a:r>
              <a:rPr lang="en-US" sz="1600" dirty="0"/>
              <a:t> </a:t>
            </a:r>
            <a:r>
              <a:rPr lang="en-US" sz="1600" dirty="0" err="1"/>
              <a:t>јавних</a:t>
            </a:r>
            <a:r>
              <a:rPr lang="en-US" sz="1600" dirty="0"/>
              <a:t> </a:t>
            </a:r>
            <a:r>
              <a:rPr lang="en-US" sz="1600" dirty="0" err="1"/>
              <a:t>комуналних</a:t>
            </a:r>
            <a:r>
              <a:rPr lang="en-US" sz="1600" dirty="0"/>
              <a:t> </a:t>
            </a:r>
            <a:r>
              <a:rPr lang="en-US" sz="1600" dirty="0" err="1"/>
              <a:t>услуга</a:t>
            </a:r>
            <a:r>
              <a:rPr lang="en-US" sz="1600" dirty="0"/>
              <a:t> (</a:t>
            </a:r>
            <a:r>
              <a:rPr lang="en-US" sz="1600" dirty="0" err="1"/>
              <a:t>снабдевање</a:t>
            </a:r>
            <a:r>
              <a:rPr lang="en-US" sz="1600" dirty="0"/>
              <a:t> </a:t>
            </a:r>
            <a:r>
              <a:rPr lang="en-US" sz="1600" dirty="0" err="1"/>
              <a:t>енергијом</a:t>
            </a:r>
            <a:r>
              <a:rPr lang="en-US" sz="1600" dirty="0"/>
              <a:t> и </a:t>
            </a:r>
            <a:r>
              <a:rPr lang="en-US" sz="1600" dirty="0" err="1"/>
              <a:t>потрошња</a:t>
            </a:r>
            <a:r>
              <a:rPr lang="en-US" sz="1600" dirty="0"/>
              <a:t> </a:t>
            </a:r>
            <a:r>
              <a:rPr lang="en-US" sz="1600" dirty="0" err="1"/>
              <a:t>енергије</a:t>
            </a:r>
            <a:r>
              <a:rPr lang="en-US" sz="1600" dirty="0"/>
              <a:t>, </a:t>
            </a:r>
            <a:r>
              <a:rPr lang="en-US" sz="1600" dirty="0" err="1"/>
              <a:t>јавни</a:t>
            </a:r>
            <a:r>
              <a:rPr lang="en-US" sz="1600" dirty="0"/>
              <a:t> </a:t>
            </a:r>
            <a:r>
              <a:rPr lang="en-US" sz="1600" dirty="0" err="1"/>
              <a:t>саобраћај</a:t>
            </a:r>
            <a:r>
              <a:rPr lang="en-US" sz="1600" dirty="0"/>
              <a:t>, </a:t>
            </a:r>
            <a:r>
              <a:rPr lang="en-US" sz="1600" dirty="0" err="1"/>
              <a:t>управљање</a:t>
            </a:r>
            <a:r>
              <a:rPr lang="en-US" sz="1600" dirty="0"/>
              <a:t> </a:t>
            </a:r>
            <a:r>
              <a:rPr lang="en-US" sz="1600" dirty="0" err="1"/>
              <a:t>отпадом</a:t>
            </a:r>
            <a:r>
              <a:rPr lang="en-US" sz="1600" dirty="0"/>
              <a:t> и </a:t>
            </a:r>
            <a:r>
              <a:rPr lang="en-US" sz="1600" dirty="0" err="1"/>
              <a:t>сл</a:t>
            </a:r>
            <a:r>
              <a:rPr lang="en-US" sz="1600" dirty="0"/>
              <a:t>), </a:t>
            </a:r>
            <a:r>
              <a:rPr lang="en-US" sz="1600" dirty="0" err="1"/>
              <a:t>уз</a:t>
            </a:r>
            <a:r>
              <a:rPr lang="en-US" sz="1600" dirty="0"/>
              <a:t> </a:t>
            </a:r>
            <a:r>
              <a:rPr lang="en-US" sz="1600" dirty="0" err="1"/>
              <a:t>истовремено</a:t>
            </a:r>
            <a:r>
              <a:rPr lang="en-US" sz="1600" dirty="0"/>
              <a:t> </a:t>
            </a:r>
            <a:r>
              <a:rPr lang="en-US" sz="1600" dirty="0" err="1"/>
              <a:t>генерисање</a:t>
            </a:r>
            <a:r>
              <a:rPr lang="en-US" sz="1600" dirty="0"/>
              <a:t> </a:t>
            </a:r>
            <a:r>
              <a:rPr lang="en-US" sz="1600" dirty="0" err="1"/>
              <a:t>друштвене</a:t>
            </a:r>
            <a:r>
              <a:rPr lang="en-US" sz="1600" dirty="0"/>
              <a:t>, </a:t>
            </a:r>
            <a:r>
              <a:rPr lang="en-US" sz="1600" dirty="0" err="1"/>
              <a:t>економске</a:t>
            </a:r>
            <a:r>
              <a:rPr lang="en-US" sz="1600" dirty="0"/>
              <a:t> и </a:t>
            </a:r>
            <a:r>
              <a:rPr lang="en-US" sz="1600" dirty="0" err="1"/>
              <a:t>еколошке</a:t>
            </a:r>
            <a:r>
              <a:rPr lang="en-US" sz="1600" dirty="0"/>
              <a:t> </a:t>
            </a:r>
            <a:r>
              <a:rPr lang="en-US" sz="1600" dirty="0" err="1"/>
              <a:t>користи</a:t>
            </a:r>
            <a:r>
              <a:rPr lang="en-US" sz="1600" dirty="0"/>
              <a:t> </a:t>
            </a:r>
            <a:r>
              <a:rPr lang="en-US" sz="1600" dirty="0" err="1"/>
              <a:t>за</a:t>
            </a:r>
            <a:r>
              <a:rPr lang="en-US" sz="1600" dirty="0"/>
              <a:t> </a:t>
            </a:r>
            <a:r>
              <a:rPr lang="en-US" sz="1600" dirty="0" err="1"/>
              <a:t>заједницу</a:t>
            </a:r>
            <a:r>
              <a:rPr lang="en-US" sz="1600" dirty="0"/>
              <a:t> и </a:t>
            </a:r>
            <a:r>
              <a:rPr lang="en-US" sz="1600" dirty="0" err="1"/>
              <a:t>њене</a:t>
            </a:r>
            <a:r>
              <a:rPr lang="en-US" sz="1600" dirty="0"/>
              <a:t> </a:t>
            </a:r>
            <a:r>
              <a:rPr lang="en-US" sz="1600" dirty="0" err="1"/>
              <a:t>грађане</a:t>
            </a:r>
            <a:r>
              <a:rPr lang="en-US" sz="1600" dirty="0"/>
              <a:t>.</a:t>
            </a:r>
            <a:r>
              <a:rPr lang="en-US" dirty="0"/>
              <a:t> </a:t>
            </a:r>
            <a:endParaRPr lang="en-US" sz="1800" dirty="0"/>
          </a:p>
          <a:p>
            <a:pPr marL="0" indent="0" algn="just">
              <a:buNone/>
            </a:pPr>
            <a:endParaRPr lang="sr-Latn-RS" sz="1800" dirty="0"/>
          </a:p>
        </p:txBody>
      </p:sp>
      <p:pic>
        <p:nvPicPr>
          <p:cNvPr id="7" name="Slika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3068959"/>
            <a:ext cx="9144000" cy="345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768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>
          <a:xfrm>
            <a:off x="533400" y="914400"/>
            <a:ext cx="7228940" cy="520456"/>
          </a:xfrm>
        </p:spPr>
        <p:txBody>
          <a:bodyPr/>
          <a:lstStyle/>
          <a:p>
            <a:r>
              <a:rPr lang="sr-Cyrl-RS" sz="2000" dirty="0"/>
              <a:t>Изазов за иновативна решења – Опште информације</a:t>
            </a:r>
            <a:endParaRPr lang="sr-Latn-RS" sz="2000" dirty="0"/>
          </a:p>
          <a:p>
            <a:endParaRPr lang="sr-Latn-RS" dirty="0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661579" y="1556792"/>
            <a:ext cx="7100761" cy="4464496"/>
          </a:xfrm>
        </p:spPr>
        <p:txBody>
          <a:bodyPr/>
          <a:lstStyle/>
          <a:p>
            <a:pPr algn="just"/>
            <a:r>
              <a:rPr lang="sr-Cyrl-RS" dirty="0"/>
              <a:t>Шта су иновативна решења?</a:t>
            </a:r>
          </a:p>
          <a:p>
            <a:pPr algn="just"/>
            <a:r>
              <a:rPr lang="sr-Cyrl-RS" dirty="0"/>
              <a:t>Зашто смо покренули овај изазов?</a:t>
            </a:r>
          </a:p>
          <a:p>
            <a:pPr algn="just"/>
            <a:r>
              <a:rPr lang="sr-Cyrl-RS" dirty="0"/>
              <a:t>Зашто треба да учествујете у „Изазову за иновативна решења“?</a:t>
            </a:r>
          </a:p>
          <a:p>
            <a:pPr algn="just"/>
            <a:r>
              <a:rPr lang="sr-Cyrl-RS" dirty="0"/>
              <a:t>Корисна документа </a:t>
            </a:r>
          </a:p>
          <a:p>
            <a:pPr algn="just"/>
            <a:r>
              <a:rPr lang="sr-Cyrl-RS" dirty="0"/>
              <a:t>Фазе Изазова </a:t>
            </a:r>
          </a:p>
          <a:p>
            <a:pPr algn="just"/>
            <a:r>
              <a:rPr lang="sr-Cyrl-RS" dirty="0"/>
              <a:t>Пријава за изазов (апликациона документа)</a:t>
            </a:r>
          </a:p>
          <a:p>
            <a:pPr marL="0" indent="0" algn="just">
              <a:buNone/>
            </a:pPr>
            <a:r>
              <a:rPr lang="sr-Cyrl-RS" dirty="0"/>
              <a:t>     - Ко може да учествује у јавном позиву?</a:t>
            </a:r>
          </a:p>
          <a:p>
            <a:pPr marL="0" indent="0" algn="just">
              <a:buNone/>
            </a:pPr>
            <a:r>
              <a:rPr lang="sr-Cyrl-RS" dirty="0"/>
              <a:t>     - Апликациона документа</a:t>
            </a:r>
            <a:r>
              <a:rPr lang="en-US" dirty="0"/>
              <a:t> </a:t>
            </a:r>
            <a:endParaRPr lang="sr-Cyrl-RS" dirty="0"/>
          </a:p>
          <a:p>
            <a:pPr marL="0" indent="0" algn="just">
              <a:buNone/>
            </a:pPr>
            <a:r>
              <a:rPr lang="sr-Cyrl-RS" dirty="0"/>
              <a:t>     - Правила учествовања у јавном позиву</a:t>
            </a:r>
          </a:p>
        </p:txBody>
      </p:sp>
      <p:graphicFrame>
        <p:nvGraphicFramePr>
          <p:cNvPr id="4" name="Objeka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3933079"/>
              </p:ext>
            </p:extLst>
          </p:nvPr>
        </p:nvGraphicFramePr>
        <p:xfrm>
          <a:off x="4427984" y="5301208"/>
          <a:ext cx="360040" cy="216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Document" showAsIcon="1" r:id="rId3" imgW="914400" imgH="771480" progId="Word.Document.12">
                  <p:embed/>
                </p:oleObj>
              </mc:Choice>
              <mc:Fallback>
                <p:oleObj name="Document" showAsIcon="1" r:id="rId3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27984" y="5301208"/>
                        <a:ext cx="360040" cy="2160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ka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2372926"/>
              </p:ext>
            </p:extLst>
          </p:nvPr>
        </p:nvGraphicFramePr>
        <p:xfrm>
          <a:off x="4716016" y="5288692"/>
          <a:ext cx="288032" cy="2285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Document" showAsIcon="1" r:id="rId5" imgW="914400" imgH="771480" progId="Word.Document.12">
                  <p:embed/>
                </p:oleObj>
              </mc:Choice>
              <mc:Fallback>
                <p:oleObj name="Document" showAsIcon="1" r:id="rId5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16016" y="5288692"/>
                        <a:ext cx="288032" cy="2285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87614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0"/>
            <a:ext cx="76328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7479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lika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0"/>
            <a:ext cx="71287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2314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lika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0"/>
            <a:ext cx="75608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3256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sr-Cyrl-RS" dirty="0"/>
              <a:t>Награде</a:t>
            </a:r>
            <a:endParaRPr lang="sr-Latn-RS" dirty="0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611560" y="1772816"/>
            <a:ext cx="7704856" cy="4191000"/>
          </a:xfrm>
        </p:spPr>
        <p:txBody>
          <a:bodyPr/>
          <a:lstStyle/>
          <a:p>
            <a:pPr marL="0" indent="0">
              <a:buNone/>
            </a:pPr>
            <a:endParaRPr lang="sr-Latn-RS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4306392"/>
              </p:ext>
            </p:extLst>
          </p:nvPr>
        </p:nvGraphicFramePr>
        <p:xfrm>
          <a:off x="623409" y="1772816"/>
          <a:ext cx="7693007" cy="41044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07136">
                  <a:extLst>
                    <a:ext uri="{9D8B030D-6E8A-4147-A177-3AD203B41FA5}">
                      <a16:colId xmlns:a16="http://schemas.microsoft.com/office/drawing/2014/main" val="3889305444"/>
                    </a:ext>
                  </a:extLst>
                </a:gridCol>
                <a:gridCol w="2870653">
                  <a:extLst>
                    <a:ext uri="{9D8B030D-6E8A-4147-A177-3AD203B41FA5}">
                      <a16:colId xmlns:a16="http://schemas.microsoft.com/office/drawing/2014/main" val="2003238462"/>
                    </a:ext>
                  </a:extLst>
                </a:gridCol>
                <a:gridCol w="2115218">
                  <a:extLst>
                    <a:ext uri="{9D8B030D-6E8A-4147-A177-3AD203B41FA5}">
                      <a16:colId xmlns:a16="http://schemas.microsoft.com/office/drawing/2014/main" val="2562924710"/>
                    </a:ext>
                  </a:extLst>
                </a:gridCol>
              </a:tblGrid>
              <a:tr h="634363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Изазов за иновативна решења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3420424"/>
                  </a:ext>
                </a:extLst>
              </a:tr>
              <a:tr h="58133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  <a:latin typeface="Myriad Pro"/>
                          <a:cs typeface="Calibri" panose="020F0502020204030204" pitchFamily="34" charset="0"/>
                        </a:rPr>
                        <a:t> </a:t>
                      </a:r>
                      <a:endParaRPr lang="sr-Latn-RS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Награда</a:t>
                      </a:r>
                      <a:endParaRPr lang="sr-Latn-R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Број</a:t>
                      </a:r>
                      <a:endParaRPr lang="sr-Latn-R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96527740"/>
                  </a:ext>
                </a:extLst>
              </a:tr>
              <a:tr h="889471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Myriad Pro"/>
                          <a:cs typeface="Calibri" panose="020F0502020204030204" pitchFamily="34" charset="0"/>
                        </a:rPr>
                        <a:t> </a:t>
                      </a: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Фаза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Myriad Pro"/>
                          <a:cs typeface="Calibri" panose="020F0502020204030204" pitchFamily="34" charset="0"/>
                        </a:rPr>
                        <a:t> 1 </a:t>
                      </a: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sr-Cyrl-RS" sz="16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идејизација</a:t>
                      </a:r>
                      <a:r>
                        <a:rPr lang="sr-Cyrl-RS" sz="16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Myriad Pro"/>
                          <a:cs typeface="Calibri" panose="020F0502020204030204" pitchFamily="34" charset="0"/>
                        </a:rPr>
                        <a:t> </a:t>
                      </a: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до 10.000 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Myriad Pro"/>
                          <a:cs typeface="Calibri" panose="020F0502020204030204" pitchFamily="34" charset="0"/>
                        </a:rPr>
                        <a:t>USD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Myriad Pro"/>
                          <a:cs typeface="Calibri" panose="020F0502020204030204" pitchFamily="34" charset="0"/>
                        </a:rPr>
                        <a:t> </a:t>
                      </a: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до 20 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8505311"/>
                  </a:ext>
                </a:extLst>
              </a:tr>
              <a:tr h="77437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 Фаза 2 (концептуализација)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Технико-технолошка</a:t>
                      </a:r>
                      <a:r>
                        <a:rPr lang="sr-Cyrl-RS" sz="16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 помоћ, менторство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Најбоље</a:t>
                      </a:r>
                      <a:r>
                        <a:rPr lang="sr-Cyrl-RS" sz="16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 идеје и концепти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2358628"/>
                  </a:ext>
                </a:extLst>
              </a:tr>
              <a:tr h="59313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Суфинансирање</a:t>
                      </a:r>
                      <a:r>
                        <a:rPr lang="sr-Cyrl-RS" sz="16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 најбољих пројеката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до</a:t>
                      </a:r>
                      <a:r>
                        <a:rPr lang="sr-Cyrl-RS" sz="16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 5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62006763"/>
                  </a:ext>
                </a:extLst>
              </a:tr>
              <a:tr h="63177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Финалне награде 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Признање за успешно имплементиране</a:t>
                      </a:r>
                      <a:r>
                        <a:rPr lang="sr-Cyrl-RS" sz="16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 пројекте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до</a:t>
                      </a:r>
                      <a:r>
                        <a:rPr lang="sr-Cyrl-RS" sz="16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 3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00634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1959371"/>
      </p:ext>
    </p:extLst>
  </p:cSld>
  <p:clrMapOvr>
    <a:masterClrMapping/>
  </p:clrMapOvr>
</p:sld>
</file>

<file path=ppt/theme/theme1.xml><?xml version="1.0" encoding="utf-8"?>
<a:theme xmlns:a="http://schemas.openxmlformats.org/drawingml/2006/main" name="UNDPpptFormat_E">
  <a:themeElements>
    <a:clrScheme name="UNDPpptFormat_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UNDPpptFormat_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339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339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UNDPpptFormat_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DPpptFormat_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DPpptFormat_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DPpptFormat_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DPpptFormat_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DPpptFormat_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DPpptFormat_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228049EB6A0D40A488D2E566DA2343" ma:contentTypeVersion="2" ma:contentTypeDescription="Create a new document." ma:contentTypeScope="" ma:versionID="e1d871155fa3daaf51c743192b5555de">
  <xsd:schema xmlns:xsd="http://www.w3.org/2001/XMLSchema" xmlns:xs="http://www.w3.org/2001/XMLSchema" xmlns:p="http://schemas.microsoft.com/office/2006/metadata/properties" xmlns:ns2="62f0073b-7eff-4593-94c2-d8e359bedc05" xmlns:ns3="059678d3-0933-4798-85ce-4e8030ba05bc" targetNamespace="http://schemas.microsoft.com/office/2006/metadata/properties" ma:root="true" ma:fieldsID="bca6d9418911020c24935a5e7647317f" ns2:_="" ns3:_="">
    <xsd:import namespace="62f0073b-7eff-4593-94c2-d8e359bedc05"/>
    <xsd:import namespace="059678d3-0933-4798-85ce-4e8030ba05bc"/>
    <xsd:element name="properties">
      <xsd:complexType>
        <xsd:sequence>
          <xsd:element name="documentManagement">
            <xsd:complexType>
              <xsd:all>
                <xsd:element ref="ns2:Language"/>
                <xsd:element ref="ns2:Description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f0073b-7eff-4593-94c2-d8e359bedc05" elementFormDefault="qualified">
    <xsd:import namespace="http://schemas.microsoft.com/office/2006/documentManagement/types"/>
    <xsd:import namespace="http://schemas.microsoft.com/office/infopath/2007/PartnerControls"/>
    <xsd:element name="Language" ma:index="8" ma:displayName="Language" ma:format="Dropdown" ma:internalName="Language">
      <xsd:simpleType>
        <xsd:restriction base="dms:Choice">
          <xsd:enumeration value="Arabic"/>
          <xsd:enumeration value="Chinese"/>
          <xsd:enumeration value="English"/>
          <xsd:enumeration value="French"/>
          <xsd:enumeration value="Russian"/>
          <xsd:enumeration value="Spanish"/>
          <xsd:enumeration value="Portuguese"/>
        </xsd:restriction>
      </xsd:simpleType>
    </xsd:element>
    <xsd:element name="Description0" ma:index="9" ma:displayName="Description" ma:format="Dropdown" ma:internalName="Description0">
      <xsd:simpleType>
        <xsd:restriction base="dms:Choice">
          <xsd:enumeration value="Logo with tagline"/>
          <xsd:enumeration value="Myriad Pro fonts – for PC and MAC"/>
          <xsd:enumeration value="PowerPoint Template"/>
          <xsd:enumeration value="UNDP Pull-up Banners"/>
          <xsd:enumeration value="UNDP Editorial Style Manual"/>
          <xsd:enumeration value="UNDP Promotional items"/>
          <xsd:enumeration value="Press Releases and Media Advisories"/>
          <xsd:enumeration value="Fast Facts template"/>
          <xsd:enumeration value="The Development Advocate"/>
          <xsd:enumeration value="UNDP Corporate Brochure 2014 files"/>
          <xsd:enumeration value="UNDP stationery"/>
          <xsd:enumeration value="UNDP boilerplate text"/>
          <xsd:enumeration value="Promotional items"/>
          <xsd:enumeration value="UNDP business cards and e-signature"/>
          <xsd:enumeration value="Font"/>
          <xsd:enumeration value="Policy on logo and tagline use"/>
          <xsd:enumeration value="UN Emblem"/>
          <xsd:enumeration value="UNDP Brand Manual"/>
          <xsd:enumeration value="Photography Guidelines"/>
          <xsd:enumeration value="Corporate Posters"/>
          <xsd:enumeration value="Annual Report 2013"/>
          <xsd:enumeration value="Annual Report 2014"/>
          <xsd:enumeration value="MDG icons"/>
          <xsd:enumeration value="RBAS Booklets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9678d3-0933-4798-85ce-4e8030ba05bc" elementFormDefault="qualified">
    <xsd:import namespace="http://schemas.microsoft.com/office/2006/documentManagement/types"/>
    <xsd:import namespace="http://schemas.microsoft.com/office/infopath/2007/PartnerControls"/>
    <xsd:element name="_dlc_DocId" ma:index="10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1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2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62f0073b-7eff-4593-94c2-d8e359bedc05"/>
    <Language xmlns="62f0073b-7eff-4593-94c2-d8e359bedc05"/>
    <_dlc_DocId xmlns="059678d3-0933-4798-85ce-4e8030ba05bc" xsi:nil="true"/>
    <_dlc_DocIdUrl xmlns="059678d3-0933-4798-85ce-4e8030ba05bc">
      <Url xsi:nil="true"/>
      <Description xsi:nil="true"/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523353F-6DE5-43B7-B0DE-6E50671746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f0073b-7eff-4593-94c2-d8e359bedc05"/>
    <ds:schemaRef ds:uri="059678d3-0933-4798-85ce-4e8030ba05b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9B760B7-7EF0-4A11-8E70-999823C71916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7A9F8D4A-5003-48B2-A25D-256FD3D73991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purl.org/dc/dcmitype/"/>
    <ds:schemaRef ds:uri="http://schemas.microsoft.com/office/infopath/2007/PartnerControls"/>
    <ds:schemaRef ds:uri="62f0073b-7eff-4593-94c2-d8e359bedc05"/>
    <ds:schemaRef ds:uri="http://schemas.openxmlformats.org/package/2006/metadata/core-properties"/>
    <ds:schemaRef ds:uri="059678d3-0933-4798-85ce-4e8030ba05bc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E995BF71-5740-48A1-A40F-2C066643CC8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UNDP Serbia PPT for OPM  230615 final no notes</Template>
  <TotalTime>13024</TotalTime>
  <Words>686</Words>
  <Application>Microsoft Office PowerPoint</Application>
  <PresentationFormat>Projekcija na ekranu (4:3)</PresentationFormat>
  <Paragraphs>91</Paragraphs>
  <Slides>12</Slides>
  <Notes>1</Notes>
  <HiddenSlides>0</HiddenSlides>
  <MMClips>0</MMClips>
  <ScaleCrop>false</ScaleCrop>
  <HeadingPairs>
    <vt:vector size="8" baseType="variant">
      <vt:variant>
        <vt:lpstr>Korišćeni fontovi</vt:lpstr>
      </vt:variant>
      <vt:variant>
        <vt:i4>7</vt:i4>
      </vt:variant>
      <vt:variant>
        <vt:lpstr>Tema</vt:lpstr>
      </vt:variant>
      <vt:variant>
        <vt:i4>1</vt:i4>
      </vt:variant>
      <vt:variant>
        <vt:lpstr>Ugrađeni OLE serveri</vt:lpstr>
      </vt:variant>
      <vt:variant>
        <vt:i4>1</vt:i4>
      </vt:variant>
      <vt:variant>
        <vt:lpstr>Naslovi slajdova</vt:lpstr>
      </vt:variant>
      <vt:variant>
        <vt:i4>12</vt:i4>
      </vt:variant>
    </vt:vector>
  </HeadingPairs>
  <TitlesOfParts>
    <vt:vector size="21" baseType="lpstr">
      <vt:lpstr>MS PGothic</vt:lpstr>
      <vt:lpstr>Arial</vt:lpstr>
      <vt:lpstr>Calibri</vt:lpstr>
      <vt:lpstr>Calibri Light</vt:lpstr>
      <vt:lpstr>Myriad Pro</vt:lpstr>
      <vt:lpstr>Times New Roman</vt:lpstr>
      <vt:lpstr>Wingdings</vt:lpstr>
      <vt:lpstr>UNDPpptFormat_E</vt:lpstr>
      <vt:lpstr>Document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Company>UNDP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Steliana Nedera</dc:creator>
  <cp:lastModifiedBy>Ana Seke</cp:lastModifiedBy>
  <cp:revision>99</cp:revision>
  <dcterms:created xsi:type="dcterms:W3CDTF">2015-10-21T10:03:15Z</dcterms:created>
  <dcterms:modified xsi:type="dcterms:W3CDTF">2017-10-04T07:27:28Z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0x010100C1228049EB6A0D40A488D2E566DA2343</vt:lpwstr>
  </property>
  <property fmtid="{D5CDD505-2E9C-101B-9397-08002B2CF9AE}" pid="3" name="_dlc_DocIdItemGuid">
    <vt:lpwstr>30e660ce-ece0-45cb-99c7-f53cee92130a</vt:lpwstr>
  </property>
</Properties>
</file>