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8" r:id="rId7"/>
    <p:sldId id="308" r:id="rId8"/>
    <p:sldId id="260" r:id="rId9"/>
    <p:sldId id="306" r:id="rId10"/>
    <p:sldId id="297" r:id="rId11"/>
    <p:sldId id="304" r:id="rId12"/>
    <p:sldId id="295" r:id="rId13"/>
    <p:sldId id="294" r:id="rId14"/>
    <p:sldId id="259" r:id="rId15"/>
    <p:sldId id="309" r:id="rId16"/>
    <p:sldId id="310" r:id="rId17"/>
    <p:sldId id="30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75259" autoAdjust="0"/>
  </p:normalViewPr>
  <p:slideViewPr>
    <p:cSldViewPr>
      <p:cViewPr varScale="1">
        <p:scale>
          <a:sx n="114" d="100"/>
          <a:sy n="114" d="100"/>
        </p:scale>
        <p:origin x="1602" y="10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bacgis.org/Aplikacije/default.html" TargetMode="External"/><Relationship Id="rId2" Type="http://schemas.openxmlformats.org/officeDocument/2006/relationships/hyperlink" Target="http://www.ems-undp.rs/sr-latn-rs/Blog/ISE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suboticagis.r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8484" y="1916832"/>
            <a:ext cx="7927032" cy="1189856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Локални развој отпоран на климатске промене</a:t>
            </a:r>
          </a:p>
          <a:p>
            <a:pPr algn="ctr"/>
            <a:endParaRPr lang="sr-Cyrl-R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</a:t>
            </a:r>
            <a:endParaRPr lang="sr-Latn-R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7944" y="70449"/>
            <a:ext cx="716040" cy="982287"/>
          </a:xfrm>
          <a:prstGeom prst="rect">
            <a:avLst/>
          </a:prstGeom>
        </p:spPr>
      </p:pic>
      <p:sp>
        <p:nvSpPr>
          <p:cNvPr id="13" name="TextBox 5"/>
          <p:cNvSpPr txBox="1"/>
          <p:nvPr/>
        </p:nvSpPr>
        <p:spPr>
          <a:xfrm>
            <a:off x="3047738" y="1207785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Република Србија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Министарство 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Helpdesk: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Примери добре праксе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556792"/>
            <a:ext cx="7350968" cy="4767808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Систем енергетског менаџмента</a:t>
            </a:r>
          </a:p>
          <a:p>
            <a:pPr marL="0" indent="0">
              <a:buNone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http://www.ems-undp.rs/sr-latn-rs/Blog/ISEM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Шабац – катастар загађивача</a:t>
            </a:r>
          </a:p>
          <a:p>
            <a:pPr marL="0" indent="0">
              <a:buNone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http://www.sabacgis.org/Aplikacije/default.html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356992"/>
            <a:ext cx="8388424" cy="323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88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Примери добре праксе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556792"/>
            <a:ext cx="7350968" cy="4824536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ГИС Суботица – јавна расвета</a:t>
            </a:r>
          </a:p>
          <a:p>
            <a:pPr marL="0" indent="0">
              <a:buNone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http://www.suboticagis.rs/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r-Cyrl-RS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0" y="2348880"/>
            <a:ext cx="893370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1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95027" y="2132856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 све додатне информације:</a:t>
            </a:r>
          </a:p>
          <a:p>
            <a:pPr marL="0" indent="0">
              <a:buNone/>
            </a:pP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Ана Секе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Координатор пројекта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ana.seke@undp.org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299" y="4653136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477455" y="6061680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 може да учествује?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83016" cy="5040560"/>
          </a:xfrm>
        </p:spPr>
        <p:txBody>
          <a:bodyPr/>
          <a:lstStyle/>
          <a:p>
            <a:pPr algn="just"/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Градови и општине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 са више од 20,000 становника (према Попису из 2011. године);</a:t>
            </a:r>
          </a:p>
          <a:p>
            <a:pPr algn="just"/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Организације цивилног друштва, групе грађана, привредна друштва, и научно-истраживачке организације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регистроване 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 такође се могу пријавити, али искључиво у оквиру </a:t>
            </a: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конзорцијума са градовима и општинама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Србије. Градови/општине ће бити водећи партнери, одговорни за подношење пријава и коришћење награда.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Предложена решења треба да узму у обзир информациони систем за енергетски менаџмент, односно софверску апликацију </a:t>
            </a:r>
            <a:r>
              <a:rPr lang="sr-Cyrl-RS" sz="1800" dirty="0"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МИС, (тамо где је у примени), као једну од својих главних компоненти и извора података у сектору енергетике, али могу да предложе измене или допуне система, како у погледу података за сектор енергетике тако и у погледу проширења овог система на друге секторе повезане са секторима релевантним за климатске промене (саобраћај, управљање отпадом, пољопривреда, индустрија, итд).</a:t>
            </a:r>
          </a:p>
          <a:p>
            <a:pPr marL="0" indent="0">
              <a:buNone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Критеријуми евалуације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434856"/>
            <a:ext cx="7422976" cy="5162496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193077"/>
              </p:ext>
            </p:extLst>
          </p:nvPr>
        </p:nvGraphicFramePr>
        <p:xfrm>
          <a:off x="827584" y="1434857"/>
          <a:ext cx="7056783" cy="5363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084">
                  <a:extLst>
                    <a:ext uri="{9D8B030D-6E8A-4147-A177-3AD203B41FA5}">
                      <a16:colId xmlns:a16="http://schemas.microsoft.com/office/drawing/2014/main" val="2029831"/>
                    </a:ext>
                  </a:extLst>
                </a:gridCol>
                <a:gridCol w="1310657">
                  <a:extLst>
                    <a:ext uri="{9D8B030D-6E8A-4147-A177-3AD203B41FA5}">
                      <a16:colId xmlns:a16="http://schemas.microsoft.com/office/drawing/2014/main" val="64258538"/>
                    </a:ext>
                  </a:extLst>
                </a:gridCol>
                <a:gridCol w="4338042">
                  <a:extLst>
                    <a:ext uri="{9D8B030D-6E8A-4147-A177-3AD203B41FA5}">
                      <a16:colId xmlns:a16="http://schemas.microsoft.com/office/drawing/2014/main" val="3654527179"/>
                    </a:ext>
                  </a:extLst>
                </a:gridCol>
              </a:tblGrid>
              <a:tr h="2496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Критеријуми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Максималан број бодова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Опис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66272595"/>
                  </a:ext>
                </a:extLst>
              </a:tr>
              <a:tr h="1632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Изазов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предложени пројекат одговара на изазов?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025749306"/>
                  </a:ext>
                </a:extLst>
              </a:tr>
              <a:tr h="9551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Иновација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ово представља значајно унапређење расположивих скупова података који се користе или је у питању нови начин да се постојећи подаци учине доступним циљној групи (локалној заједници, женама, младима, маргинализованој заједници)?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У обзир ће се узети и могућност тестирања у оквиру временског периода трајања изазова,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Предвиђени обим и тачност података (сектори које предложена идеја обухвата – нпр. енергетика, саобраћај, управљање отпадом,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итд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577999749"/>
                  </a:ext>
                </a:extLst>
              </a:tr>
              <a:tr h="12904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Управљање пројектом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учесник/подносилац пријаве поседује управљачке капацитете, релевантне вештине и ресурсе за успешну реализацију пројекта у задатом року?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Потребно је дати детаљан опис искуства и списак претходних референци пројектног тима, на који начин се оне односе на наведени изазов и предложено решење.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су подаци о климатским променама већ прикупљени и систематски складиштени од стране градова/општина који подносе пријаве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3177090"/>
                  </a:ext>
                </a:extLst>
              </a:tr>
              <a:tr h="19103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Утицај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Колико је предложено решење економично (укључујући потребне људске и друге ресурсе за одржавање и редовно ажурирање и обуку особља)? Каква је додатна корист овог решења за грађане, животну средину, општине?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На који начин предложено решење повећава захтев за квалитетним подацима и њихову доступност? Да ли то решење побољшава техничке капацитете за унапређење управљања подацима у локалној самоуправи?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ком погледу је предложено решење компатибилно са постојећим националним, регионалним (на пр. регион западног Балкана, итд.) и европским информационим системима и решењима? На који начин и како предложено решење одговара циљевима изазова и да ли се њиме даје приоритет утицају на младе, жене и/или маргинализоване групе?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се предложена идеја може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репликовати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и какав је њен потенцијал за примену у другим локалним самоуправама?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682312300"/>
                  </a:ext>
                </a:extLst>
              </a:tr>
              <a:tr h="4245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Буџет пројекта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су пројектни трошкови реални? Опис начина планирања трошкова према предложеним активностима и циљевима.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Евентуално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суфинансирање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које је већ обезбеђено за тестирање решења биће додатно бодовано.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723294158"/>
                  </a:ext>
                </a:extLst>
              </a:tr>
              <a:tr h="1690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Укупно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5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643835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344816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1600" dirty="0">
                <a:latin typeface="Calibri" panose="020F0502020204030204" pitchFamily="34" charset="0"/>
                <a:cs typeface="Calibri" panose="020F0502020204030204" pitchFamily="34" charset="0"/>
              </a:rPr>
              <a:t>ЈАВНИ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позив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(у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форми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ИЗАЗОВА)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предлагање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иновативних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паметних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идеја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решења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унапређење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управљања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подацима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значаја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борбу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против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климатских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промена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нивоу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локалних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самоуправа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уз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истовремено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једноставан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брз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лак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употребу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јавни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приступ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тим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подацима</a:t>
            </a:r>
            <a:r>
              <a:rPr lang="sr-Cyrl-RS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Latn-R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780928"/>
            <a:ext cx="8208912" cy="41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 – Опште информације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67582" y="1628800"/>
            <a:ext cx="7100761" cy="4464496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Шта су отворени подаци?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смо покренули овај изазов?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треба да учествујете у „Изазову отворених података“?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Шта су иновације у управљању подацима?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Корисна документа 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Фазе Изазова 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Пријава за изазов (апликациона документа)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Ко може да учествује у јавном позиву?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Апликациона документа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495702"/>
              </p:ext>
            </p:extLst>
          </p:nvPr>
        </p:nvGraphicFramePr>
        <p:xfrm>
          <a:off x="4355976" y="5373216"/>
          <a:ext cx="28803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5976" y="5373216"/>
                        <a:ext cx="288032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344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7704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Награде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18961"/>
              </p:ext>
            </p:extLst>
          </p:nvPr>
        </p:nvGraphicFramePr>
        <p:xfrm>
          <a:off x="623408" y="1772816"/>
          <a:ext cx="7693007" cy="3960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3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1486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52737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Изазов отворених података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Победници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Награда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Број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(Најбоље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пројектне идеје)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3292818"/>
                  </a:ext>
                </a:extLst>
              </a:tr>
              <a:tr h="483292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342356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Финалне награде за 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управљање подацима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20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842276"/>
                  </a:ext>
                </a:extLst>
              </a:tr>
              <a:tr h="1016605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3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Мултимедија/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Чињенице&amp;Подаци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Видео материјал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радионице, догађаји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Анимирани видео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Инфографици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општи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секторски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Како да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…? –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Корисне информације за различите заинтересоване стране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9F8D4A-5003-48B2-A25D-256FD3D7399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2f0073b-7eff-4593-94c2-d8e359bedc05"/>
    <ds:schemaRef ds:uri="059678d3-0933-4798-85ce-4e8030ba05bc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18251</TotalTime>
  <Words>664</Words>
  <Application>Microsoft Office PowerPoint</Application>
  <PresentationFormat>Projekcija na ekranu (4:3)</PresentationFormat>
  <Paragraphs>109</Paragraphs>
  <Slides>13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22" baseType="lpstr">
      <vt:lpstr>MS PGothic</vt:lpstr>
      <vt:lpstr>MS PGothic</vt:lpstr>
      <vt:lpstr>Arial</vt:lpstr>
      <vt:lpstr>Calibri</vt:lpstr>
      <vt:lpstr>Calibri Light</vt:lpstr>
      <vt:lpstr>Myriad Pro</vt:lpstr>
      <vt:lpstr>Times New Roman</vt:lpstr>
      <vt:lpstr>UNDPpptFormat_E</vt:lpstr>
      <vt:lpstr>Document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100</cp:revision>
  <dcterms:created xsi:type="dcterms:W3CDTF">2015-10-21T10:03:15Z</dcterms:created>
  <dcterms:modified xsi:type="dcterms:W3CDTF">2017-10-05T09:22:42Z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