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8" r:id="rId7"/>
    <p:sldId id="309" r:id="rId8"/>
    <p:sldId id="260" r:id="rId9"/>
    <p:sldId id="306" r:id="rId10"/>
    <p:sldId id="308" r:id="rId11"/>
    <p:sldId id="297" r:id="rId12"/>
    <p:sldId id="304" r:id="rId13"/>
    <p:sldId id="295" r:id="rId14"/>
    <p:sldId id="294" r:id="rId15"/>
    <p:sldId id="259" r:id="rId16"/>
    <p:sldId id="30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75259" autoAdjust="0"/>
  </p:normalViewPr>
  <p:slideViewPr>
    <p:cSldViewPr>
      <p:cViewPr varScale="1">
        <p:scale>
          <a:sx n="114" d="100"/>
          <a:sy n="114" d="100"/>
        </p:scale>
        <p:origin x="1602" y="10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512413" y="1844824"/>
            <a:ext cx="7927032" cy="1189856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Локални развој отпоран на климатске промене</a:t>
            </a:r>
          </a:p>
          <a:p>
            <a:pPr algn="ctr"/>
            <a:endParaRPr lang="sr-Cyrl-RS" sz="2800" b="1" dirty="0"/>
          </a:p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Изазов за иновативна решења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sr-Latn-RS" sz="2800" b="1" dirty="0"/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53" y="580937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5104" y="264759"/>
            <a:ext cx="716040" cy="925624"/>
          </a:xfrm>
          <a:prstGeom prst="rect">
            <a:avLst/>
          </a:prstGeom>
        </p:spPr>
      </p:pic>
      <p:sp>
        <p:nvSpPr>
          <p:cNvPr id="11" name="TextBox 5"/>
          <p:cNvSpPr txBox="1"/>
          <p:nvPr/>
        </p:nvSpPr>
        <p:spPr>
          <a:xfrm>
            <a:off x="3538509" y="1190383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/>
              <a:t>Република Србија</a:t>
            </a:r>
          </a:p>
          <a:p>
            <a:pPr algn="ctr"/>
            <a:r>
              <a:rPr lang="sr-Cyrl-RS" sz="1000" dirty="0"/>
              <a:t>Министарство </a:t>
            </a:r>
          </a:p>
          <a:p>
            <a:pPr algn="ctr"/>
            <a:r>
              <a:rPr lang="sr-Cyrl-RS" sz="1000" dirty="0"/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>
          <a:xfrm>
            <a:off x="691121" y="836712"/>
            <a:ext cx="6553200" cy="520456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Мултимедија/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Чињенице&amp;Подаци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Видео материјал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радионице, догађаји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Анимирани видео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Инфографици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општи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секторски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Како да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…? –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Корисне информације за различите заинтересоване стране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Helpdesk: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07704" y="2060848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 све додатне информације:</a:t>
            </a:r>
          </a:p>
          <a:p>
            <a:pPr marL="0" indent="0">
              <a:buNone/>
            </a:pP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Ана Секе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Координатор пројекта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ana.seke@undp.org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101" y="4521090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173258" y="5972064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 може да се пријави?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30890" cy="4824536"/>
          </a:xfrm>
        </p:spPr>
        <p:txBody>
          <a:bodyPr/>
          <a:lstStyle/>
          <a:p>
            <a:pPr algn="just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У „Изазову за иновативна решења“ могу да учествују конзорцијуми које чине најмање два члана, при чему је обавезно да један од чланова конзорцијума буде јединица локалне самоуправе, у својству или главног подносиоца пријаве или јединог једног од учесника. Главни подносилац пријаве је уједно и потписник уговора са Програмом УН за развој (УНДП) и сноси одговорност за резултате остварене у оквиру „Изазова”.</a:t>
            </a:r>
          </a:p>
          <a:p>
            <a:pPr marL="0" indent="0" algn="just">
              <a:buNone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Чланови конзорцијума могу да буду: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јединице локалне самоуправе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јавна комунална предузећа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привредни субјекти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организације цивилног друштва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научно-истраживачке установе.</a:t>
            </a:r>
          </a:p>
          <a:p>
            <a:pPr algn="just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Сви подносиоци пријава морају да буду регистровани у Републици Србији, у складу са домаћим прописима.</a:t>
            </a:r>
          </a:p>
          <a:p>
            <a:pPr algn="just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Главни подносилац пријаве треба да буде јасно назначен, као представник Конзорцијума и контакт особа за сва питања у вези са пријавом. Главни подносилац пријаве је уједно и главни корисник средстава обезбеђених у оквиру пројекта;</a:t>
            </a:r>
          </a:p>
          <a:p>
            <a:pPr algn="just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Остали учесници у заједничкој пријави, осим општина, могу да буду чланови само једног конзорцијума односно могу да буду укључени у подношење само једне пројектне идеје.</a:t>
            </a:r>
          </a:p>
          <a:p>
            <a:pPr marL="0" indent="0" algn="just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Критеријуми евалуације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437654"/>
            <a:ext cx="7416824" cy="5231705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448044"/>
              </p:ext>
            </p:extLst>
          </p:nvPr>
        </p:nvGraphicFramePr>
        <p:xfrm>
          <a:off x="611560" y="1455043"/>
          <a:ext cx="7416824" cy="52650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8021">
                  <a:extLst>
                    <a:ext uri="{9D8B030D-6E8A-4147-A177-3AD203B41FA5}">
                      <a16:colId xmlns:a16="http://schemas.microsoft.com/office/drawing/2014/main" val="1169348815"/>
                    </a:ext>
                  </a:extLst>
                </a:gridCol>
                <a:gridCol w="1091660">
                  <a:extLst>
                    <a:ext uri="{9D8B030D-6E8A-4147-A177-3AD203B41FA5}">
                      <a16:colId xmlns:a16="http://schemas.microsoft.com/office/drawing/2014/main" val="3324222673"/>
                    </a:ext>
                  </a:extLst>
                </a:gridCol>
                <a:gridCol w="4037143">
                  <a:extLst>
                    <a:ext uri="{9D8B030D-6E8A-4147-A177-3AD203B41FA5}">
                      <a16:colId xmlns:a16="http://schemas.microsoft.com/office/drawing/2014/main" val="4133813253"/>
                    </a:ext>
                  </a:extLst>
                </a:gridCol>
              </a:tblGrid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Критеријуми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Максималан број бодова 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Опис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474108292"/>
                  </a:ext>
                </a:extLst>
              </a:tr>
              <a:tr h="484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Изазов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У којој мери је предложени пројекат у складу са циљевима јавног позива?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(укљ. процену предвиђеног ефекта у погледу смањење укупних емисија ГХГ у општини/заједници)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362659596"/>
                  </a:ext>
                </a:extLst>
              </a:tr>
              <a:tr h="7078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Иновација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Колико је предлог иновативан (која је иновативна вредност предложеног решења у Србији)? Да ли су концепт, технологија или приступ јасно описани?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Бодоваће се и могућност имплементације у оквиру временског периода трајања изазова.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1616423616"/>
                  </a:ext>
                </a:extLst>
              </a:tr>
              <a:tr h="605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Партнерство 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Да ли подносиоци пријаве поседују релевантне вештине, стручност, искуство и ресурсе за успешну имплементацију пројекта у предвиђеном року? Какав је пројектни план за имплементацију пројекта? Каква врста партнерства се предлаже?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336861502"/>
                  </a:ext>
                </a:extLst>
              </a:tr>
              <a:tr h="17786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Утицај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Колико је очекивано смањење емисија ГХГ и колика је просечна цена смањења емисија ГХГ према предложеној пројектној идеји?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Колика је економичност предложеног решења (узимајући у обзир и смањење емисије ГХГ и пратеће економске, финансијске, социјалне и еколошке користи)?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На који начин се предложено решење бави приоритетима на националном и локалном нивоу? На који начин се предложено решење бави темама изазова и како се тим решењем у први план ставља утицај на младе, жене и/или маргинализоване групе?  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1786781915"/>
                  </a:ext>
                </a:extLst>
              </a:tr>
              <a:tr h="10708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Буџет пројекта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 dirty="0">
                          <a:solidFill>
                            <a:schemeClr val="tx1"/>
                          </a:solidFill>
                          <a:effectLst/>
                        </a:rPr>
                        <a:t>Да ли су пројектни трошкови реални? Опис начина планирања трошкова према предложеним активностима и циљевима. На који начин ће се трошити буџет како би се обезбедило прибављање највеће вредности за уложени новац? </a:t>
                      </a:r>
                      <a:endParaRPr lang="sr-Latn-R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 dirty="0">
                          <a:solidFill>
                            <a:schemeClr val="tx1"/>
                          </a:solidFill>
                          <a:effectLst/>
                        </a:rPr>
                        <a:t>Евентуалне обавезе су-финансирања које су већ обезбеђене за имплементацију биће додатно бодоване.</a:t>
                      </a:r>
                      <a:endParaRPr lang="sr-Latn-R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3052949111"/>
                  </a:ext>
                </a:extLst>
              </a:tr>
              <a:tr h="1751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Укупно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382079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043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Изазов за иновативна решења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416824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ЈАВНИ ПОЗИВ (у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форми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ИЗАЗОВА)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предлагање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заједничких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иновативних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финансијски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исплативих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идеја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смањење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емисија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ГХГ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које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емитују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у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процесу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пружања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коришћења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различитих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јавних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комуналних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услуга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снабдевање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енергијом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потрошња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енергије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јавни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саобраћај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управљање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отпадом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сл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уз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истовремено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генерисање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друштвене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економске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еколошке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користи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заједницу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њене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грађане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Latn-RS" sz="1800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068959"/>
            <a:ext cx="9144000" cy="34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7228940" cy="520456"/>
          </a:xfrm>
        </p:spPr>
        <p:txBody>
          <a:bodyPr/>
          <a:lstStyle/>
          <a:p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Изазов за иновативна решења – Опште информације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61579" y="1556792"/>
            <a:ext cx="7100761" cy="4464496"/>
          </a:xfrm>
        </p:spPr>
        <p:txBody>
          <a:bodyPr/>
          <a:lstStyle/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Шта су иновативна решења?</a:t>
            </a:r>
          </a:p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смо покренули овај изазов?</a:t>
            </a:r>
          </a:p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треба да учествујете у „Изазову за иновативна решења“?</a:t>
            </a:r>
          </a:p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Корисна документа </a:t>
            </a:r>
          </a:p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Фазе Изазова </a:t>
            </a:r>
          </a:p>
          <a:p>
            <a:pPr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Пријава за изазов (апликациона документа)</a:t>
            </a:r>
          </a:p>
          <a:p>
            <a:pPr marL="0" indent="0" algn="just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Ко може да учествује у јавном позиву?</a:t>
            </a:r>
          </a:p>
          <a:p>
            <a:pPr marL="0" indent="0" algn="just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Апликациона документа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933079"/>
              </p:ext>
            </p:extLst>
          </p:nvPr>
        </p:nvGraphicFramePr>
        <p:xfrm>
          <a:off x="4427984" y="5301208"/>
          <a:ext cx="360040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5301208"/>
                        <a:ext cx="360040" cy="216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a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372926"/>
              </p:ext>
            </p:extLst>
          </p:nvPr>
        </p:nvGraphicFramePr>
        <p:xfrm>
          <a:off x="4716016" y="5288692"/>
          <a:ext cx="288032" cy="228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6016" y="5288692"/>
                        <a:ext cx="288032" cy="228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0"/>
            <a:ext cx="76328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4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128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0"/>
            <a:ext cx="7560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Награде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306392"/>
              </p:ext>
            </p:extLst>
          </p:nvPr>
        </p:nvGraphicFramePr>
        <p:xfrm>
          <a:off x="623409" y="1772816"/>
          <a:ext cx="7693007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71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2870653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115218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63436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Изазов за иновативна решења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5813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Награда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Број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8894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идејизација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10.000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USD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20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774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Фаза 2 (концептуализација)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Технико-технолошка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помоћ, менторство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идеје и концепти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358628"/>
                  </a:ext>
                </a:extLst>
              </a:tr>
              <a:tr h="593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Суфинансирање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најбољих пројеката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5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006763"/>
                  </a:ext>
                </a:extLst>
              </a:tr>
              <a:tr h="6317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Финалне награде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Признање за успешно имплементиране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пројекте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3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063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Props1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A9F8D4A-5003-48B2-A25D-256FD3D73991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62f0073b-7eff-4593-94c2-d8e359bedc05"/>
    <ds:schemaRef ds:uri="http://purl.org/dc/terms/"/>
    <ds:schemaRef ds:uri="http://schemas.openxmlformats.org/package/2006/metadata/core-properties"/>
    <ds:schemaRef ds:uri="http://purl.org/dc/dcmitype/"/>
    <ds:schemaRef ds:uri="059678d3-0933-4798-85ce-4e8030ba05bc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13026</TotalTime>
  <Words>686</Words>
  <Application>Microsoft Office PowerPoint</Application>
  <PresentationFormat>Projekcija na ekranu (4:3)</PresentationFormat>
  <Paragraphs>91</Paragraphs>
  <Slides>12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21" baseType="lpstr">
      <vt:lpstr>MS PGothic</vt:lpstr>
      <vt:lpstr>Arial</vt:lpstr>
      <vt:lpstr>Calibri</vt:lpstr>
      <vt:lpstr>Calibri Light</vt:lpstr>
      <vt:lpstr>Myriad Pro</vt:lpstr>
      <vt:lpstr>Times New Roman</vt:lpstr>
      <vt:lpstr>Wingdings</vt:lpstr>
      <vt:lpstr>UNDPpptFormat_E</vt:lpstr>
      <vt:lpstr>Document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100</cp:revision>
  <dcterms:created xsi:type="dcterms:W3CDTF">2015-10-21T10:03:15Z</dcterms:created>
  <dcterms:modified xsi:type="dcterms:W3CDTF">2017-10-06T07:09:12Z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