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5.xml" ContentType="application/vnd.openxmlformats-officedocument.theme+xml"/>
  <Override PartName="/ppt/slideLayouts/slideLayout13.xml" ContentType="application/vnd.openxmlformats-officedocument.presentationml.slideLayout+xml"/>
  <Override PartName="/ppt/theme/theme6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7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8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4"/>
    <p:sldMasterId id="2147483730" r:id="rId5"/>
    <p:sldMasterId id="2147483699" r:id="rId6"/>
    <p:sldMasterId id="2147483682" r:id="rId7"/>
    <p:sldMasterId id="2147483749" r:id="rId8"/>
    <p:sldMasterId id="2147483756" r:id="rId9"/>
    <p:sldMasterId id="2147483683" r:id="rId10"/>
    <p:sldMasterId id="2147483773" r:id="rId11"/>
    <p:sldMasterId id="2147483777" r:id="rId12"/>
  </p:sldMasterIdLst>
  <p:notesMasterIdLst>
    <p:notesMasterId r:id="rId18"/>
  </p:notesMasterIdLst>
  <p:handoutMasterIdLst>
    <p:handoutMasterId r:id="rId19"/>
  </p:handoutMasterIdLst>
  <p:sldIdLst>
    <p:sldId id="280" r:id="rId13"/>
    <p:sldId id="315" r:id="rId14"/>
    <p:sldId id="413" r:id="rId15"/>
    <p:sldId id="437" r:id="rId16"/>
    <p:sldId id="276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E8E8B75-EE15-41FA-99CE-E4727FE45598}">
          <p14:sldIdLst>
            <p14:sldId id="280"/>
            <p14:sldId id="315"/>
            <p14:sldId id="413"/>
            <p14:sldId id="437"/>
            <p14:sldId id="27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249">
          <p15:clr>
            <a:srgbClr val="A4A3A4"/>
          </p15:clr>
        </p15:guide>
        <p15:guide id="3" orient="horz" pos="3829">
          <p15:clr>
            <a:srgbClr val="A4A3A4"/>
          </p15:clr>
        </p15:guide>
        <p15:guide id="4" orient="horz" pos="609">
          <p15:clr>
            <a:srgbClr val="A4A3A4"/>
          </p15:clr>
        </p15:guide>
        <p15:guide id="5" pos="5284">
          <p15:clr>
            <a:srgbClr val="A4A3A4"/>
          </p15:clr>
        </p15:guide>
        <p15:guide id="6" pos="2426">
          <p15:clr>
            <a:srgbClr val="A4A3A4"/>
          </p15:clr>
        </p15:guide>
        <p15:guide id="7" pos="5420">
          <p15:clr>
            <a:srgbClr val="A4A3A4"/>
          </p15:clr>
        </p15:guide>
        <p15:guide id="8" pos="2290">
          <p15:clr>
            <a:srgbClr val="A4A3A4"/>
          </p15:clr>
        </p15:guide>
        <p15:guide id="9" pos="294">
          <p15:clr>
            <a:srgbClr val="A4A3A4"/>
          </p15:clr>
        </p15:guide>
        <p15:guide id="10" orient="horz" pos="1418">
          <p15:clr>
            <a:srgbClr val="A4A3A4"/>
          </p15:clr>
        </p15:guide>
        <p15:guide id="11" orient="horz" pos="2627">
          <p15:clr>
            <a:srgbClr val="A4A3A4"/>
          </p15:clr>
        </p15:guide>
        <p15:guide id="12" orient="horz" pos="248">
          <p15:clr>
            <a:srgbClr val="A4A3A4"/>
          </p15:clr>
        </p15:guide>
        <p15:guide id="13" orient="horz" pos="3228">
          <p15:clr>
            <a:srgbClr val="A4A3A4"/>
          </p15:clr>
        </p15:guide>
        <p15:guide id="14" pos="2932">
          <p15:clr>
            <a:srgbClr val="A4A3A4"/>
          </p15:clr>
        </p15:guide>
        <p15:guide id="15" pos="278">
          <p15:clr>
            <a:srgbClr val="A4A3A4"/>
          </p15:clr>
        </p15:guide>
        <p15:guide id="16" pos="5465">
          <p15:clr>
            <a:srgbClr val="A4A3A4"/>
          </p15:clr>
        </p15:guide>
        <p15:guide id="17" orient="horz" pos="2811">
          <p15:clr>
            <a:srgbClr val="A4A3A4"/>
          </p15:clr>
        </p15:guide>
        <p15:guide id="18" orient="horz" pos="235">
          <p15:clr>
            <a:srgbClr val="A4A3A4"/>
          </p15:clr>
        </p15:guide>
        <p15:guide id="19" orient="horz" pos="3994">
          <p15:clr>
            <a:srgbClr val="A4A3A4"/>
          </p15:clr>
        </p15:guide>
        <p15:guide id="20" orient="horz" pos="619">
          <p15:clr>
            <a:srgbClr val="A4A3A4"/>
          </p15:clr>
        </p15:guide>
        <p15:guide id="21" pos="5463">
          <p15:clr>
            <a:srgbClr val="A4A3A4"/>
          </p15:clr>
        </p15:guide>
        <p15:guide id="22" pos="2628">
          <p15:clr>
            <a:srgbClr val="A4A3A4"/>
          </p15:clr>
        </p15:guide>
        <p15:guide id="23" pos="204">
          <p15:clr>
            <a:srgbClr val="A4A3A4"/>
          </p15:clr>
        </p15:guide>
        <p15:guide id="24" pos="5464">
          <p15:clr>
            <a:srgbClr val="A4A3A4"/>
          </p15:clr>
        </p15:guide>
        <p15:guide id="25" orient="horz" pos="561">
          <p15:clr>
            <a:srgbClr val="A4A3A4"/>
          </p15:clr>
        </p15:guide>
        <p15:guide id="26" orient="horz" pos="1434">
          <p15:clr>
            <a:srgbClr val="A4A3A4"/>
          </p15:clr>
        </p15:guide>
        <p15:guide id="27" pos="177">
          <p15:clr>
            <a:srgbClr val="A4A3A4"/>
          </p15:clr>
        </p15:guide>
        <p15:guide id="28" pos="2986">
          <p15:clr>
            <a:srgbClr val="A4A3A4"/>
          </p15:clr>
        </p15:guide>
        <p15:guide id="29" pos="3162">
          <p15:clr>
            <a:srgbClr val="A4A3A4"/>
          </p15:clr>
        </p15:guide>
        <p15:guide id="30" pos="2987">
          <p15:clr>
            <a:srgbClr val="A4A3A4"/>
          </p15:clr>
        </p15:guide>
        <p15:guide id="31" orient="horz" pos="701">
          <p15:clr>
            <a:srgbClr val="A4A3A4"/>
          </p15:clr>
        </p15:guide>
        <p15:guide id="32" orient="horz" pos="3361">
          <p15:clr>
            <a:srgbClr val="A4A3A4"/>
          </p15:clr>
        </p15:guide>
        <p15:guide id="33" pos="286">
          <p15:clr>
            <a:srgbClr val="A4A3A4"/>
          </p15:clr>
        </p15:guide>
        <p15:guide id="34" pos="5480">
          <p15:clr>
            <a:srgbClr val="A4A3A4"/>
          </p15:clr>
        </p15:guide>
        <p15:guide id="35" orient="horz" pos="247">
          <p15:clr>
            <a:srgbClr val="A4A3A4"/>
          </p15:clr>
        </p15:guide>
        <p15:guide id="36" orient="horz" pos="3378">
          <p15:clr>
            <a:srgbClr val="A4A3A4"/>
          </p15:clr>
        </p15:guide>
        <p15:guide id="37" pos="3034">
          <p15:clr>
            <a:srgbClr val="A4A3A4"/>
          </p15:clr>
        </p15:guide>
        <p15:guide id="38" pos="297">
          <p15:clr>
            <a:srgbClr val="A4A3A4"/>
          </p15:clr>
        </p15:guide>
        <p15:guide id="39" pos="547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gela Howarth" initials="AH" lastIdx="36" clrIdx="0">
    <p:extLst/>
  </p:cmAuthor>
  <p:cmAuthor id="2" name="Kelsey" initials="K" lastIdx="84" clrIdx="1">
    <p:extLst/>
  </p:cmAuthor>
  <p:cmAuthor id="3" name="Peter Carroll" initials="Uu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494"/>
    <a:srgbClr val="58595B"/>
    <a:srgbClr val="00AFAA"/>
    <a:srgbClr val="009E83"/>
    <a:srgbClr val="FFED00"/>
    <a:srgbClr val="FDCD15"/>
    <a:srgbClr val="ED6F00"/>
    <a:srgbClr val="CD154F"/>
    <a:srgbClr val="E74394"/>
    <a:srgbClr val="630F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00" autoAdjust="0"/>
    <p:restoredTop sz="86501" autoAdjust="0"/>
  </p:normalViewPr>
  <p:slideViewPr>
    <p:cSldViewPr snapToGrid="0">
      <p:cViewPr varScale="1">
        <p:scale>
          <a:sx n="75" d="100"/>
          <a:sy n="75" d="100"/>
        </p:scale>
        <p:origin x="1853" y="48"/>
      </p:cViewPr>
      <p:guideLst>
        <p:guide orient="horz"/>
        <p:guide pos="249"/>
        <p:guide orient="horz" pos="3829"/>
        <p:guide orient="horz" pos="609"/>
        <p:guide pos="5284"/>
        <p:guide pos="2426"/>
        <p:guide pos="5420"/>
        <p:guide pos="2290"/>
        <p:guide pos="294"/>
        <p:guide orient="horz" pos="1418"/>
        <p:guide orient="horz" pos="2627"/>
        <p:guide orient="horz" pos="248"/>
        <p:guide orient="horz" pos="3228"/>
        <p:guide pos="2932"/>
        <p:guide pos="278"/>
        <p:guide pos="5465"/>
        <p:guide orient="horz" pos="2811"/>
        <p:guide orient="horz" pos="235"/>
        <p:guide orient="horz" pos="3994"/>
        <p:guide orient="horz" pos="619"/>
        <p:guide pos="5463"/>
        <p:guide pos="2628"/>
        <p:guide pos="204"/>
        <p:guide pos="5464"/>
        <p:guide orient="horz" pos="561"/>
        <p:guide orient="horz" pos="1434"/>
        <p:guide pos="177"/>
        <p:guide pos="2986"/>
        <p:guide pos="3162"/>
        <p:guide pos="2987"/>
        <p:guide orient="horz" pos="701"/>
        <p:guide orient="horz" pos="3361"/>
        <p:guide pos="286"/>
        <p:guide pos="5480"/>
        <p:guide orient="horz" pos="247"/>
        <p:guide orient="horz" pos="3378"/>
        <p:guide pos="3034"/>
        <p:guide pos="297"/>
        <p:guide pos="54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120"/>
    </p:cViewPr>
  </p:sorterViewPr>
  <p:notesViewPr>
    <p:cSldViewPr>
      <p:cViewPr varScale="1">
        <p:scale>
          <a:sx n="88" d="100"/>
          <a:sy n="88" d="100"/>
        </p:scale>
        <p:origin x="-4344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1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5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3.xml"/><Relationship Id="rId23" Type="http://schemas.openxmlformats.org/officeDocument/2006/relationships/theme" Target="theme/theme1.xml"/><Relationship Id="rId10" Type="http://schemas.openxmlformats.org/officeDocument/2006/relationships/slideMaster" Target="slideMasters/slideMaster7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ED8D6F-A0C0-46C0-A295-D3723D5EA4AB}" type="datetimeFigureOut">
              <a:rPr lang="en-GB" smtClean="0"/>
              <a:t>27/09/2017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1BAC1F-13D3-43CD-A146-021F1C3590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84991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2B6E7B-3576-4970-B1A2-88C1ABE177BE}" type="datetimeFigureOut">
              <a:rPr lang="en-GB" smtClean="0"/>
              <a:t>27/09/2017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992C1D-2BFA-4AF9-ACBF-EB79A88E7C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4230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992C1D-2BFA-4AF9-ACBF-EB79A88E7C4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25977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>
                <a:solidFill>
                  <a:srgbClr val="000000"/>
                </a:solidFill>
              </a:rPr>
              <a:t>Climate-</a:t>
            </a:r>
            <a:r>
              <a:rPr lang="en-US" dirty="0" err="1">
                <a:solidFill>
                  <a:srgbClr val="000000"/>
                </a:solidFill>
              </a:rPr>
              <a:t>KIC</a:t>
            </a:r>
            <a:r>
              <a:rPr lang="en-US" dirty="0">
                <a:solidFill>
                  <a:srgbClr val="000000"/>
                </a:solidFill>
              </a:rPr>
              <a:t> is the EU’s largest public private partnership addressing </a:t>
            </a:r>
            <a:r>
              <a:rPr lang="en-GB" dirty="0">
                <a:solidFill>
                  <a:srgbClr val="000000"/>
                </a:solidFill>
              </a:rPr>
              <a:t>climate change mitigation and </a:t>
            </a:r>
            <a:r>
              <a:rPr lang="en-GB" dirty="0" smtClean="0">
                <a:solidFill>
                  <a:srgbClr val="000000"/>
                </a:solidFill>
              </a:rPr>
              <a:t>adaptation</a:t>
            </a:r>
            <a:r>
              <a:rPr lang="sr-Latn-RS" dirty="0" smtClean="0">
                <a:solidFill>
                  <a:srgbClr val="000000"/>
                </a:solidFill>
              </a:rPr>
              <a:t>, which was created in 2010 by the EIT.</a:t>
            </a:r>
            <a:endParaRPr lang="en-GB" dirty="0">
              <a:solidFill>
                <a:srgbClr val="000000"/>
              </a:solidFill>
            </a:endParaRPr>
          </a:p>
          <a:p>
            <a:pPr lvl="0"/>
            <a:endParaRPr lang="en-GB" dirty="0"/>
          </a:p>
          <a:p>
            <a:pPr marL="285750" lvl="0" indent="-285750">
              <a:buFont typeface="Arial"/>
              <a:buChar char="•"/>
            </a:pPr>
            <a:r>
              <a:rPr lang="en-GB" dirty="0"/>
              <a:t>Climate-KIC is one of the first three Knowledge &amp; Innovation Communities (KICs</a:t>
            </a:r>
            <a:r>
              <a:rPr lang="en-GB" dirty="0" smtClean="0"/>
              <a:t>)</a:t>
            </a:r>
            <a:r>
              <a:rPr lang="sr-Latn-RS" baseline="0" dirty="0" smtClean="0"/>
              <a:t> The KICs work in different areas such as Health, Raw Materials, Digital, Energy and in 2018 there will be also a KIC on Urban Mobility</a:t>
            </a:r>
            <a:endParaRPr lang="en-GB" dirty="0"/>
          </a:p>
          <a:p>
            <a:pPr marL="285750" lvl="0" indent="-285750">
              <a:buFont typeface="Arial"/>
              <a:buChar char="•"/>
            </a:pPr>
            <a:r>
              <a:rPr lang="en-GB" dirty="0" smtClean="0"/>
              <a:t>Climate-KIC </a:t>
            </a:r>
            <a:r>
              <a:rPr lang="en-GB" dirty="0"/>
              <a:t>supports the EIT bringing innovation to market quickly by working with partners from across Europe – something they couldn’t do on their own</a:t>
            </a:r>
          </a:p>
          <a:p>
            <a:pPr marL="285750" indent="-285750">
              <a:buFont typeface="Arial"/>
              <a:buChar char="•"/>
            </a:pPr>
            <a:r>
              <a:rPr lang="en-GB" sz="1400" b="1" dirty="0" smtClean="0">
                <a:solidFill>
                  <a:srgbClr val="004494"/>
                </a:solidFill>
                <a:cs typeface="Arial" panose="020B0604020202020204" pitchFamily="34" charset="0"/>
              </a:rPr>
              <a:t>Mission: </a:t>
            </a:r>
            <a:r>
              <a:rPr lang="en-GB" sz="1200" dirty="0" smtClean="0">
                <a:solidFill>
                  <a:srgbClr val="575757"/>
                </a:solidFill>
                <a:cs typeface="Arial" panose="020B0604020202020204" pitchFamily="34" charset="0"/>
              </a:rPr>
              <a:t>we bring together, inspire  and empower a dynamic community  to build a zero carbon economy and climate resilient society </a:t>
            </a:r>
          </a:p>
          <a:p>
            <a:pPr indent="0">
              <a:buNone/>
            </a:pPr>
            <a:endParaRPr lang="en-GB" sz="1200" dirty="0" smtClean="0">
              <a:solidFill>
                <a:srgbClr val="575757"/>
              </a:solidFill>
              <a:cs typeface="Arial" panose="020B0604020202020204" pitchFamily="34" charset="0"/>
            </a:endParaRPr>
          </a:p>
          <a:p>
            <a:pPr marL="285750" indent="-285750">
              <a:buFont typeface="Arial"/>
              <a:buChar char="•"/>
            </a:pPr>
            <a:r>
              <a:rPr lang="en-GB" sz="1400" b="1" dirty="0" smtClean="0">
                <a:solidFill>
                  <a:srgbClr val="004494"/>
                </a:solidFill>
                <a:cs typeface="Arial" panose="020B0604020202020204" pitchFamily="34" charset="0"/>
              </a:rPr>
              <a:t>Vision</a:t>
            </a:r>
            <a:r>
              <a:rPr lang="en-GB" sz="1400" dirty="0" smtClean="0">
                <a:solidFill>
                  <a:srgbClr val="004494"/>
                </a:solidFill>
                <a:cs typeface="Arial" panose="020B0604020202020204" pitchFamily="34" charset="0"/>
              </a:rPr>
              <a:t>: </a:t>
            </a:r>
            <a:r>
              <a:rPr lang="en-GB" sz="1200" dirty="0" smtClean="0">
                <a:solidFill>
                  <a:srgbClr val="575757"/>
                </a:solidFill>
                <a:cs typeface="Arial" panose="020B0604020202020204" pitchFamily="34" charset="0"/>
              </a:rPr>
              <a:t>to enable Europe to lead the global transformation towards sustainability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992C1D-2BFA-4AF9-ACBF-EB79A88E7C4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69276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EE3"/>
              </a:buClr>
              <a:buSzPct val="100000"/>
              <a:buFont typeface="Arial"/>
              <a:buNone/>
              <a:tabLst/>
              <a:defRPr/>
            </a:pPr>
            <a:r>
              <a:rPr lang="en-GB" dirty="0"/>
              <a:t>Themes focus on four principles</a:t>
            </a:r>
          </a:p>
          <a:p>
            <a:pPr lvl="1">
              <a:buClr>
                <a:srgbClr val="009EE3"/>
              </a:buClr>
              <a:buSzPct val="100000"/>
              <a:buFont typeface="Arial"/>
              <a:buNone/>
            </a:pPr>
            <a:endParaRPr lang="en-GB" dirty="0"/>
          </a:p>
          <a:p>
            <a:pPr lvl="1">
              <a:buClr>
                <a:srgbClr val="009EE3"/>
              </a:buClr>
              <a:buSzPct val="100000"/>
              <a:buFont typeface="Arial"/>
              <a:buChar char="•"/>
            </a:pPr>
            <a:r>
              <a:rPr lang="en-GB" dirty="0"/>
              <a:t>Involve experts and end users to focus on supply and demand led innovation</a:t>
            </a:r>
          </a:p>
          <a:p>
            <a:pPr lvl="1">
              <a:buClr>
                <a:srgbClr val="009EE3"/>
              </a:buClr>
              <a:buSzPct val="100000"/>
              <a:buFont typeface="Arial"/>
              <a:buChar char="•"/>
            </a:pPr>
            <a:endParaRPr lang="en-GB" dirty="0"/>
          </a:p>
          <a:p>
            <a:pPr lvl="1">
              <a:buClr>
                <a:srgbClr val="009EE3"/>
              </a:buClr>
              <a:buSzPct val="100000"/>
              <a:buFont typeface="Arial"/>
              <a:buChar char="•"/>
            </a:pPr>
            <a:r>
              <a:rPr lang="en-GB" dirty="0"/>
              <a:t>Use independent experts to avoid conflicts of interest</a:t>
            </a:r>
          </a:p>
          <a:p>
            <a:pPr lvl="1">
              <a:buClr>
                <a:srgbClr val="009EE3"/>
              </a:buClr>
              <a:buSzPct val="100000"/>
              <a:buFont typeface="Arial"/>
              <a:buChar char="•"/>
            </a:pPr>
            <a:endParaRPr lang="en-GB" dirty="0"/>
          </a:p>
          <a:p>
            <a:pPr lvl="1">
              <a:buClr>
                <a:srgbClr val="009EE3"/>
              </a:buClr>
              <a:buSzPct val="100000"/>
              <a:buFont typeface="Arial"/>
              <a:buChar char="•"/>
            </a:pPr>
            <a:r>
              <a:rPr lang="en-GB" dirty="0"/>
              <a:t>Revisit climate challenges regularly to adapt to rapid changes in the market</a:t>
            </a:r>
          </a:p>
          <a:p>
            <a:pPr lvl="1">
              <a:buClr>
                <a:srgbClr val="009EE3"/>
              </a:buClr>
              <a:buSzPct val="100000"/>
              <a:buFont typeface="Arial"/>
              <a:buChar char="•"/>
            </a:pPr>
            <a:endParaRPr lang="en-GB" dirty="0"/>
          </a:p>
          <a:p>
            <a:pPr lvl="1">
              <a:buClr>
                <a:srgbClr val="009EE3"/>
              </a:buClr>
              <a:buSzPct val="100000"/>
              <a:buFont typeface="Arial"/>
              <a:buChar char="•"/>
            </a:pPr>
            <a:r>
              <a:rPr lang="en-GB" dirty="0"/>
              <a:t>Use data-driven approach to select climate challenges with largest impact</a:t>
            </a:r>
          </a:p>
          <a:p>
            <a:pPr lvl="1">
              <a:buClr>
                <a:srgbClr val="009EE3"/>
              </a:buClr>
              <a:buSzPct val="100000"/>
              <a:buFont typeface="Arial"/>
              <a:buChar char="•"/>
            </a:pPr>
            <a:endParaRPr lang="en-GB" dirty="0"/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EE3"/>
              </a:buClr>
              <a:buSzPct val="100000"/>
              <a:buFont typeface="Arial"/>
              <a:buNone/>
              <a:tabLst/>
              <a:defRPr/>
            </a:pPr>
            <a:endParaRPr lang="en-GB" b="1" dirty="0"/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EE3"/>
              </a:buClr>
              <a:buSzPct val="100000"/>
              <a:buFont typeface="Arial"/>
              <a:buNone/>
              <a:tabLst/>
              <a:defRPr/>
            </a:pPr>
            <a:r>
              <a:rPr lang="en-GB" b="1" dirty="0"/>
              <a:t>Value Propositions </a:t>
            </a:r>
          </a:p>
          <a:p>
            <a:pPr lvl="1">
              <a:buClr>
                <a:srgbClr val="009EE3"/>
              </a:buClr>
              <a:buSzPct val="100000"/>
              <a:buFont typeface="Arial"/>
              <a:buChar char="•"/>
            </a:pPr>
            <a:endParaRPr lang="en-GB" b="1" dirty="0"/>
          </a:p>
          <a:p>
            <a:r>
              <a:rPr lang="en-GB" b="1" dirty="0"/>
              <a:t>Business sector</a:t>
            </a:r>
            <a:r>
              <a:rPr lang="en-GB" dirty="0"/>
              <a:t>: We offer access to climate change expertise and an international pool of young talent as well as opportunities for investment in new technology solutions.</a:t>
            </a:r>
          </a:p>
          <a:p>
            <a:r>
              <a:rPr lang="en-GB" b="1" dirty="0"/>
              <a:t>Education sector</a:t>
            </a:r>
            <a:r>
              <a:rPr lang="en-GB" dirty="0"/>
              <a:t>: We complement the existing education system and offer a creative approach to training graduates, professionals, entrepreneurs, innovators and leaders in climate change innovation</a:t>
            </a:r>
          </a:p>
          <a:p>
            <a:r>
              <a:rPr lang="en-GB" b="1" dirty="0"/>
              <a:t>Research sector</a:t>
            </a:r>
            <a:r>
              <a:rPr lang="en-GB" dirty="0"/>
              <a:t>: We over offer the ability to influence and provide direction for European Research and innovation program Horizon 2020</a:t>
            </a:r>
          </a:p>
          <a:p>
            <a:r>
              <a:rPr lang="en-GB" b="1" dirty="0"/>
              <a:t>Innovation sector</a:t>
            </a:r>
            <a:r>
              <a:rPr lang="en-GB" dirty="0"/>
              <a:t>: We offer early exposure to cutting-edge technologies and opportunities to work with or invest in start-ups related to your core business.</a:t>
            </a:r>
          </a:p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992C1D-2BFA-4AF9-ACBF-EB79A88E7C4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17037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992C1D-2BFA-4AF9-ACBF-EB79A88E7C4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24877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992C1D-2BFA-4AF9-ACBF-EB79A88E7C4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67228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7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14.emf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8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8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9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9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9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9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9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9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9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9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9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18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925473" y="-1251520"/>
            <a:ext cx="6045583" cy="6045583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endParaRPr lang="en-GB" dirty="0"/>
          </a:p>
        </p:txBody>
      </p:sp>
      <p:sp>
        <p:nvSpPr>
          <p:cNvPr id="15" name="Donut 14"/>
          <p:cNvSpPr/>
          <p:nvPr userDrawn="1"/>
        </p:nvSpPr>
        <p:spPr>
          <a:xfrm>
            <a:off x="3491880" y="-1685113"/>
            <a:ext cx="6912768" cy="6912768"/>
          </a:xfrm>
          <a:prstGeom prst="donut">
            <a:avLst>
              <a:gd name="adj" fmla="val 3102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70000" y="4149080"/>
            <a:ext cx="3528392" cy="50405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Presentation Title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3851920" y="6131808"/>
            <a:ext cx="4824536" cy="360040"/>
          </a:xfrm>
          <a:prstGeom prst="rect">
            <a:avLst/>
          </a:prstGeo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200" baseline="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pPr lvl="0"/>
            <a:r>
              <a:rPr lang="en-GB" dirty="0"/>
              <a:t>Speaker | Location | Date</a:t>
            </a:r>
          </a:p>
        </p:txBody>
      </p:sp>
      <p:pic>
        <p:nvPicPr>
          <p:cNvPr id="2" name="Picture 1" descr="Climate_KIC_horizontal_special_logo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396000"/>
            <a:ext cx="2431771" cy="756000"/>
          </a:xfrm>
          <a:prstGeom prst="rect">
            <a:avLst/>
          </a:prstGeom>
        </p:spPr>
      </p:pic>
      <p:pic>
        <p:nvPicPr>
          <p:cNvPr id="5" name="Picture 4" descr="EU flag left high res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120000"/>
            <a:ext cx="1729288" cy="280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990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hapter Break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5" name="Picture 3" descr="F:\Birmingham\MSU\Creative Services\DG EAC Framework jobs\EIT\2014 EIT re-brand\Templates\Powerpoint\Elements\Graphic_element_WHITE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8469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269900" y="2652005"/>
            <a:ext cx="6462340" cy="632979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30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Chapter Title</a:t>
            </a:r>
          </a:p>
        </p:txBody>
      </p:sp>
      <p:pic>
        <p:nvPicPr>
          <p:cNvPr id="7" name="Picture 6" descr="Climate_KIC_horizontal_special_logo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396000"/>
            <a:ext cx="2431771" cy="7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918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hapter Break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76B1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3" descr="F:\Birmingham\MSU\Creative Services\DG EAC Framework jobs\EIT\2014 EIT re-brand\Templates\Powerpoint\Elements\Graphic_element_WHITE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377"/>
          <a:stretch/>
        </p:blipFill>
        <p:spPr bwMode="auto">
          <a:xfrm>
            <a:off x="0" y="0"/>
            <a:ext cx="863043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269900" y="2652005"/>
            <a:ext cx="6462340" cy="632979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30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Chapter Title</a:t>
            </a:r>
          </a:p>
        </p:txBody>
      </p:sp>
      <p:pic>
        <p:nvPicPr>
          <p:cNvPr id="8" name="Picture 7" descr="Climate_KIC_horizontal_special_logo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396000"/>
            <a:ext cx="2431771" cy="7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7688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hapter Break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8423920" cy="6968625"/>
          </a:xfrm>
          <a:prstGeom prst="rect">
            <a:avLst/>
          </a:prstGeom>
        </p:spPr>
      </p:pic>
      <p:sp>
        <p:nvSpPr>
          <p:cNvPr id="5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269900" y="2652005"/>
            <a:ext cx="6462340" cy="632979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30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/>
              <a:t>Chapter Title</a:t>
            </a:r>
          </a:p>
        </p:txBody>
      </p:sp>
      <p:pic>
        <p:nvPicPr>
          <p:cNvPr id="6" name="Picture 5" descr="Climate_KIC_horizontal_logo_cmy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99510"/>
            <a:ext cx="2442176" cy="7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549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74939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limate_KIC_horizontal_logo_cmyk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54" y="5661248"/>
            <a:ext cx="2205290" cy="682670"/>
          </a:xfrm>
          <a:prstGeom prst="rect">
            <a:avLst/>
          </a:prstGeom>
        </p:spPr>
      </p:pic>
      <p:sp>
        <p:nvSpPr>
          <p:cNvPr id="20" name="Rectangle 19"/>
          <p:cNvSpPr/>
          <p:nvPr userDrawn="1"/>
        </p:nvSpPr>
        <p:spPr>
          <a:xfrm>
            <a:off x="8480792" y="6467128"/>
            <a:ext cx="31931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C2DE46A0-92A9-4CB6-B66D-C429D4C93DD8}" type="slidenum">
              <a:rPr lang="en-GB" sz="900" smtClean="0">
                <a:solidFill>
                  <a:schemeClr val="bg1"/>
                </a:solidFill>
                <a:latin typeface="Titillium" pitchFamily="50" charset="0"/>
              </a:rPr>
              <a:t>‹#›</a:t>
            </a:fld>
            <a:endParaRPr lang="en-GB" sz="900" dirty="0">
              <a:solidFill>
                <a:schemeClr val="bg1"/>
              </a:solidFill>
              <a:latin typeface="Titillium" pitchFamily="50" charset="0"/>
            </a:endParaRPr>
          </a:p>
        </p:txBody>
      </p:sp>
      <p:pic>
        <p:nvPicPr>
          <p:cNvPr id="15" name="Picture 2" descr="F:\Birmingham\MSU\Creative Services\DG EAC Framework jobs\EIT\2014 EIT re-brand\Brand elements examples\Mock-ups\Examples\Powerpoint Template\Old\Graphic_element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848" b="-2167"/>
          <a:stretch/>
        </p:blipFill>
        <p:spPr bwMode="auto">
          <a:xfrm>
            <a:off x="6609166" y="0"/>
            <a:ext cx="2534834" cy="1515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467544" y="541719"/>
            <a:ext cx="5904681" cy="4320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/>
              <a:t>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467544" y="1196975"/>
            <a:ext cx="5904681" cy="4176713"/>
          </a:xfrm>
          <a:prstGeom prst="rect">
            <a:avLst/>
          </a:prstGeom>
        </p:spPr>
        <p:txBody>
          <a:bodyPr/>
          <a:lstStyle>
            <a:lvl1pPr marL="0" indent="-180000">
              <a:lnSpc>
                <a:spcPct val="113000"/>
              </a:lnSpc>
              <a:spcBef>
                <a:spcPts val="0"/>
              </a:spcBef>
              <a:buClr>
                <a:schemeClr val="tx2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</a:defRPr>
            </a:lvl1pPr>
            <a:lvl2pPr marL="64800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000"/>
            </a:lvl2pPr>
            <a:lvl3pPr indent="-180000">
              <a:lnSpc>
                <a:spcPct val="113000"/>
              </a:lnSpc>
              <a:buClr>
                <a:schemeClr val="tx2"/>
              </a:buClr>
              <a:defRPr sz="2000" baseline="0"/>
            </a:lvl3pPr>
            <a:lvl4pPr marL="160020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000"/>
            </a:lvl4pPr>
          </a:lstStyle>
          <a:p>
            <a:pPr lvl="0"/>
            <a:r>
              <a:rPr lang="en-GB" sz="2000" dirty="0"/>
              <a:t>Text Here</a:t>
            </a:r>
          </a:p>
          <a:p>
            <a:pPr lvl="1"/>
            <a:r>
              <a:rPr lang="en-GB" sz="2000" dirty="0"/>
              <a:t>Text Here</a:t>
            </a:r>
          </a:p>
          <a:p>
            <a:pPr lvl="2"/>
            <a:r>
              <a:rPr lang="en-GB" dirty="0"/>
              <a:t>Text Here</a:t>
            </a:r>
          </a:p>
          <a:p>
            <a:pPr lvl="3"/>
            <a:r>
              <a:rPr lang="en-GB" dirty="0"/>
              <a:t>Text Here</a:t>
            </a:r>
          </a:p>
          <a:p>
            <a:pPr lvl="2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31465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Text Slid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F:\Birmingham\MSU\Creative Services\DG EAC Framework jobs\EIT\2014 EIT re-brand\Brand elements examples\Mock-ups\Examples\Powerpoint Template\Old\Graphic_element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01654" y="0"/>
            <a:ext cx="1942345" cy="2609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67545" y="541719"/>
            <a:ext cx="6269754" cy="4320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/>
              <a:t>Title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467545" y="1196975"/>
            <a:ext cx="6246406" cy="4176713"/>
          </a:xfrm>
          <a:prstGeom prst="rect">
            <a:avLst/>
          </a:prstGeom>
        </p:spPr>
        <p:txBody>
          <a:bodyPr/>
          <a:lstStyle>
            <a:lvl1pPr marL="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</a:defRPr>
            </a:lvl1pPr>
            <a:lvl2pPr marL="64800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000"/>
            </a:lvl2pPr>
            <a:lvl3pPr indent="-180000">
              <a:lnSpc>
                <a:spcPct val="113000"/>
              </a:lnSpc>
              <a:buClr>
                <a:schemeClr val="tx2"/>
              </a:buClr>
              <a:defRPr sz="2000">
                <a:solidFill>
                  <a:schemeClr val="tx1"/>
                </a:solidFill>
              </a:defRPr>
            </a:lvl3pPr>
            <a:lvl4pPr marL="160020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/>
            </a:lvl4pPr>
            <a:lvl5pPr marL="1828800" indent="0">
              <a:buNone/>
              <a:defRPr/>
            </a:lvl5pPr>
            <a:lvl6pPr marL="2286000" indent="0">
              <a:buNone/>
              <a:defRPr/>
            </a:lvl6pPr>
          </a:lstStyle>
          <a:p>
            <a:pPr lvl="0"/>
            <a:r>
              <a:rPr lang="en-GB" sz="2000" dirty="0"/>
              <a:t>Text Here</a:t>
            </a:r>
          </a:p>
          <a:p>
            <a:pPr lvl="1"/>
            <a:r>
              <a:rPr lang="en-GB" dirty="0"/>
              <a:t>Text Here</a:t>
            </a:r>
          </a:p>
          <a:p>
            <a:pPr lvl="2"/>
            <a:r>
              <a:rPr lang="en-GB" dirty="0"/>
              <a:t>Text Here</a:t>
            </a:r>
          </a:p>
          <a:p>
            <a:pPr lvl="3"/>
            <a:r>
              <a:rPr lang="en-GB" dirty="0"/>
              <a:t>Text Here</a:t>
            </a:r>
          </a:p>
          <a:p>
            <a:pPr lvl="0"/>
            <a:endParaRPr lang="en-GB" dirty="0"/>
          </a:p>
        </p:txBody>
      </p:sp>
      <p:pic>
        <p:nvPicPr>
          <p:cNvPr id="10" name="Picture 9" descr="Climate_KIC_horizontal_logo_cmy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54" y="5661248"/>
            <a:ext cx="2205290" cy="682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1114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4"/>
          <p:cNvSpPr>
            <a:spLocks noGrp="1"/>
          </p:cNvSpPr>
          <p:nvPr>
            <p:ph type="pic" sz="quarter" idx="15"/>
          </p:nvPr>
        </p:nvSpPr>
        <p:spPr>
          <a:xfrm>
            <a:off x="6084169" y="1196752"/>
            <a:ext cx="2592288" cy="4176464"/>
          </a:xfrm>
          <a:prstGeom prst="round2DiagRect">
            <a:avLst>
              <a:gd name="adj1" fmla="val 12259"/>
              <a:gd name="adj2" fmla="val 0"/>
            </a:avLst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endParaRPr lang="en-GB" dirty="0"/>
          </a:p>
        </p:txBody>
      </p:sp>
      <p:pic>
        <p:nvPicPr>
          <p:cNvPr id="22" name="Picture 2" descr="F:\Birmingham\MSU\Creative Services\DG EAC Framework jobs\EIT\2014 EIT re-brand\Brand elements examples\Mock-ups\Examples\Powerpoint Template\Old\Graphic_element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1" t="-23485"/>
          <a:stretch/>
        </p:blipFill>
        <p:spPr bwMode="auto">
          <a:xfrm>
            <a:off x="7001905" y="5335675"/>
            <a:ext cx="2142095" cy="1522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467545" y="541719"/>
            <a:ext cx="5328592" cy="4320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/>
              <a:t>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467545" y="1196975"/>
            <a:ext cx="5328592" cy="4176713"/>
          </a:xfrm>
          <a:prstGeom prst="rect">
            <a:avLst/>
          </a:prstGeom>
        </p:spPr>
        <p:txBody>
          <a:bodyPr/>
          <a:lstStyle>
            <a:lvl1pPr marL="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</a:defRPr>
            </a:lvl1pPr>
            <a:lvl2pPr marL="64800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000"/>
            </a:lvl2pPr>
            <a:lvl3pPr marL="114300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000"/>
            </a:lvl3pPr>
            <a:lvl4pPr marL="160020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/>
            </a:lvl4pPr>
          </a:lstStyle>
          <a:p>
            <a:pPr lvl="0"/>
            <a:r>
              <a:rPr lang="en-GB" sz="2000" dirty="0"/>
              <a:t>Text Here</a:t>
            </a:r>
          </a:p>
          <a:p>
            <a:pPr lvl="1"/>
            <a:r>
              <a:rPr lang="en-GB" sz="2000" dirty="0"/>
              <a:t>Text Here</a:t>
            </a:r>
          </a:p>
          <a:p>
            <a:pPr lvl="2"/>
            <a:r>
              <a:rPr lang="en-GB" dirty="0"/>
              <a:t>Text Here</a:t>
            </a:r>
          </a:p>
          <a:p>
            <a:pPr lvl="3"/>
            <a:r>
              <a:rPr lang="en-GB" dirty="0"/>
              <a:t>Text Here</a:t>
            </a:r>
          </a:p>
        </p:txBody>
      </p:sp>
      <p:pic>
        <p:nvPicPr>
          <p:cNvPr id="7" name="Picture 6" descr="Climate_KIC_horizontal_logo_cmy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54" y="5661248"/>
            <a:ext cx="2205290" cy="682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0106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F:\Birmingham\MSU\Creative Services\DG EAC Framework jobs\EIT\2014 EIT re-brand\Brand elements examples\Mock-ups\Examples\Powerpoint Template\Old\Graphic_element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6313"/>
          <a:stretch/>
        </p:blipFill>
        <p:spPr bwMode="auto">
          <a:xfrm>
            <a:off x="6444208" y="0"/>
            <a:ext cx="3024336" cy="87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icture Placeholder 24"/>
          <p:cNvSpPr>
            <a:spLocks noGrp="1"/>
          </p:cNvSpPr>
          <p:nvPr>
            <p:ph type="pic" sz="quarter" idx="16"/>
          </p:nvPr>
        </p:nvSpPr>
        <p:spPr>
          <a:xfrm>
            <a:off x="3347864" y="1196751"/>
            <a:ext cx="2520280" cy="4176465"/>
          </a:xfrm>
          <a:prstGeom prst="round2Diag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endParaRPr lang="en-GB" dirty="0"/>
          </a:p>
        </p:txBody>
      </p:sp>
      <p:sp>
        <p:nvSpPr>
          <p:cNvPr id="9" name="Picture Placeholder 24"/>
          <p:cNvSpPr>
            <a:spLocks noGrp="1"/>
          </p:cNvSpPr>
          <p:nvPr>
            <p:ph type="pic" sz="quarter" idx="17"/>
          </p:nvPr>
        </p:nvSpPr>
        <p:spPr>
          <a:xfrm>
            <a:off x="6156177" y="1196751"/>
            <a:ext cx="2520280" cy="4176465"/>
          </a:xfrm>
          <a:prstGeom prst="round2DiagRect">
            <a:avLst>
              <a:gd name="adj1" fmla="val 0"/>
              <a:gd name="adj2" fmla="val 18487"/>
            </a:avLst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endParaRPr lang="en-GB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467545" y="541719"/>
            <a:ext cx="2592287" cy="4320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/>
              <a:t>Title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467545" y="1196975"/>
            <a:ext cx="2592287" cy="4176713"/>
          </a:xfrm>
          <a:prstGeom prst="rect">
            <a:avLst/>
          </a:prstGeom>
        </p:spPr>
        <p:txBody>
          <a:bodyPr/>
          <a:lstStyle>
            <a:lvl1pPr marL="0" indent="-180000">
              <a:lnSpc>
                <a:spcPct val="114000"/>
              </a:lnSpc>
              <a:buClr>
                <a:schemeClr val="tx2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</a:defRPr>
            </a:lvl1pPr>
            <a:lvl2pPr marL="64800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000"/>
            </a:lvl2pPr>
            <a:lvl3pPr marL="114300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000"/>
            </a:lvl3pPr>
            <a:lvl4pPr marL="160020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000" baseline="0"/>
            </a:lvl4pPr>
          </a:lstStyle>
          <a:p>
            <a:pPr lvl="0"/>
            <a:r>
              <a:rPr lang="en-GB" sz="2000" dirty="0"/>
              <a:t>Text Here</a:t>
            </a:r>
          </a:p>
          <a:p>
            <a:pPr lvl="1"/>
            <a:r>
              <a:rPr lang="en-GB" dirty="0"/>
              <a:t>Text Here</a:t>
            </a:r>
          </a:p>
          <a:p>
            <a:pPr lvl="2"/>
            <a:r>
              <a:rPr lang="en-GB" dirty="0"/>
              <a:t>Text Here</a:t>
            </a:r>
          </a:p>
          <a:p>
            <a:pPr lvl="3"/>
            <a:r>
              <a:rPr lang="en-GB" dirty="0"/>
              <a:t>Text Here</a:t>
            </a:r>
          </a:p>
        </p:txBody>
      </p:sp>
      <p:pic>
        <p:nvPicPr>
          <p:cNvPr id="11" name="Picture 10" descr="Climate_KIC_horizontal_logo_cmy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54" y="5661248"/>
            <a:ext cx="2205290" cy="682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5361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20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043609" y="1340643"/>
            <a:ext cx="2520280" cy="4464621"/>
          </a:xfrm>
          <a:prstGeom prst="round2DiagRect">
            <a:avLst/>
          </a:prstGeom>
          <a:solidFill>
            <a:schemeClr val="bg1"/>
          </a:solidFill>
          <a:ln w="254000">
            <a:solidFill>
              <a:schemeClr val="bg1"/>
            </a:solidFill>
            <a:miter lim="800000"/>
          </a:ln>
        </p:spPr>
        <p:txBody>
          <a:bodyPr/>
          <a:lstStyle>
            <a:lvl1pPr marL="0" indent="-180000">
              <a:lnSpc>
                <a:spcPct val="114000"/>
              </a:lnSpc>
              <a:spcBef>
                <a:spcPts val="0"/>
              </a:spcBef>
              <a:buClr>
                <a:schemeClr val="tx2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</a:defRPr>
            </a:lvl1pPr>
            <a:lvl2pPr marL="648000" indent="-180000" defTabSz="324000">
              <a:lnSpc>
                <a:spcPct val="114000"/>
              </a:lnSpc>
              <a:spcBef>
                <a:spcPts val="0"/>
              </a:spcBef>
              <a:buClr>
                <a:schemeClr val="tx2"/>
              </a:buClr>
              <a:buFont typeface="Arial" pitchFamily="34" charset="0"/>
              <a:buChar char="•"/>
              <a:defRPr sz="2000" baseline="0">
                <a:solidFill>
                  <a:schemeClr val="tx1"/>
                </a:solidFill>
              </a:defRPr>
            </a:lvl2pPr>
            <a:lvl3pPr indent="-180000" defTabSz="324000">
              <a:lnSpc>
                <a:spcPct val="113000"/>
              </a:lnSpc>
              <a:spcBef>
                <a:spcPts val="0"/>
              </a:spcBef>
              <a:buClr>
                <a:schemeClr val="tx2"/>
              </a:buClr>
              <a:defRPr sz="2000">
                <a:solidFill>
                  <a:schemeClr val="tx1"/>
                </a:solidFill>
              </a:defRPr>
            </a:lvl3pPr>
            <a:lvl4pPr marL="160020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GB" sz="2000" dirty="0"/>
              <a:t>Text Here</a:t>
            </a:r>
          </a:p>
          <a:p>
            <a:pPr lvl="1"/>
            <a:r>
              <a:rPr lang="en-GB" dirty="0"/>
              <a:t>Text Here </a:t>
            </a:r>
          </a:p>
          <a:p>
            <a:pPr lvl="2"/>
            <a:r>
              <a:rPr lang="en-GB" dirty="0"/>
              <a:t>Text Here</a:t>
            </a:r>
          </a:p>
          <a:p>
            <a:pPr lvl="3"/>
            <a:r>
              <a:rPr lang="en-GB" dirty="0"/>
              <a:t>Text Her</a:t>
            </a:r>
          </a:p>
        </p:txBody>
      </p:sp>
    </p:spTree>
    <p:extLst>
      <p:ext uri="{BB962C8B-B14F-4D97-AF65-F5344CB8AC3E}">
        <p14:creationId xmlns:p14="http://schemas.microsoft.com/office/powerpoint/2010/main" val="27447260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dscape Image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4"/>
          <p:cNvSpPr>
            <a:spLocks noGrp="1"/>
          </p:cNvSpPr>
          <p:nvPr>
            <p:ph type="pic" sz="quarter" idx="15"/>
          </p:nvPr>
        </p:nvSpPr>
        <p:spPr>
          <a:xfrm>
            <a:off x="483960" y="476672"/>
            <a:ext cx="8192496" cy="1584176"/>
          </a:xfrm>
          <a:prstGeom prst="round2Diag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endParaRPr lang="en-GB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467544" y="2276872"/>
            <a:ext cx="8208912" cy="4320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/>
              <a:t>Title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467544" y="2924944"/>
            <a:ext cx="8208911" cy="2448744"/>
          </a:xfrm>
          <a:prstGeom prst="rect">
            <a:avLst/>
          </a:prstGeom>
        </p:spPr>
        <p:txBody>
          <a:bodyPr/>
          <a:lstStyle>
            <a:lvl1pPr marL="0" indent="-180000">
              <a:lnSpc>
                <a:spcPct val="114000"/>
              </a:lnSpc>
              <a:buClr>
                <a:schemeClr val="tx2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</a:defRPr>
            </a:lvl1pPr>
            <a:lvl2pPr marL="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</a:defRPr>
            </a:lvl2pPr>
            <a:lvl3pPr marL="648000" indent="-180000">
              <a:lnSpc>
                <a:spcPct val="113000"/>
              </a:lnSpc>
              <a:buClr>
                <a:schemeClr val="tx2"/>
              </a:buClr>
              <a:defRPr sz="2000"/>
            </a:lvl3pPr>
            <a:lvl4pPr marL="114480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/>
            </a:lvl4pPr>
            <a:lvl5pPr marL="160200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/>
            </a:lvl5pPr>
          </a:lstStyle>
          <a:p>
            <a:pPr lvl="0"/>
            <a:r>
              <a:rPr lang="en-GB" sz="2000" dirty="0"/>
              <a:t>Text Here</a:t>
            </a:r>
          </a:p>
          <a:p>
            <a:pPr lvl="2"/>
            <a:r>
              <a:rPr lang="en-GB" dirty="0"/>
              <a:t>Text Here</a:t>
            </a:r>
          </a:p>
          <a:p>
            <a:pPr lvl="3"/>
            <a:r>
              <a:rPr lang="en-GB" dirty="0"/>
              <a:t>Text Here</a:t>
            </a:r>
          </a:p>
          <a:p>
            <a:pPr lvl="4"/>
            <a:r>
              <a:rPr lang="en-GB" dirty="0"/>
              <a:t>Text Here</a:t>
            </a:r>
          </a:p>
        </p:txBody>
      </p:sp>
      <p:pic>
        <p:nvPicPr>
          <p:cNvPr id="6" name="Picture 5" descr="Climate_KIC_horizontal_logo_cmyk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54" y="5661248"/>
            <a:ext cx="2205290" cy="682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421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925473" y="-1251520"/>
            <a:ext cx="6045583" cy="6045583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endParaRPr lang="en-GB" dirty="0"/>
          </a:p>
        </p:txBody>
      </p:sp>
      <p:sp>
        <p:nvSpPr>
          <p:cNvPr id="15" name="Donut 14"/>
          <p:cNvSpPr/>
          <p:nvPr userDrawn="1"/>
        </p:nvSpPr>
        <p:spPr>
          <a:xfrm>
            <a:off x="3491880" y="-1685113"/>
            <a:ext cx="6912768" cy="6912768"/>
          </a:xfrm>
          <a:prstGeom prst="donut">
            <a:avLst>
              <a:gd name="adj" fmla="val 3102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70000" y="4149080"/>
            <a:ext cx="3528392" cy="50405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Presentation Title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3851920" y="6131808"/>
            <a:ext cx="4824536" cy="360040"/>
          </a:xfrm>
          <a:prstGeom prst="rect">
            <a:avLst/>
          </a:prstGeo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200" baseline="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pPr lvl="0"/>
            <a:r>
              <a:rPr lang="en-GB" dirty="0"/>
              <a:t>Speaker | Location | Date</a:t>
            </a:r>
          </a:p>
        </p:txBody>
      </p:sp>
      <p:pic>
        <p:nvPicPr>
          <p:cNvPr id="8" name="Picture 7" descr="Climate_KIC_horizontal_special_logo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396000"/>
            <a:ext cx="2431771" cy="756000"/>
          </a:xfrm>
          <a:prstGeom prst="rect">
            <a:avLst/>
          </a:prstGeom>
        </p:spPr>
      </p:pic>
      <p:pic>
        <p:nvPicPr>
          <p:cNvPr id="12" name="Picture 11" descr="EU flag left high res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120000"/>
            <a:ext cx="1729288" cy="280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1631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 3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297447" y="1196627"/>
            <a:ext cx="1512168" cy="2376265"/>
          </a:xfrm>
          <a:prstGeom prst="round2Diag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endParaRPr lang="en-GB" dirty="0"/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5"/>
          </p:nvPr>
        </p:nvSpPr>
        <p:spPr>
          <a:xfrm>
            <a:off x="5292725" y="3788891"/>
            <a:ext cx="3383731" cy="1584325"/>
          </a:xfrm>
          <a:prstGeom prst="round2Diag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endParaRPr lang="en-GB" dirty="0"/>
          </a:p>
        </p:txBody>
      </p:sp>
      <p:sp>
        <p:nvSpPr>
          <p:cNvPr id="28" name="Picture Placeholder 24"/>
          <p:cNvSpPr>
            <a:spLocks noGrp="1"/>
          </p:cNvSpPr>
          <p:nvPr>
            <p:ph type="pic" sz="quarter" idx="17"/>
          </p:nvPr>
        </p:nvSpPr>
        <p:spPr>
          <a:xfrm>
            <a:off x="7164288" y="1196602"/>
            <a:ext cx="1512168" cy="2376265"/>
          </a:xfrm>
          <a:prstGeom prst="round2DiagRect">
            <a:avLst>
              <a:gd name="adj1" fmla="val 0"/>
              <a:gd name="adj2" fmla="val 18487"/>
            </a:avLst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endParaRPr lang="en-GB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467545" y="541719"/>
            <a:ext cx="4536503" cy="4320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/>
              <a:t>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467545" y="1196975"/>
            <a:ext cx="4536503" cy="4176713"/>
          </a:xfrm>
          <a:prstGeom prst="rect">
            <a:avLst/>
          </a:prstGeom>
        </p:spPr>
        <p:txBody>
          <a:bodyPr/>
          <a:lstStyle>
            <a:lvl1pPr marL="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</a:defRPr>
            </a:lvl1pPr>
            <a:lvl2pPr marL="64800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000"/>
            </a:lvl2pPr>
            <a:lvl3pPr marL="114480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000"/>
            </a:lvl3pPr>
            <a:lvl4pPr marL="160200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/>
            </a:lvl4pPr>
          </a:lstStyle>
          <a:p>
            <a:pPr lvl="0"/>
            <a:r>
              <a:rPr lang="en-GB" sz="2000" dirty="0"/>
              <a:t>Text Here</a:t>
            </a:r>
          </a:p>
          <a:p>
            <a:pPr lvl="1"/>
            <a:r>
              <a:rPr lang="en-GB" dirty="0"/>
              <a:t>Text Here</a:t>
            </a:r>
          </a:p>
          <a:p>
            <a:pPr lvl="2"/>
            <a:r>
              <a:rPr lang="en-GB" dirty="0"/>
              <a:t>Text Here</a:t>
            </a:r>
          </a:p>
          <a:p>
            <a:pPr lvl="3"/>
            <a:r>
              <a:rPr lang="en-GB" dirty="0"/>
              <a:t>Text Here</a:t>
            </a:r>
          </a:p>
        </p:txBody>
      </p:sp>
      <p:pic>
        <p:nvPicPr>
          <p:cNvPr id="10" name="Picture 9" descr="Climate_KIC_horizontal_logo_cmyk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54" y="5661248"/>
            <a:ext cx="2205290" cy="682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7079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Landscaper &amp; Portrai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67545" y="541719"/>
            <a:ext cx="4536503" cy="4320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/>
              <a:t>Title</a:t>
            </a:r>
          </a:p>
        </p:txBody>
      </p:sp>
      <p:sp>
        <p:nvSpPr>
          <p:cNvPr id="7" name="Picture Placeholder 24"/>
          <p:cNvSpPr>
            <a:spLocks noGrp="1"/>
          </p:cNvSpPr>
          <p:nvPr>
            <p:ph type="pic" sz="quarter" idx="15"/>
          </p:nvPr>
        </p:nvSpPr>
        <p:spPr>
          <a:xfrm>
            <a:off x="467544" y="3791021"/>
            <a:ext cx="8208912" cy="1584176"/>
          </a:xfrm>
          <a:prstGeom prst="round2Diag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endParaRPr lang="en-GB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467545" y="1196975"/>
            <a:ext cx="4536503" cy="2376041"/>
          </a:xfrm>
          <a:prstGeom prst="rect">
            <a:avLst/>
          </a:prstGeom>
        </p:spPr>
        <p:txBody>
          <a:bodyPr/>
          <a:lstStyle>
            <a:lvl1pPr marL="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</a:defRPr>
            </a:lvl1pPr>
            <a:lvl2pPr marL="64800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000"/>
            </a:lvl2pPr>
            <a:lvl3pPr indent="-180000">
              <a:lnSpc>
                <a:spcPct val="113000"/>
              </a:lnSpc>
              <a:buClr>
                <a:schemeClr val="tx2"/>
              </a:buClr>
              <a:defRPr sz="2000"/>
            </a:lvl3pPr>
            <a:lvl4pPr marL="160200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/>
            </a:lvl4pPr>
          </a:lstStyle>
          <a:p>
            <a:pPr lvl="0"/>
            <a:r>
              <a:rPr lang="en-GB" sz="2000" dirty="0"/>
              <a:t>Text Here</a:t>
            </a:r>
          </a:p>
          <a:p>
            <a:pPr lvl="1"/>
            <a:r>
              <a:rPr lang="en-GB" sz="2000" dirty="0"/>
              <a:t>Text Here</a:t>
            </a:r>
          </a:p>
          <a:p>
            <a:pPr lvl="2"/>
            <a:r>
              <a:rPr lang="en-GB" dirty="0"/>
              <a:t>Text Here</a:t>
            </a:r>
          </a:p>
          <a:p>
            <a:pPr lvl="3"/>
            <a:r>
              <a:rPr lang="en-GB" dirty="0"/>
              <a:t>Text Here</a:t>
            </a:r>
          </a:p>
        </p:txBody>
      </p:sp>
      <p:sp>
        <p:nvSpPr>
          <p:cNvPr id="9" name="Picture Placeholder 24"/>
          <p:cNvSpPr>
            <a:spLocks noGrp="1"/>
          </p:cNvSpPr>
          <p:nvPr>
            <p:ph type="pic" sz="quarter" idx="19"/>
          </p:nvPr>
        </p:nvSpPr>
        <p:spPr>
          <a:xfrm>
            <a:off x="5220072" y="1196752"/>
            <a:ext cx="3439968" cy="2376264"/>
          </a:xfrm>
          <a:prstGeom prst="round2Diag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endParaRPr lang="en-GB" dirty="0"/>
          </a:p>
        </p:txBody>
      </p:sp>
      <p:pic>
        <p:nvPicPr>
          <p:cNvPr id="10" name="Picture 9" descr="Climate_KIC_horizontal_logo_cmyk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54" y="5661248"/>
            <a:ext cx="2205290" cy="682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0206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3 Images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67545" y="541719"/>
            <a:ext cx="4536503" cy="4320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/>
              <a:t>Title</a:t>
            </a:r>
          </a:p>
        </p:txBody>
      </p:sp>
      <p:sp>
        <p:nvSpPr>
          <p:cNvPr id="7" name="Picture Placeholder 24"/>
          <p:cNvSpPr>
            <a:spLocks noGrp="1"/>
          </p:cNvSpPr>
          <p:nvPr>
            <p:ph type="pic" sz="quarter" idx="15"/>
          </p:nvPr>
        </p:nvSpPr>
        <p:spPr>
          <a:xfrm>
            <a:off x="467544" y="3791021"/>
            <a:ext cx="4536504" cy="1584176"/>
          </a:xfrm>
          <a:prstGeom prst="round2Diag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endParaRPr lang="en-GB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467545" y="1196975"/>
            <a:ext cx="4536503" cy="2376041"/>
          </a:xfrm>
          <a:prstGeom prst="rect">
            <a:avLst/>
          </a:prstGeom>
        </p:spPr>
        <p:txBody>
          <a:bodyPr/>
          <a:lstStyle>
            <a:lvl1pPr marL="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</a:defRPr>
            </a:lvl1pPr>
            <a:lvl2pPr marL="64800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000"/>
            </a:lvl2pPr>
            <a:lvl3pPr indent="-180000">
              <a:lnSpc>
                <a:spcPct val="113000"/>
              </a:lnSpc>
              <a:buClr>
                <a:schemeClr val="tx2"/>
              </a:buClr>
              <a:defRPr sz="2000"/>
            </a:lvl3pPr>
            <a:lvl4pPr marL="160020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000"/>
            </a:lvl4pPr>
          </a:lstStyle>
          <a:p>
            <a:pPr lvl="0"/>
            <a:r>
              <a:rPr lang="en-GB" sz="2000" dirty="0"/>
              <a:t>Text Here</a:t>
            </a:r>
          </a:p>
          <a:p>
            <a:pPr lvl="1"/>
            <a:r>
              <a:rPr lang="en-GB" sz="2000" dirty="0"/>
              <a:t>Text Here</a:t>
            </a:r>
          </a:p>
          <a:p>
            <a:pPr lvl="2"/>
            <a:r>
              <a:rPr lang="en-GB" dirty="0"/>
              <a:t>Text Here</a:t>
            </a:r>
          </a:p>
          <a:p>
            <a:pPr lvl="3"/>
            <a:r>
              <a:rPr lang="en-GB" dirty="0"/>
              <a:t>Text Here</a:t>
            </a:r>
          </a:p>
          <a:p>
            <a:pPr lvl="1"/>
            <a:endParaRPr lang="en-GB" dirty="0"/>
          </a:p>
        </p:txBody>
      </p:sp>
      <p:sp>
        <p:nvSpPr>
          <p:cNvPr id="9" name="Picture Placeholder 24"/>
          <p:cNvSpPr>
            <a:spLocks noGrp="1"/>
          </p:cNvSpPr>
          <p:nvPr>
            <p:ph type="pic" sz="quarter" idx="19"/>
          </p:nvPr>
        </p:nvSpPr>
        <p:spPr>
          <a:xfrm>
            <a:off x="5220072" y="1196752"/>
            <a:ext cx="3439968" cy="2376264"/>
          </a:xfrm>
          <a:prstGeom prst="round2Diag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endParaRPr lang="en-GB" dirty="0"/>
          </a:p>
        </p:txBody>
      </p:sp>
      <p:sp>
        <p:nvSpPr>
          <p:cNvPr id="10" name="Picture Placeholder 24"/>
          <p:cNvSpPr>
            <a:spLocks noGrp="1"/>
          </p:cNvSpPr>
          <p:nvPr>
            <p:ph type="pic" sz="quarter" idx="20"/>
          </p:nvPr>
        </p:nvSpPr>
        <p:spPr>
          <a:xfrm>
            <a:off x="5220072" y="3789040"/>
            <a:ext cx="3456384" cy="1584176"/>
          </a:xfrm>
          <a:prstGeom prst="round2DiagRect">
            <a:avLst>
              <a:gd name="adj1" fmla="val 0"/>
              <a:gd name="adj2" fmla="val 20857"/>
            </a:avLst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endParaRPr lang="en-GB" dirty="0"/>
          </a:p>
        </p:txBody>
      </p:sp>
      <p:pic>
        <p:nvPicPr>
          <p:cNvPr id="11" name="Picture 10" descr="Climate_KIC_horizontal_logo_cmyk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54" y="5661248"/>
            <a:ext cx="2205290" cy="682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4137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 3 Imag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/>
          <p:cNvSpPr>
            <a:spLocks noGrp="1"/>
          </p:cNvSpPr>
          <p:nvPr>
            <p:ph type="pic" sz="quarter" idx="15"/>
          </p:nvPr>
        </p:nvSpPr>
        <p:spPr>
          <a:xfrm>
            <a:off x="5292725" y="3429000"/>
            <a:ext cx="3383731" cy="1944216"/>
          </a:xfrm>
          <a:prstGeom prst="round2Diag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endParaRPr lang="en-GB" dirty="0"/>
          </a:p>
        </p:txBody>
      </p:sp>
      <p:sp>
        <p:nvSpPr>
          <p:cNvPr id="8" name="Picture Placeholder 24"/>
          <p:cNvSpPr>
            <a:spLocks noGrp="1"/>
          </p:cNvSpPr>
          <p:nvPr>
            <p:ph type="pic" sz="quarter" idx="16"/>
          </p:nvPr>
        </p:nvSpPr>
        <p:spPr>
          <a:xfrm>
            <a:off x="5292080" y="1196752"/>
            <a:ext cx="3383731" cy="1950720"/>
          </a:xfrm>
          <a:prstGeom prst="round2Diag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endParaRPr lang="en-GB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67545" y="541719"/>
            <a:ext cx="4536503" cy="4320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/>
              <a:t>Title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467545" y="1196975"/>
            <a:ext cx="4536503" cy="4176713"/>
          </a:xfrm>
          <a:prstGeom prst="rect">
            <a:avLst/>
          </a:prstGeom>
        </p:spPr>
        <p:txBody>
          <a:bodyPr/>
          <a:lstStyle>
            <a:lvl1pPr marL="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</a:defRPr>
            </a:lvl1pPr>
            <a:lvl2pPr marL="64800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000"/>
            </a:lvl2pPr>
            <a:lvl3pPr marL="114300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000"/>
            </a:lvl3pPr>
            <a:lvl4pPr marL="160020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000"/>
            </a:lvl4pPr>
          </a:lstStyle>
          <a:p>
            <a:pPr lvl="0"/>
            <a:r>
              <a:rPr lang="en-GB" sz="2000" dirty="0"/>
              <a:t>Text Here</a:t>
            </a:r>
          </a:p>
          <a:p>
            <a:pPr lvl="1"/>
            <a:r>
              <a:rPr lang="en-GB" dirty="0"/>
              <a:t>Text Here</a:t>
            </a:r>
          </a:p>
          <a:p>
            <a:pPr lvl="2"/>
            <a:r>
              <a:rPr lang="en-GB" dirty="0"/>
              <a:t>Text Here</a:t>
            </a:r>
          </a:p>
          <a:p>
            <a:pPr lvl="3"/>
            <a:r>
              <a:rPr lang="en-GB" dirty="0"/>
              <a:t>Text Here</a:t>
            </a:r>
          </a:p>
        </p:txBody>
      </p:sp>
      <p:pic>
        <p:nvPicPr>
          <p:cNvPr id="11" name="Picture 10" descr="Climate_KIC_horizontal_logo_cmyk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54" y="5661248"/>
            <a:ext cx="2205290" cy="682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4589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123729" y="3785892"/>
            <a:ext cx="4906592" cy="3683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solidFill>
                  <a:srgbClr val="004494"/>
                </a:solidFill>
              </a:defRPr>
            </a:lvl1pPr>
          </a:lstStyle>
          <a:p>
            <a:pPr lvl="0"/>
            <a:r>
              <a:rPr lang="en-GB" dirty="0"/>
              <a:t>Additional Information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0" y="312789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4494"/>
                </a:solidFill>
              </a:rPr>
              <a:t>c</a:t>
            </a:r>
            <a:r>
              <a:rPr lang="en-GB" dirty="0" err="1">
                <a:solidFill>
                  <a:srgbClr val="004494"/>
                </a:solidFill>
              </a:rPr>
              <a:t>limate-kic.org</a:t>
            </a:r>
            <a:endParaRPr lang="en-GB" dirty="0">
              <a:solidFill>
                <a:srgbClr val="004494"/>
              </a:solidFill>
            </a:endParaRPr>
          </a:p>
        </p:txBody>
      </p:sp>
      <p:pic>
        <p:nvPicPr>
          <p:cNvPr id="7" name="Picture 6" descr="Climate_KIC_horizontal_logo_cmy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2276872"/>
            <a:ext cx="2376640" cy="735713"/>
          </a:xfrm>
          <a:prstGeom prst="rect">
            <a:avLst/>
          </a:prstGeom>
        </p:spPr>
      </p:pic>
      <p:pic>
        <p:nvPicPr>
          <p:cNvPr id="4" name="Picture 3" descr="CKIC_EU_flag_black_left.eps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4509120"/>
            <a:ext cx="1768560" cy="27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7861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925473" y="-1251520"/>
            <a:ext cx="6045583" cy="6045583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endParaRPr lang="en-GB" dirty="0"/>
          </a:p>
        </p:txBody>
      </p:sp>
      <p:sp>
        <p:nvSpPr>
          <p:cNvPr id="13" name="Donut 12"/>
          <p:cNvSpPr/>
          <p:nvPr userDrawn="1"/>
        </p:nvSpPr>
        <p:spPr>
          <a:xfrm>
            <a:off x="3491880" y="-1685113"/>
            <a:ext cx="6912768" cy="6912768"/>
          </a:xfrm>
          <a:prstGeom prst="donut">
            <a:avLst>
              <a:gd name="adj" fmla="val 3102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333333"/>
              </a:solidFill>
              <a:latin typeface="Calibri"/>
            </a:endParaRP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70000" y="4149080"/>
            <a:ext cx="3528392" cy="50405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Presentation Title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3851920" y="6131808"/>
            <a:ext cx="4824536" cy="360040"/>
          </a:xfrm>
          <a:prstGeom prst="rect">
            <a:avLst/>
          </a:prstGeo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200" baseline="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pPr lvl="0"/>
            <a:r>
              <a:rPr lang="en-GB" dirty="0"/>
              <a:t>Speaker | Location | Date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093296"/>
            <a:ext cx="2000282" cy="3364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192" y="402336"/>
            <a:ext cx="2342612" cy="728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4085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100441" y="1464523"/>
            <a:ext cx="7368054" cy="7368054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endParaRPr lang="en-GB" dirty="0"/>
          </a:p>
        </p:txBody>
      </p:sp>
      <p:sp>
        <p:nvSpPr>
          <p:cNvPr id="11" name="Donut 10"/>
          <p:cNvSpPr/>
          <p:nvPr userDrawn="1"/>
        </p:nvSpPr>
        <p:spPr>
          <a:xfrm>
            <a:off x="4572000" y="936082"/>
            <a:ext cx="8424936" cy="8424936"/>
          </a:xfrm>
          <a:prstGeom prst="donut">
            <a:avLst>
              <a:gd name="adj" fmla="val 3102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333333"/>
              </a:solidFill>
              <a:latin typeface="Calibri"/>
            </a:endParaRP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288000" y="4221088"/>
            <a:ext cx="3600400" cy="36004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200" baseline="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pPr lvl="0"/>
            <a:r>
              <a:rPr lang="en-GB" dirty="0"/>
              <a:t>Speaker | Location | Date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70000" y="3501008"/>
            <a:ext cx="3528392" cy="50405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Presentation Title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093296"/>
            <a:ext cx="2000282" cy="3364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192" y="402336"/>
            <a:ext cx="2342612" cy="728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28305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-996455" y="2109017"/>
            <a:ext cx="5691664" cy="5691664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endParaRPr lang="en-GB" dirty="0"/>
          </a:p>
        </p:txBody>
      </p:sp>
      <p:sp>
        <p:nvSpPr>
          <p:cNvPr id="9" name="Donut 8"/>
          <p:cNvSpPr/>
          <p:nvPr userDrawn="1"/>
        </p:nvSpPr>
        <p:spPr>
          <a:xfrm>
            <a:off x="-1404664" y="1700808"/>
            <a:ext cx="6508082" cy="6508082"/>
          </a:xfrm>
          <a:prstGeom prst="donut">
            <a:avLst>
              <a:gd name="adj" fmla="val 3102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333333"/>
              </a:solidFill>
              <a:latin typeface="Calibri"/>
            </a:endParaRP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5246292" y="4869160"/>
            <a:ext cx="3600400" cy="36004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200" baseline="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pPr lvl="0"/>
            <a:r>
              <a:rPr lang="en-GB" dirty="0"/>
              <a:t>Speaker | Location | Date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5" hasCustomPrompt="1"/>
          </p:nvPr>
        </p:nvSpPr>
        <p:spPr>
          <a:xfrm>
            <a:off x="5228292" y="4149080"/>
            <a:ext cx="3528392" cy="50405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Presentation Title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452" y="620688"/>
            <a:ext cx="2088232" cy="34160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192" y="402336"/>
            <a:ext cx="2342612" cy="728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3295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8480792" y="6467128"/>
            <a:ext cx="31931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C2DE46A0-92A9-4CB6-B66D-C429D4C93DD8}" type="slidenum">
              <a:rPr lang="en-GB" sz="900" smtClean="0">
                <a:solidFill>
                  <a:srgbClr val="FFFFFF"/>
                </a:solidFill>
                <a:latin typeface="Titillium" pitchFamily="50" charset="0"/>
              </a:rPr>
              <a:pPr algn="ctr"/>
              <a:t>‹#›</a:t>
            </a:fld>
            <a:endParaRPr lang="en-GB" sz="900" dirty="0">
              <a:solidFill>
                <a:srgbClr val="FFFFFF"/>
              </a:solidFill>
              <a:latin typeface="Titillium" pitchFamily="50" charset="0"/>
            </a:endParaRPr>
          </a:p>
        </p:txBody>
      </p:sp>
      <p:pic>
        <p:nvPicPr>
          <p:cNvPr id="15" name="Picture 2" descr="F:\Birmingham\MSU\Creative Services\DG EAC Framework jobs\EIT\2014 EIT re-brand\Brand elements examples\Mock-ups\Examples\Powerpoint Template\Old\Graphic_element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848" b="-2167"/>
          <a:stretch/>
        </p:blipFill>
        <p:spPr bwMode="auto">
          <a:xfrm>
            <a:off x="6609166" y="0"/>
            <a:ext cx="2534834" cy="1515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467544" y="541719"/>
            <a:ext cx="5904681" cy="4320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/>
              <a:t>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467544" y="1196975"/>
            <a:ext cx="5904681" cy="4176713"/>
          </a:xfrm>
          <a:prstGeom prst="rect">
            <a:avLst/>
          </a:prstGeom>
        </p:spPr>
        <p:txBody>
          <a:bodyPr/>
          <a:lstStyle>
            <a:lvl1pPr marL="0" indent="-180000">
              <a:lnSpc>
                <a:spcPct val="113000"/>
              </a:lnSpc>
              <a:spcBef>
                <a:spcPts val="0"/>
              </a:spcBef>
              <a:buClr>
                <a:schemeClr val="tx2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</a:defRPr>
            </a:lvl1pPr>
            <a:lvl2pPr marL="64800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000"/>
            </a:lvl2pPr>
            <a:lvl3pPr indent="-180000">
              <a:lnSpc>
                <a:spcPct val="113000"/>
              </a:lnSpc>
              <a:buClr>
                <a:schemeClr val="tx2"/>
              </a:buClr>
              <a:defRPr sz="2000" baseline="0"/>
            </a:lvl3pPr>
            <a:lvl4pPr marL="160020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000"/>
            </a:lvl4pPr>
          </a:lstStyle>
          <a:p>
            <a:pPr lvl="0"/>
            <a:r>
              <a:rPr lang="en-GB" sz="2000" dirty="0"/>
              <a:t>Text Here</a:t>
            </a:r>
          </a:p>
          <a:p>
            <a:pPr lvl="1"/>
            <a:r>
              <a:rPr lang="en-GB" sz="2000" dirty="0"/>
              <a:t>Text Here</a:t>
            </a:r>
          </a:p>
          <a:p>
            <a:pPr lvl="2"/>
            <a:r>
              <a:rPr lang="en-GB" dirty="0"/>
              <a:t>Text Here</a:t>
            </a:r>
          </a:p>
          <a:p>
            <a:pPr lvl="3"/>
            <a:r>
              <a:rPr lang="en-GB" dirty="0"/>
              <a:t>Text Here</a:t>
            </a:r>
          </a:p>
          <a:p>
            <a:pPr lvl="2"/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96" y="5678424"/>
            <a:ext cx="2277068" cy="70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6020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Text Slid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F:\Birmingham\MSU\Creative Services\DG EAC Framework jobs\EIT\2014 EIT re-brand\Brand elements examples\Mock-ups\Examples\Powerpoint Template\Old\Graphic_element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01654" y="0"/>
            <a:ext cx="1942345" cy="2609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67545" y="541719"/>
            <a:ext cx="6269754" cy="4320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/>
              <a:t>Title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467545" y="1196975"/>
            <a:ext cx="6246406" cy="4176713"/>
          </a:xfrm>
          <a:prstGeom prst="rect">
            <a:avLst/>
          </a:prstGeom>
        </p:spPr>
        <p:txBody>
          <a:bodyPr/>
          <a:lstStyle>
            <a:lvl1pPr marL="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</a:defRPr>
            </a:lvl1pPr>
            <a:lvl2pPr marL="64800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000"/>
            </a:lvl2pPr>
            <a:lvl3pPr indent="-180000">
              <a:lnSpc>
                <a:spcPct val="113000"/>
              </a:lnSpc>
              <a:buClr>
                <a:schemeClr val="tx2"/>
              </a:buClr>
              <a:defRPr sz="2000">
                <a:solidFill>
                  <a:schemeClr val="tx1"/>
                </a:solidFill>
              </a:defRPr>
            </a:lvl3pPr>
            <a:lvl4pPr marL="160020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/>
            </a:lvl4pPr>
            <a:lvl5pPr marL="1828800" indent="0">
              <a:buNone/>
              <a:defRPr/>
            </a:lvl5pPr>
            <a:lvl6pPr marL="2286000" indent="0">
              <a:buNone/>
              <a:defRPr/>
            </a:lvl6pPr>
          </a:lstStyle>
          <a:p>
            <a:pPr lvl="0"/>
            <a:r>
              <a:rPr lang="en-GB" sz="2000" dirty="0"/>
              <a:t>Text Here</a:t>
            </a:r>
          </a:p>
          <a:p>
            <a:pPr lvl="1"/>
            <a:r>
              <a:rPr lang="en-GB" dirty="0"/>
              <a:t>Text Here</a:t>
            </a:r>
          </a:p>
          <a:p>
            <a:pPr lvl="2"/>
            <a:r>
              <a:rPr lang="en-GB" dirty="0"/>
              <a:t>Text Here</a:t>
            </a:r>
          </a:p>
          <a:p>
            <a:pPr lvl="3"/>
            <a:r>
              <a:rPr lang="en-GB" dirty="0"/>
              <a:t>Text Here</a:t>
            </a:r>
          </a:p>
          <a:p>
            <a:pPr lvl="0"/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96" y="5678424"/>
            <a:ext cx="2277068" cy="70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76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925473" y="-1251520"/>
            <a:ext cx="6045583" cy="6045583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endParaRPr lang="en-GB" dirty="0"/>
          </a:p>
        </p:txBody>
      </p:sp>
      <p:sp>
        <p:nvSpPr>
          <p:cNvPr id="13" name="Donut 12"/>
          <p:cNvSpPr/>
          <p:nvPr userDrawn="1"/>
        </p:nvSpPr>
        <p:spPr>
          <a:xfrm>
            <a:off x="3491880" y="-1685113"/>
            <a:ext cx="6912768" cy="6912768"/>
          </a:xfrm>
          <a:prstGeom prst="donut">
            <a:avLst>
              <a:gd name="adj" fmla="val 3102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70000" y="4149080"/>
            <a:ext cx="3528392" cy="50405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Presentation Title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3851920" y="6131808"/>
            <a:ext cx="4824536" cy="360040"/>
          </a:xfrm>
          <a:prstGeom prst="rect">
            <a:avLst/>
          </a:prstGeo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200" baseline="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pPr lvl="0"/>
            <a:r>
              <a:rPr lang="en-GB" dirty="0"/>
              <a:t>Speaker | Location | Date</a:t>
            </a:r>
          </a:p>
        </p:txBody>
      </p:sp>
      <p:pic>
        <p:nvPicPr>
          <p:cNvPr id="9" name="Picture 8" descr="Climate_KIC_horizontal_special_logo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396000"/>
            <a:ext cx="2431771" cy="756000"/>
          </a:xfrm>
          <a:prstGeom prst="rect">
            <a:avLst/>
          </a:prstGeom>
        </p:spPr>
      </p:pic>
      <p:pic>
        <p:nvPicPr>
          <p:cNvPr id="10" name="Picture 9" descr="EU flag left high res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120000"/>
            <a:ext cx="1729288" cy="280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42017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4"/>
          <p:cNvSpPr>
            <a:spLocks noGrp="1"/>
          </p:cNvSpPr>
          <p:nvPr>
            <p:ph type="pic" sz="quarter" idx="15"/>
          </p:nvPr>
        </p:nvSpPr>
        <p:spPr>
          <a:xfrm>
            <a:off x="6084169" y="1196752"/>
            <a:ext cx="2592288" cy="4176464"/>
          </a:xfrm>
          <a:prstGeom prst="round2DiagRect">
            <a:avLst>
              <a:gd name="adj1" fmla="val 12259"/>
              <a:gd name="adj2" fmla="val 0"/>
            </a:avLst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endParaRPr lang="en-GB" dirty="0"/>
          </a:p>
        </p:txBody>
      </p:sp>
      <p:pic>
        <p:nvPicPr>
          <p:cNvPr id="22" name="Picture 2" descr="F:\Birmingham\MSU\Creative Services\DG EAC Framework jobs\EIT\2014 EIT re-brand\Brand elements examples\Mock-ups\Examples\Powerpoint Template\Old\Graphic_element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1" t="-23485"/>
          <a:stretch/>
        </p:blipFill>
        <p:spPr bwMode="auto">
          <a:xfrm>
            <a:off x="7001905" y="5335675"/>
            <a:ext cx="2142095" cy="1522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467545" y="541719"/>
            <a:ext cx="5328592" cy="4320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/>
              <a:t>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467545" y="1196975"/>
            <a:ext cx="5328592" cy="4176713"/>
          </a:xfrm>
          <a:prstGeom prst="rect">
            <a:avLst/>
          </a:prstGeom>
        </p:spPr>
        <p:txBody>
          <a:bodyPr/>
          <a:lstStyle>
            <a:lvl1pPr marL="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</a:defRPr>
            </a:lvl1pPr>
            <a:lvl2pPr marL="64800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000"/>
            </a:lvl2pPr>
            <a:lvl3pPr marL="114300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000"/>
            </a:lvl3pPr>
            <a:lvl4pPr marL="160020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/>
            </a:lvl4pPr>
          </a:lstStyle>
          <a:p>
            <a:pPr lvl="0"/>
            <a:r>
              <a:rPr lang="en-GB" sz="2000" dirty="0"/>
              <a:t>Text Here</a:t>
            </a:r>
          </a:p>
          <a:p>
            <a:pPr lvl="1"/>
            <a:r>
              <a:rPr lang="en-GB" sz="2000" dirty="0"/>
              <a:t>Text Here</a:t>
            </a:r>
          </a:p>
          <a:p>
            <a:pPr lvl="2"/>
            <a:r>
              <a:rPr lang="en-GB" dirty="0"/>
              <a:t>Text Here</a:t>
            </a:r>
          </a:p>
          <a:p>
            <a:pPr lvl="3"/>
            <a:r>
              <a:rPr lang="en-GB" dirty="0"/>
              <a:t>Text Here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96" y="5678424"/>
            <a:ext cx="2277068" cy="70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67720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F:\Birmingham\MSU\Creative Services\DG EAC Framework jobs\EIT\2014 EIT re-brand\Brand elements examples\Mock-ups\Examples\Powerpoint Template\Old\Graphic_element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6313"/>
          <a:stretch/>
        </p:blipFill>
        <p:spPr bwMode="auto">
          <a:xfrm>
            <a:off x="6444208" y="0"/>
            <a:ext cx="3024336" cy="87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icture Placeholder 24"/>
          <p:cNvSpPr>
            <a:spLocks noGrp="1"/>
          </p:cNvSpPr>
          <p:nvPr>
            <p:ph type="pic" sz="quarter" idx="16"/>
          </p:nvPr>
        </p:nvSpPr>
        <p:spPr>
          <a:xfrm>
            <a:off x="3347864" y="1196751"/>
            <a:ext cx="2520280" cy="4176465"/>
          </a:xfrm>
          <a:prstGeom prst="round2Diag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endParaRPr lang="en-GB" dirty="0"/>
          </a:p>
        </p:txBody>
      </p:sp>
      <p:sp>
        <p:nvSpPr>
          <p:cNvPr id="9" name="Picture Placeholder 24"/>
          <p:cNvSpPr>
            <a:spLocks noGrp="1"/>
          </p:cNvSpPr>
          <p:nvPr>
            <p:ph type="pic" sz="quarter" idx="17"/>
          </p:nvPr>
        </p:nvSpPr>
        <p:spPr>
          <a:xfrm>
            <a:off x="6156177" y="1196751"/>
            <a:ext cx="2520280" cy="4176465"/>
          </a:xfrm>
          <a:prstGeom prst="round2DiagRect">
            <a:avLst>
              <a:gd name="adj1" fmla="val 0"/>
              <a:gd name="adj2" fmla="val 18487"/>
            </a:avLst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endParaRPr lang="en-GB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467545" y="541719"/>
            <a:ext cx="2592287" cy="4320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/>
              <a:t>Title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467545" y="1196975"/>
            <a:ext cx="2592287" cy="4176713"/>
          </a:xfrm>
          <a:prstGeom prst="rect">
            <a:avLst/>
          </a:prstGeom>
        </p:spPr>
        <p:txBody>
          <a:bodyPr/>
          <a:lstStyle>
            <a:lvl1pPr marL="0" indent="-180000">
              <a:lnSpc>
                <a:spcPct val="114000"/>
              </a:lnSpc>
              <a:buClr>
                <a:schemeClr val="tx2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</a:defRPr>
            </a:lvl1pPr>
            <a:lvl2pPr marL="64800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000"/>
            </a:lvl2pPr>
            <a:lvl3pPr marL="114300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000"/>
            </a:lvl3pPr>
            <a:lvl4pPr marL="160020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000" baseline="0"/>
            </a:lvl4pPr>
          </a:lstStyle>
          <a:p>
            <a:pPr lvl="0"/>
            <a:r>
              <a:rPr lang="en-GB" sz="2000" dirty="0"/>
              <a:t>Text Here</a:t>
            </a:r>
          </a:p>
          <a:p>
            <a:pPr lvl="1"/>
            <a:r>
              <a:rPr lang="en-GB" dirty="0"/>
              <a:t>Text Here</a:t>
            </a:r>
          </a:p>
          <a:p>
            <a:pPr lvl="2"/>
            <a:r>
              <a:rPr lang="en-GB" dirty="0"/>
              <a:t>Text Here</a:t>
            </a:r>
          </a:p>
          <a:p>
            <a:pPr lvl="3"/>
            <a:r>
              <a:rPr lang="en-GB" dirty="0"/>
              <a:t>Text Here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96" y="5678424"/>
            <a:ext cx="2277068" cy="70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59080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20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043609" y="1340643"/>
            <a:ext cx="2520280" cy="4464621"/>
          </a:xfrm>
          <a:prstGeom prst="round2DiagRect">
            <a:avLst/>
          </a:prstGeom>
          <a:solidFill>
            <a:schemeClr val="bg1"/>
          </a:solidFill>
          <a:ln w="254000">
            <a:solidFill>
              <a:schemeClr val="bg1"/>
            </a:solidFill>
            <a:miter lim="800000"/>
          </a:ln>
        </p:spPr>
        <p:txBody>
          <a:bodyPr/>
          <a:lstStyle>
            <a:lvl1pPr marL="0" indent="-180000">
              <a:lnSpc>
                <a:spcPct val="114000"/>
              </a:lnSpc>
              <a:spcBef>
                <a:spcPts val="0"/>
              </a:spcBef>
              <a:buClr>
                <a:schemeClr val="tx2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</a:defRPr>
            </a:lvl1pPr>
            <a:lvl2pPr marL="648000" indent="-180000" defTabSz="324000">
              <a:lnSpc>
                <a:spcPct val="114000"/>
              </a:lnSpc>
              <a:spcBef>
                <a:spcPts val="0"/>
              </a:spcBef>
              <a:buClr>
                <a:schemeClr val="tx2"/>
              </a:buClr>
              <a:buFont typeface="Arial" pitchFamily="34" charset="0"/>
              <a:buChar char="•"/>
              <a:defRPr sz="2000" baseline="0">
                <a:solidFill>
                  <a:schemeClr val="tx1"/>
                </a:solidFill>
              </a:defRPr>
            </a:lvl2pPr>
            <a:lvl3pPr indent="-180000" defTabSz="324000">
              <a:lnSpc>
                <a:spcPct val="113000"/>
              </a:lnSpc>
              <a:spcBef>
                <a:spcPts val="0"/>
              </a:spcBef>
              <a:buClr>
                <a:schemeClr val="tx2"/>
              </a:buClr>
              <a:defRPr sz="2000">
                <a:solidFill>
                  <a:schemeClr val="tx1"/>
                </a:solidFill>
              </a:defRPr>
            </a:lvl3pPr>
            <a:lvl4pPr marL="160020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GB" sz="2000" dirty="0"/>
              <a:t>Text Here</a:t>
            </a:r>
          </a:p>
          <a:p>
            <a:pPr lvl="1"/>
            <a:r>
              <a:rPr lang="en-GB" dirty="0"/>
              <a:t>Text Here </a:t>
            </a:r>
          </a:p>
          <a:p>
            <a:pPr lvl="2"/>
            <a:r>
              <a:rPr lang="en-GB" dirty="0"/>
              <a:t>Text Here</a:t>
            </a:r>
          </a:p>
          <a:p>
            <a:pPr lvl="3"/>
            <a:r>
              <a:rPr lang="en-GB" dirty="0"/>
              <a:t>Text Her</a:t>
            </a:r>
          </a:p>
        </p:txBody>
      </p:sp>
    </p:spTree>
    <p:extLst>
      <p:ext uri="{BB962C8B-B14F-4D97-AF65-F5344CB8AC3E}">
        <p14:creationId xmlns:p14="http://schemas.microsoft.com/office/powerpoint/2010/main" val="397671751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dscape Image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4"/>
          <p:cNvSpPr>
            <a:spLocks noGrp="1"/>
          </p:cNvSpPr>
          <p:nvPr>
            <p:ph type="pic" sz="quarter" idx="15"/>
          </p:nvPr>
        </p:nvSpPr>
        <p:spPr>
          <a:xfrm>
            <a:off x="483960" y="476672"/>
            <a:ext cx="8192496" cy="1584176"/>
          </a:xfrm>
          <a:prstGeom prst="round2Diag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endParaRPr lang="en-GB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467544" y="2276872"/>
            <a:ext cx="8208912" cy="4320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/>
              <a:t>Title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467544" y="2924944"/>
            <a:ext cx="8208911" cy="2448744"/>
          </a:xfrm>
          <a:prstGeom prst="rect">
            <a:avLst/>
          </a:prstGeom>
        </p:spPr>
        <p:txBody>
          <a:bodyPr/>
          <a:lstStyle>
            <a:lvl1pPr marL="0" indent="-180000">
              <a:lnSpc>
                <a:spcPct val="114000"/>
              </a:lnSpc>
              <a:buClr>
                <a:schemeClr val="tx2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</a:defRPr>
            </a:lvl1pPr>
            <a:lvl2pPr marL="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</a:defRPr>
            </a:lvl2pPr>
            <a:lvl3pPr marL="648000" indent="-180000">
              <a:lnSpc>
                <a:spcPct val="113000"/>
              </a:lnSpc>
              <a:buClr>
                <a:schemeClr val="tx2"/>
              </a:buClr>
              <a:defRPr sz="2000"/>
            </a:lvl3pPr>
            <a:lvl4pPr marL="114480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/>
            </a:lvl4pPr>
            <a:lvl5pPr marL="160200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/>
            </a:lvl5pPr>
          </a:lstStyle>
          <a:p>
            <a:pPr lvl="0"/>
            <a:r>
              <a:rPr lang="en-GB" sz="2000" dirty="0"/>
              <a:t>Text Here</a:t>
            </a:r>
          </a:p>
          <a:p>
            <a:pPr lvl="2"/>
            <a:r>
              <a:rPr lang="en-GB" dirty="0"/>
              <a:t>Text Here</a:t>
            </a:r>
          </a:p>
          <a:p>
            <a:pPr lvl="3"/>
            <a:r>
              <a:rPr lang="en-GB" dirty="0"/>
              <a:t>Text Here</a:t>
            </a:r>
          </a:p>
          <a:p>
            <a:pPr lvl="4"/>
            <a:r>
              <a:rPr lang="en-GB" dirty="0"/>
              <a:t>Text Here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96" y="5678424"/>
            <a:ext cx="2277068" cy="70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921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 3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297447" y="1196627"/>
            <a:ext cx="1512168" cy="2376265"/>
          </a:xfrm>
          <a:prstGeom prst="round2Diag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endParaRPr lang="en-GB" dirty="0"/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5"/>
          </p:nvPr>
        </p:nvSpPr>
        <p:spPr>
          <a:xfrm>
            <a:off x="5292725" y="3788891"/>
            <a:ext cx="3383731" cy="1584325"/>
          </a:xfrm>
          <a:prstGeom prst="round2Diag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endParaRPr lang="en-GB" dirty="0"/>
          </a:p>
        </p:txBody>
      </p:sp>
      <p:sp>
        <p:nvSpPr>
          <p:cNvPr id="28" name="Picture Placeholder 24"/>
          <p:cNvSpPr>
            <a:spLocks noGrp="1"/>
          </p:cNvSpPr>
          <p:nvPr>
            <p:ph type="pic" sz="quarter" idx="17"/>
          </p:nvPr>
        </p:nvSpPr>
        <p:spPr>
          <a:xfrm>
            <a:off x="7164288" y="1196602"/>
            <a:ext cx="1512168" cy="2376265"/>
          </a:xfrm>
          <a:prstGeom prst="round2DiagRect">
            <a:avLst>
              <a:gd name="adj1" fmla="val 0"/>
              <a:gd name="adj2" fmla="val 18487"/>
            </a:avLst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endParaRPr lang="en-GB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467545" y="541719"/>
            <a:ext cx="4536503" cy="4320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/>
              <a:t>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467545" y="1196975"/>
            <a:ext cx="4536503" cy="4176713"/>
          </a:xfrm>
          <a:prstGeom prst="rect">
            <a:avLst/>
          </a:prstGeom>
        </p:spPr>
        <p:txBody>
          <a:bodyPr/>
          <a:lstStyle>
            <a:lvl1pPr marL="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</a:defRPr>
            </a:lvl1pPr>
            <a:lvl2pPr marL="64800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000"/>
            </a:lvl2pPr>
            <a:lvl3pPr marL="114480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000"/>
            </a:lvl3pPr>
            <a:lvl4pPr marL="160200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/>
            </a:lvl4pPr>
          </a:lstStyle>
          <a:p>
            <a:pPr lvl="0"/>
            <a:r>
              <a:rPr lang="en-GB" sz="2000" dirty="0"/>
              <a:t>Text Here</a:t>
            </a:r>
          </a:p>
          <a:p>
            <a:pPr lvl="1"/>
            <a:r>
              <a:rPr lang="en-GB" dirty="0"/>
              <a:t>Text Here</a:t>
            </a:r>
          </a:p>
          <a:p>
            <a:pPr lvl="2"/>
            <a:r>
              <a:rPr lang="en-GB" dirty="0"/>
              <a:t>Text Here</a:t>
            </a:r>
          </a:p>
          <a:p>
            <a:pPr lvl="3"/>
            <a:r>
              <a:rPr lang="en-GB" dirty="0"/>
              <a:t>Text Here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96" y="5678424"/>
            <a:ext cx="2277068" cy="70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0124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Landscaper &amp; Portrai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67545" y="541719"/>
            <a:ext cx="4536503" cy="4320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/>
              <a:t>Title</a:t>
            </a:r>
          </a:p>
        </p:txBody>
      </p:sp>
      <p:sp>
        <p:nvSpPr>
          <p:cNvPr id="7" name="Picture Placeholder 24"/>
          <p:cNvSpPr>
            <a:spLocks noGrp="1"/>
          </p:cNvSpPr>
          <p:nvPr>
            <p:ph type="pic" sz="quarter" idx="15"/>
          </p:nvPr>
        </p:nvSpPr>
        <p:spPr>
          <a:xfrm>
            <a:off x="467544" y="3791021"/>
            <a:ext cx="8208912" cy="1584176"/>
          </a:xfrm>
          <a:prstGeom prst="round2Diag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endParaRPr lang="en-GB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467545" y="1196975"/>
            <a:ext cx="4536503" cy="2376041"/>
          </a:xfrm>
          <a:prstGeom prst="rect">
            <a:avLst/>
          </a:prstGeom>
        </p:spPr>
        <p:txBody>
          <a:bodyPr/>
          <a:lstStyle>
            <a:lvl1pPr marL="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</a:defRPr>
            </a:lvl1pPr>
            <a:lvl2pPr marL="64800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000"/>
            </a:lvl2pPr>
            <a:lvl3pPr indent="-180000">
              <a:lnSpc>
                <a:spcPct val="113000"/>
              </a:lnSpc>
              <a:buClr>
                <a:schemeClr val="tx2"/>
              </a:buClr>
              <a:defRPr sz="2000"/>
            </a:lvl3pPr>
            <a:lvl4pPr marL="160200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/>
            </a:lvl4pPr>
          </a:lstStyle>
          <a:p>
            <a:pPr lvl="0"/>
            <a:r>
              <a:rPr lang="en-GB" sz="2000" dirty="0"/>
              <a:t>Text Here</a:t>
            </a:r>
          </a:p>
          <a:p>
            <a:pPr lvl="1"/>
            <a:r>
              <a:rPr lang="en-GB" sz="2000" dirty="0"/>
              <a:t>Text Here</a:t>
            </a:r>
          </a:p>
          <a:p>
            <a:pPr lvl="2"/>
            <a:r>
              <a:rPr lang="en-GB" dirty="0"/>
              <a:t>Text Here</a:t>
            </a:r>
          </a:p>
          <a:p>
            <a:pPr lvl="3"/>
            <a:r>
              <a:rPr lang="en-GB" dirty="0"/>
              <a:t>Text Here</a:t>
            </a:r>
          </a:p>
        </p:txBody>
      </p:sp>
      <p:sp>
        <p:nvSpPr>
          <p:cNvPr id="9" name="Picture Placeholder 24"/>
          <p:cNvSpPr>
            <a:spLocks noGrp="1"/>
          </p:cNvSpPr>
          <p:nvPr>
            <p:ph type="pic" sz="quarter" idx="19"/>
          </p:nvPr>
        </p:nvSpPr>
        <p:spPr>
          <a:xfrm>
            <a:off x="5220072" y="1196752"/>
            <a:ext cx="3439968" cy="2376264"/>
          </a:xfrm>
          <a:prstGeom prst="round2Diag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96" y="5678424"/>
            <a:ext cx="2277068" cy="70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44695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3 Images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67545" y="541719"/>
            <a:ext cx="4536503" cy="4320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/>
              <a:t>Title</a:t>
            </a:r>
          </a:p>
        </p:txBody>
      </p:sp>
      <p:sp>
        <p:nvSpPr>
          <p:cNvPr id="7" name="Picture Placeholder 24"/>
          <p:cNvSpPr>
            <a:spLocks noGrp="1"/>
          </p:cNvSpPr>
          <p:nvPr>
            <p:ph type="pic" sz="quarter" idx="15"/>
          </p:nvPr>
        </p:nvSpPr>
        <p:spPr>
          <a:xfrm>
            <a:off x="467544" y="3791021"/>
            <a:ext cx="4536504" cy="1584176"/>
          </a:xfrm>
          <a:prstGeom prst="round2Diag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endParaRPr lang="en-GB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467545" y="1196975"/>
            <a:ext cx="4536503" cy="2376041"/>
          </a:xfrm>
          <a:prstGeom prst="rect">
            <a:avLst/>
          </a:prstGeom>
        </p:spPr>
        <p:txBody>
          <a:bodyPr/>
          <a:lstStyle>
            <a:lvl1pPr marL="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</a:defRPr>
            </a:lvl1pPr>
            <a:lvl2pPr marL="64800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000"/>
            </a:lvl2pPr>
            <a:lvl3pPr indent="-180000">
              <a:lnSpc>
                <a:spcPct val="113000"/>
              </a:lnSpc>
              <a:buClr>
                <a:schemeClr val="tx2"/>
              </a:buClr>
              <a:defRPr sz="2000"/>
            </a:lvl3pPr>
            <a:lvl4pPr marL="160020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000"/>
            </a:lvl4pPr>
          </a:lstStyle>
          <a:p>
            <a:pPr lvl="0"/>
            <a:r>
              <a:rPr lang="en-GB" sz="2000" dirty="0"/>
              <a:t>Text Here</a:t>
            </a:r>
          </a:p>
          <a:p>
            <a:pPr lvl="1"/>
            <a:r>
              <a:rPr lang="en-GB" sz="2000" dirty="0"/>
              <a:t>Text Here</a:t>
            </a:r>
          </a:p>
          <a:p>
            <a:pPr lvl="2"/>
            <a:r>
              <a:rPr lang="en-GB" dirty="0"/>
              <a:t>Text Here</a:t>
            </a:r>
          </a:p>
          <a:p>
            <a:pPr lvl="3"/>
            <a:r>
              <a:rPr lang="en-GB" dirty="0"/>
              <a:t>Text Here</a:t>
            </a:r>
          </a:p>
          <a:p>
            <a:pPr lvl="1"/>
            <a:endParaRPr lang="en-GB" dirty="0"/>
          </a:p>
        </p:txBody>
      </p:sp>
      <p:sp>
        <p:nvSpPr>
          <p:cNvPr id="9" name="Picture Placeholder 24"/>
          <p:cNvSpPr>
            <a:spLocks noGrp="1"/>
          </p:cNvSpPr>
          <p:nvPr>
            <p:ph type="pic" sz="quarter" idx="19"/>
          </p:nvPr>
        </p:nvSpPr>
        <p:spPr>
          <a:xfrm>
            <a:off x="5220072" y="1196752"/>
            <a:ext cx="3439968" cy="2376264"/>
          </a:xfrm>
          <a:prstGeom prst="round2Diag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endParaRPr lang="en-GB" dirty="0"/>
          </a:p>
        </p:txBody>
      </p:sp>
      <p:sp>
        <p:nvSpPr>
          <p:cNvPr id="10" name="Picture Placeholder 24"/>
          <p:cNvSpPr>
            <a:spLocks noGrp="1"/>
          </p:cNvSpPr>
          <p:nvPr>
            <p:ph type="pic" sz="quarter" idx="20"/>
          </p:nvPr>
        </p:nvSpPr>
        <p:spPr>
          <a:xfrm>
            <a:off x="5220072" y="3789040"/>
            <a:ext cx="3456384" cy="1584176"/>
          </a:xfrm>
          <a:prstGeom prst="round2DiagRect">
            <a:avLst>
              <a:gd name="adj1" fmla="val 0"/>
              <a:gd name="adj2" fmla="val 20857"/>
            </a:avLst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96" y="5678424"/>
            <a:ext cx="2277068" cy="70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77969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 3 Imag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/>
          <p:cNvSpPr>
            <a:spLocks noGrp="1"/>
          </p:cNvSpPr>
          <p:nvPr>
            <p:ph type="pic" sz="quarter" idx="15"/>
          </p:nvPr>
        </p:nvSpPr>
        <p:spPr>
          <a:xfrm>
            <a:off x="5292725" y="3429000"/>
            <a:ext cx="3383731" cy="1944216"/>
          </a:xfrm>
          <a:prstGeom prst="round2Diag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endParaRPr lang="en-GB" dirty="0"/>
          </a:p>
        </p:txBody>
      </p:sp>
      <p:sp>
        <p:nvSpPr>
          <p:cNvPr id="8" name="Picture Placeholder 24"/>
          <p:cNvSpPr>
            <a:spLocks noGrp="1"/>
          </p:cNvSpPr>
          <p:nvPr>
            <p:ph type="pic" sz="quarter" idx="16"/>
          </p:nvPr>
        </p:nvSpPr>
        <p:spPr>
          <a:xfrm>
            <a:off x="5292080" y="1196752"/>
            <a:ext cx="3383731" cy="1950720"/>
          </a:xfrm>
          <a:prstGeom prst="round2Diag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endParaRPr lang="en-GB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67545" y="541719"/>
            <a:ext cx="4536503" cy="4320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/>
              <a:t>Title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467545" y="1196975"/>
            <a:ext cx="4536503" cy="4176713"/>
          </a:xfrm>
          <a:prstGeom prst="rect">
            <a:avLst/>
          </a:prstGeom>
        </p:spPr>
        <p:txBody>
          <a:bodyPr/>
          <a:lstStyle>
            <a:lvl1pPr marL="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</a:defRPr>
            </a:lvl1pPr>
            <a:lvl2pPr marL="64800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000"/>
            </a:lvl2pPr>
            <a:lvl3pPr marL="114300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000"/>
            </a:lvl3pPr>
            <a:lvl4pPr marL="1600200" indent="-180000">
              <a:lnSpc>
                <a:spcPct val="113000"/>
              </a:lnSpc>
              <a:buClr>
                <a:schemeClr val="tx2"/>
              </a:buClr>
              <a:buFont typeface="Arial" pitchFamily="34" charset="0"/>
              <a:buChar char="•"/>
              <a:defRPr sz="2000"/>
            </a:lvl4pPr>
          </a:lstStyle>
          <a:p>
            <a:pPr lvl="0"/>
            <a:r>
              <a:rPr lang="en-GB" sz="2000" dirty="0"/>
              <a:t>Text Here</a:t>
            </a:r>
          </a:p>
          <a:p>
            <a:pPr lvl="1"/>
            <a:r>
              <a:rPr lang="en-GB" dirty="0"/>
              <a:t>Text Here</a:t>
            </a:r>
          </a:p>
          <a:p>
            <a:pPr lvl="2"/>
            <a:r>
              <a:rPr lang="en-GB" dirty="0"/>
              <a:t>Text Here</a:t>
            </a:r>
          </a:p>
          <a:p>
            <a:pPr lvl="3"/>
            <a:r>
              <a:rPr lang="en-GB" dirty="0"/>
              <a:t>Text Here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96" y="5678424"/>
            <a:ext cx="2277068" cy="70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67217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123729" y="3785892"/>
            <a:ext cx="4906592" cy="3683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solidFill>
                  <a:srgbClr val="004494"/>
                </a:solidFill>
              </a:defRPr>
            </a:lvl1pPr>
          </a:lstStyle>
          <a:p>
            <a:pPr lvl="0"/>
            <a:r>
              <a:rPr lang="en-GB" dirty="0"/>
              <a:t>Additional Information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0" y="312789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04494"/>
                </a:solidFill>
                <a:latin typeface="Calibri"/>
              </a:rPr>
              <a:t>www.climate-kic.org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4453164"/>
            <a:ext cx="2134720" cy="34398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280" y="2350008"/>
            <a:ext cx="2277068" cy="70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094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925473" y="-1251520"/>
            <a:ext cx="6045583" cy="6045583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endParaRPr lang="en-GB" dirty="0"/>
          </a:p>
        </p:txBody>
      </p:sp>
      <p:sp>
        <p:nvSpPr>
          <p:cNvPr id="15" name="Donut 14"/>
          <p:cNvSpPr/>
          <p:nvPr userDrawn="1"/>
        </p:nvSpPr>
        <p:spPr>
          <a:xfrm>
            <a:off x="3491880" y="-1685113"/>
            <a:ext cx="6912768" cy="6912768"/>
          </a:xfrm>
          <a:prstGeom prst="donut">
            <a:avLst>
              <a:gd name="adj" fmla="val 3102"/>
            </a:avLst>
          </a:prstGeom>
          <a:solidFill>
            <a:srgbClr val="58595B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70000" y="4149080"/>
            <a:ext cx="3528392" cy="50405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/>
              <a:t>Presentation Title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3851920" y="6131808"/>
            <a:ext cx="4824536" cy="360040"/>
          </a:xfrm>
          <a:prstGeom prst="rect">
            <a:avLst/>
          </a:prstGeo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200" baseline="0">
                <a:solidFill>
                  <a:schemeClr val="tx2"/>
                </a:solidFill>
                <a:latin typeface="Calibri" pitchFamily="34" charset="0"/>
              </a:defRPr>
            </a:lvl1pPr>
          </a:lstStyle>
          <a:p>
            <a:pPr lvl="0"/>
            <a:r>
              <a:rPr lang="en-GB" dirty="0"/>
              <a:t>Speaker | Location | Date</a:t>
            </a:r>
          </a:p>
        </p:txBody>
      </p:sp>
      <p:pic>
        <p:nvPicPr>
          <p:cNvPr id="3" name="Picture 2" descr="Climate_KIC_horizontal_logo_cmyk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99510"/>
            <a:ext cx="2442176" cy="756000"/>
          </a:xfrm>
          <a:prstGeom prst="rect">
            <a:avLst/>
          </a:prstGeom>
        </p:spPr>
      </p:pic>
      <p:pic>
        <p:nvPicPr>
          <p:cNvPr id="5" name="Picture 4" descr="EU flag left + 2 lines black master rgb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6093296"/>
            <a:ext cx="1719072" cy="277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483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Break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312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251520" y="4365104"/>
            <a:ext cx="5472608" cy="79208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30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Chapter Title</a:t>
            </a:r>
          </a:p>
        </p:txBody>
      </p:sp>
      <p:pic>
        <p:nvPicPr>
          <p:cNvPr id="1027" name="Picture 3" descr="F:\Birmingham\MSU\Creative Services\DG EAC Framework jobs\EIT\2014 EIT re-brand\Templates\Powerpoint\Elements\Graphic_element_WHITE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365" b="-44647"/>
          <a:stretch/>
        </p:blipFill>
        <p:spPr bwMode="auto">
          <a:xfrm>
            <a:off x="3850640" y="0"/>
            <a:ext cx="529336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limate_KIC_horizontal_special_logo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396000"/>
            <a:ext cx="2431771" cy="7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748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Break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8" name="Picture 3" descr="F:\Birmingham\MSU\Creative Services\DG EAC Framework jobs\EIT\2014 EIT re-brand\Templates\Powerpoint\Elements\Graphic_element_WHITE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365" b="-44647"/>
          <a:stretch/>
        </p:blipFill>
        <p:spPr bwMode="auto">
          <a:xfrm>
            <a:off x="3850640" y="0"/>
            <a:ext cx="529336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251520" y="4365104"/>
            <a:ext cx="5472608" cy="79208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30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Chapter Title</a:t>
            </a:r>
          </a:p>
        </p:txBody>
      </p:sp>
      <p:pic>
        <p:nvPicPr>
          <p:cNvPr id="7" name="Picture 6" descr="Climate_KIC_horizontal_special_logo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396000"/>
            <a:ext cx="2431771" cy="7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7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Break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76B1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3" descr="F:\Birmingham\MSU\Creative Services\DG EAC Framework jobs\EIT\2014 EIT re-brand\Templates\Powerpoint\Elements\Graphic_element_WHITE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365" b="-44647"/>
          <a:stretch/>
        </p:blipFill>
        <p:spPr bwMode="auto">
          <a:xfrm>
            <a:off x="3850640" y="0"/>
            <a:ext cx="529336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251520" y="4365104"/>
            <a:ext cx="5472608" cy="79208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30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Chapter Title</a:t>
            </a:r>
          </a:p>
        </p:txBody>
      </p:sp>
      <p:pic>
        <p:nvPicPr>
          <p:cNvPr id="7" name="Picture 6" descr="Climate_KIC_horizontal_special_logo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396000"/>
            <a:ext cx="2431771" cy="7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36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Break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251520" y="4364549"/>
            <a:ext cx="5040560" cy="79208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3000">
                <a:solidFill>
                  <a:srgbClr val="004494"/>
                </a:solidFill>
              </a:defRPr>
            </a:lvl1pPr>
          </a:lstStyle>
          <a:p>
            <a:pPr lvl="0"/>
            <a:r>
              <a:rPr lang="en-GB" dirty="0"/>
              <a:t>Chapter Title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165"/>
          <a:stretch/>
        </p:blipFill>
        <p:spPr>
          <a:xfrm>
            <a:off x="4283968" y="1"/>
            <a:ext cx="4860032" cy="4760592"/>
          </a:xfrm>
          <a:prstGeom prst="rect">
            <a:avLst/>
          </a:prstGeom>
        </p:spPr>
      </p:pic>
      <p:pic>
        <p:nvPicPr>
          <p:cNvPr id="5" name="Picture 4" descr="Climate_KIC_horizontal_logo_cmy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99510"/>
            <a:ext cx="2442176" cy="7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185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hapter Break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312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3" descr="F:\Birmingham\MSU\Creative Services\DG EAC Framework jobs\EIT\2014 EIT re-brand\Templates\Powerpoint\Elements\Graphic_element_WHITE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377"/>
          <a:stretch/>
        </p:blipFill>
        <p:spPr bwMode="auto">
          <a:xfrm>
            <a:off x="0" y="0"/>
            <a:ext cx="863043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269900" y="2652005"/>
            <a:ext cx="6462340" cy="632979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30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Chapter Title</a:t>
            </a:r>
          </a:p>
        </p:txBody>
      </p:sp>
      <p:pic>
        <p:nvPicPr>
          <p:cNvPr id="6" name="Picture 5" descr="Climate_KIC_horizontal_special_logo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396000"/>
            <a:ext cx="2431771" cy="7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682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3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1"/>
          <p:cNvSpPr txBox="1">
            <a:spLocks/>
          </p:cNvSpPr>
          <p:nvPr userDrawn="1"/>
        </p:nvSpPr>
        <p:spPr>
          <a:xfrm>
            <a:off x="539750" y="4725144"/>
            <a:ext cx="4032250" cy="79208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bg1"/>
                </a:solidFill>
                <a:latin typeface="+mj-lt"/>
              </a:rPr>
              <a:t>t</a:t>
            </a:r>
            <a:endParaRPr lang="en-GB" dirty="0">
              <a:solidFill>
                <a:schemeClr val="bg1"/>
              </a:solidFill>
              <a:latin typeface="Titillium Lt" pitchFamily="50" charset="0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312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9914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1"/>
          <p:cNvSpPr txBox="1">
            <a:spLocks/>
          </p:cNvSpPr>
          <p:nvPr userDrawn="1"/>
        </p:nvSpPr>
        <p:spPr>
          <a:xfrm>
            <a:off x="539750" y="4725144"/>
            <a:ext cx="4032250" cy="79208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bg1"/>
                </a:solidFill>
                <a:latin typeface="+mj-lt"/>
              </a:rPr>
              <a:t>t</a:t>
            </a:r>
            <a:endParaRPr lang="en-GB" dirty="0">
              <a:solidFill>
                <a:schemeClr val="bg1"/>
              </a:solidFill>
              <a:latin typeface="Titillium Lt" pitchFamily="50" charset="0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76B1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9392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1"/>
          <p:cNvSpPr txBox="1">
            <a:spLocks/>
          </p:cNvSpPr>
          <p:nvPr userDrawn="1"/>
        </p:nvSpPr>
        <p:spPr>
          <a:xfrm>
            <a:off x="539750" y="4725144"/>
            <a:ext cx="4032250" cy="79208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bg1"/>
                </a:solidFill>
                <a:latin typeface="+mj-lt"/>
              </a:rPr>
              <a:t>t</a:t>
            </a:r>
            <a:endParaRPr lang="en-GB" dirty="0">
              <a:solidFill>
                <a:schemeClr val="bg1"/>
              </a:solidFill>
              <a:latin typeface="Titillium Lt" pitchFamily="50" charset="0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085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1"/>
          <p:cNvSpPr txBox="1">
            <a:spLocks/>
          </p:cNvSpPr>
          <p:nvPr userDrawn="1"/>
        </p:nvSpPr>
        <p:spPr>
          <a:xfrm>
            <a:off x="539750" y="4725144"/>
            <a:ext cx="4032250" cy="79208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2400" kern="1200">
                <a:solidFill>
                  <a:srgbClr val="58595B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>
                <a:solidFill>
                  <a:schemeClr val="bg1"/>
                </a:solidFill>
                <a:latin typeface="+mj-lt"/>
              </a:rPr>
              <a:t>Text</a:t>
            </a:r>
            <a:endParaRPr lang="en-GB" dirty="0">
              <a:solidFill>
                <a:schemeClr val="bg1"/>
              </a:solidFill>
              <a:latin typeface="Titillium Lt" pitchFamily="50" charset="0"/>
            </a:endParaRPr>
          </a:p>
        </p:txBody>
      </p:sp>
      <p:sp>
        <p:nvSpPr>
          <p:cNvPr id="9" name="Text Placeholder 11"/>
          <p:cNvSpPr txBox="1">
            <a:spLocks/>
          </p:cNvSpPr>
          <p:nvPr userDrawn="1"/>
        </p:nvSpPr>
        <p:spPr>
          <a:xfrm>
            <a:off x="692150" y="4877544"/>
            <a:ext cx="4032250" cy="79208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2400" kern="1200">
                <a:solidFill>
                  <a:srgbClr val="58595B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>
                <a:solidFill>
                  <a:schemeClr val="bg1"/>
                </a:solidFill>
                <a:latin typeface="+mj-lt"/>
              </a:rPr>
              <a:t>Text</a:t>
            </a:r>
            <a:endParaRPr lang="en-GB" dirty="0">
              <a:solidFill>
                <a:schemeClr val="bg1"/>
              </a:solidFill>
              <a:latin typeface="Titillium Lt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1838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1"/>
          <p:cNvSpPr txBox="1">
            <a:spLocks/>
          </p:cNvSpPr>
          <p:nvPr userDrawn="1"/>
        </p:nvSpPr>
        <p:spPr>
          <a:xfrm>
            <a:off x="539750" y="4725144"/>
            <a:ext cx="4032250" cy="79208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bg1"/>
                </a:solidFill>
                <a:latin typeface="+mj-lt"/>
              </a:rPr>
              <a:t>t</a:t>
            </a:r>
            <a:endParaRPr lang="en-GB" dirty="0">
              <a:solidFill>
                <a:schemeClr val="bg1"/>
              </a:solidFill>
              <a:latin typeface="Titillium Lt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7743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4" r:id="rId2"/>
    <p:sldLayoutId id="2147483753" r:id="rId3"/>
    <p:sldLayoutId id="2147483765" r:id="rId4"/>
    <p:sldLayoutId id="2147483769" r:id="rId5"/>
    <p:sldLayoutId id="2147483766" r:id="rId6"/>
    <p:sldLayoutId id="2147483767" r:id="rId7"/>
    <p:sldLayoutId id="2147483768" r:id="rId8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1"/>
          <p:cNvSpPr txBox="1">
            <a:spLocks/>
          </p:cNvSpPr>
          <p:nvPr userDrawn="1"/>
        </p:nvSpPr>
        <p:spPr>
          <a:xfrm>
            <a:off x="539750" y="4725144"/>
            <a:ext cx="4032250" cy="79208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bg1"/>
                </a:solidFill>
                <a:latin typeface="+mj-lt"/>
              </a:rPr>
              <a:t>t</a:t>
            </a:r>
            <a:endParaRPr lang="en-GB" dirty="0">
              <a:solidFill>
                <a:schemeClr val="bg1"/>
              </a:solidFill>
              <a:latin typeface="Titillium Lt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507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8060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90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771" r:id="rId8"/>
    <p:sldLayoutId id="2147483772" r:id="rId9"/>
    <p:sldLayoutId id="2147483747" r:id="rId10"/>
    <p:sldLayoutId id="21474836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1"/>
          <p:cNvSpPr txBox="1">
            <a:spLocks/>
          </p:cNvSpPr>
          <p:nvPr userDrawn="1"/>
        </p:nvSpPr>
        <p:spPr>
          <a:xfrm>
            <a:off x="539750" y="4725144"/>
            <a:ext cx="4032250" cy="79208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dirty="0">
                <a:solidFill>
                  <a:srgbClr val="FFFFFF"/>
                </a:solidFill>
                <a:latin typeface="Calibri"/>
              </a:rPr>
              <a:t>t</a:t>
            </a:r>
            <a:endParaRPr dirty="0">
              <a:solidFill>
                <a:srgbClr val="FFFFFF"/>
              </a:solidFill>
              <a:latin typeface="Titillium Lt" pitchFamily="50" charset="0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333333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89620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01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2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2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70000" y="4918840"/>
            <a:ext cx="4518024" cy="810447"/>
          </a:xfrm>
        </p:spPr>
        <p:txBody>
          <a:bodyPr/>
          <a:lstStyle/>
          <a:p>
            <a:r>
              <a:rPr lang="sr-Latn-RS" sz="4000" dirty="0" smtClean="0"/>
              <a:t>Climate-KIC in Serbia</a:t>
            </a:r>
            <a:endParaRPr lang="en-GB" sz="4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sr-Latn-RS" dirty="0" smtClean="0"/>
              <a:t>02.10.2017</a:t>
            </a:r>
            <a:r>
              <a:rPr lang="en-GB" dirty="0" smtClean="0"/>
              <a:t>| </a:t>
            </a:r>
            <a:r>
              <a:rPr lang="sr-Latn-RS" dirty="0" smtClean="0"/>
              <a:t>Belgrade</a:t>
            </a:r>
            <a:r>
              <a:rPr lang="en-GB" dirty="0" smtClean="0"/>
              <a:t>| </a:t>
            </a:r>
            <a:r>
              <a:rPr lang="sr-Latn-RS" dirty="0" smtClean="0"/>
              <a:t>Isabel Airas</a:t>
            </a:r>
            <a:endParaRPr lang="en-GB" dirty="0"/>
          </a:p>
          <a:p>
            <a:endParaRPr lang="en-US" dirty="0"/>
          </a:p>
        </p:txBody>
      </p:sp>
      <p:pic>
        <p:nvPicPr>
          <p:cNvPr id="10" name="Picture Placeholder 9" descr="shutterstock_102676616.jpg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1026" name="Picture 2" descr="C:\Users\isabel.rodrigez\Documents\Vorlagen interne Berichte- Logo -Marketing\logotip eng-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777" y="1282454"/>
            <a:ext cx="3231071" cy="1177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509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577411" y="689107"/>
            <a:ext cx="2804293" cy="432048"/>
          </a:xfrm>
        </p:spPr>
        <p:txBody>
          <a:bodyPr/>
          <a:lstStyle/>
          <a:p>
            <a:r>
              <a:rPr lang="en-GB" dirty="0" smtClean="0"/>
              <a:t>Climate-KIC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277372" y="1521163"/>
            <a:ext cx="3947786" cy="3886410"/>
          </a:xfrm>
        </p:spPr>
        <p:txBody>
          <a:bodyPr/>
          <a:lstStyle/>
          <a:p>
            <a:pPr marL="285750" lvl="0" indent="-285750">
              <a:buFont typeface="Arial"/>
              <a:buChar char="•"/>
            </a:pPr>
            <a:r>
              <a:rPr lang="en-GB" sz="2200" b="1" dirty="0" smtClean="0">
                <a:solidFill>
                  <a:srgbClr val="004494"/>
                </a:solidFill>
              </a:rPr>
              <a:t>EIT</a:t>
            </a:r>
            <a:r>
              <a:rPr lang="sr-Latn-RS" sz="2200" dirty="0" smtClean="0"/>
              <a:t> -</a:t>
            </a:r>
            <a:r>
              <a:rPr lang="en-GB" sz="2200" dirty="0" smtClean="0"/>
              <a:t> </a:t>
            </a:r>
            <a:r>
              <a:rPr lang="en-GB" sz="2200" dirty="0"/>
              <a:t>the European Institute </a:t>
            </a:r>
            <a:r>
              <a:rPr lang="en-GB" sz="2200" dirty="0" smtClean="0"/>
              <a:t>of </a:t>
            </a:r>
            <a:r>
              <a:rPr lang="en-GB" sz="2200" dirty="0"/>
              <a:t>Innovation and </a:t>
            </a:r>
            <a:r>
              <a:rPr lang="en-GB" sz="2200" dirty="0" smtClean="0"/>
              <a:t>Technology</a:t>
            </a:r>
            <a:endParaRPr lang="sr-Latn-RS" sz="2200" dirty="0" smtClean="0"/>
          </a:p>
          <a:p>
            <a:pPr marL="285750" lvl="0" indent="-285750">
              <a:buFont typeface="Arial"/>
              <a:buChar char="•"/>
            </a:pPr>
            <a:r>
              <a:rPr lang="sr-Latn-RS" sz="2200" b="1" dirty="0" smtClean="0">
                <a:solidFill>
                  <a:srgbClr val="004494"/>
                </a:solidFill>
              </a:rPr>
              <a:t>KIC</a:t>
            </a:r>
            <a:r>
              <a:rPr lang="sr-Latn-RS" sz="2200" dirty="0" smtClean="0"/>
              <a:t> - </a:t>
            </a:r>
            <a:r>
              <a:rPr lang="sr-Latn-RS" sz="2200" dirty="0"/>
              <a:t>Knowledge &amp; Innovation Communities </a:t>
            </a:r>
            <a:endParaRPr lang="sr-Latn-RS" sz="2200" dirty="0" smtClean="0"/>
          </a:p>
          <a:p>
            <a:pPr marL="285750" lvl="0" indent="-285750">
              <a:buFont typeface="Arial"/>
              <a:buChar char="•"/>
            </a:pPr>
            <a:r>
              <a:rPr lang="sr-Latn-RS" sz="2200" b="1" dirty="0" smtClean="0">
                <a:solidFill>
                  <a:srgbClr val="004494"/>
                </a:solidFill>
              </a:rPr>
              <a:t>RIS</a:t>
            </a:r>
            <a:r>
              <a:rPr lang="sr-Latn-RS" sz="2200" dirty="0" smtClean="0"/>
              <a:t> – Regional Innovation Scheme Outreach program (</a:t>
            </a:r>
            <a:r>
              <a:rPr lang="it-IT" sz="2200" dirty="0"/>
              <a:t>Bulgaria, Cyprus, Estonia, Latvia, Malta, Portugal, Romania, Serbia and </a:t>
            </a:r>
            <a:r>
              <a:rPr lang="it-IT" sz="2200" dirty="0" smtClean="0"/>
              <a:t>Slovenia</a:t>
            </a:r>
            <a:r>
              <a:rPr lang="sr-Latn-RS" sz="2200" dirty="0" smtClean="0"/>
              <a:t>)</a:t>
            </a:r>
            <a:endParaRPr lang="en-GB" sz="2200" dirty="0"/>
          </a:p>
          <a:p>
            <a:pPr marL="285750" lvl="0" indent="-285750">
              <a:buFont typeface="Arial"/>
              <a:buChar char="•"/>
            </a:pPr>
            <a:endParaRPr lang="en-GB" sz="1800" dirty="0"/>
          </a:p>
          <a:p>
            <a:pPr lvl="0" indent="0">
              <a:buNone/>
            </a:pPr>
            <a:endParaRPr 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1924" y="689107"/>
            <a:ext cx="5188165" cy="5040181"/>
          </a:xfrm>
          <a:prstGeom prst="rect">
            <a:avLst/>
          </a:prstGeom>
        </p:spPr>
      </p:pic>
      <p:pic>
        <p:nvPicPr>
          <p:cNvPr id="6" name="Picture 2" descr="C:\Users\isabel.rodrigez\Documents\Vorlagen interne Berichte- Logo -Marketing\logotip eng-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6463" y="5567311"/>
            <a:ext cx="2847402" cy="1037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210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67545" y="541719"/>
            <a:ext cx="3678786" cy="432048"/>
          </a:xfrm>
        </p:spPr>
        <p:txBody>
          <a:bodyPr/>
          <a:lstStyle/>
          <a:p>
            <a:r>
              <a:rPr lang="sr-Latn-RS" dirty="0" smtClean="0"/>
              <a:t>Priority Themes</a:t>
            </a:r>
            <a:endParaRPr lang="en-US" dirty="0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56" t="18439" r="6827"/>
          <a:stretch/>
        </p:blipFill>
        <p:spPr>
          <a:xfrm>
            <a:off x="1564434" y="1857125"/>
            <a:ext cx="6504082" cy="3931402"/>
          </a:xfrm>
        </p:spPr>
      </p:pic>
      <p:pic>
        <p:nvPicPr>
          <p:cNvPr id="6" name="Picture 2" descr="C:\Users\isabel.rodrigez\Documents\Vorlagen interne Berichte- Logo -Marketing\logotip eng-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897" y="5527287"/>
            <a:ext cx="2957268" cy="1077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025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67545" y="541719"/>
            <a:ext cx="5904655" cy="432048"/>
          </a:xfrm>
        </p:spPr>
        <p:txBody>
          <a:bodyPr/>
          <a:lstStyle/>
          <a:p>
            <a:r>
              <a:rPr lang="sr-Latn-RS" dirty="0" smtClean="0"/>
              <a:t>Climate-KIC Serbia 2017</a:t>
            </a:r>
            <a:endParaRPr lang="en-GB" dirty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388717" y="1222096"/>
            <a:ext cx="8559448" cy="4305191"/>
          </a:xfrm>
        </p:spPr>
        <p:txBody>
          <a:bodyPr/>
          <a:lstStyle/>
          <a:p>
            <a:pPr marL="342900" indent="-342900"/>
            <a:r>
              <a:rPr lang="sr-Latn-RS" sz="2200" b="1" dirty="0">
                <a:solidFill>
                  <a:srgbClr val="004494"/>
                </a:solidFill>
              </a:rPr>
              <a:t>Climate Launchpad </a:t>
            </a:r>
            <a:r>
              <a:rPr lang="sr-Latn-RS" sz="2200" dirty="0"/>
              <a:t>– A green business idea </a:t>
            </a:r>
            <a:r>
              <a:rPr lang="sr-Latn-RS" sz="2200" dirty="0" smtClean="0"/>
              <a:t>competition</a:t>
            </a:r>
          </a:p>
          <a:p>
            <a:pPr marL="342900" indent="-342900"/>
            <a:r>
              <a:rPr lang="sr-Latn-RS" sz="2200" b="1" dirty="0">
                <a:solidFill>
                  <a:srgbClr val="004494"/>
                </a:solidFill>
              </a:rPr>
              <a:t>RIS-Accelerator </a:t>
            </a:r>
            <a:r>
              <a:rPr lang="sr-Latn-RS" sz="2200" dirty="0"/>
              <a:t>– Training program for stage 2 </a:t>
            </a:r>
            <a:r>
              <a:rPr lang="sr-Latn-RS" sz="2200" dirty="0" smtClean="0"/>
              <a:t>startups</a:t>
            </a:r>
            <a:endParaRPr lang="sr-Latn-RS" sz="2200" dirty="0"/>
          </a:p>
          <a:p>
            <a:pPr marL="342900" indent="-342900"/>
            <a:r>
              <a:rPr lang="sr-Latn-RS" sz="2200" b="1" dirty="0">
                <a:solidFill>
                  <a:srgbClr val="004494"/>
                </a:solidFill>
              </a:rPr>
              <a:t>Pioneers into Practice </a:t>
            </a:r>
            <a:r>
              <a:rPr lang="sr-Latn-RS" sz="2200" dirty="0"/>
              <a:t>– Mobility program for environmental practitioners</a:t>
            </a:r>
          </a:p>
          <a:p>
            <a:pPr marL="342900" indent="-342900"/>
            <a:r>
              <a:rPr lang="sr-Latn-RS" sz="2200" b="1" dirty="0" smtClean="0">
                <a:solidFill>
                  <a:srgbClr val="004494"/>
                </a:solidFill>
              </a:rPr>
              <a:t>Climathon</a:t>
            </a:r>
            <a:r>
              <a:rPr lang="sr-Latn-RS" sz="2200" dirty="0" smtClean="0"/>
              <a:t> </a:t>
            </a:r>
            <a:r>
              <a:rPr lang="sr-Latn-RS" sz="2200" dirty="0"/>
              <a:t>– 24 hour hackathon to solve a climate challenge in </a:t>
            </a:r>
            <a:r>
              <a:rPr lang="sr-Latn-RS" sz="2200" dirty="0" smtClean="0"/>
              <a:t>Belgrade and Novi Sad – </a:t>
            </a:r>
            <a:r>
              <a:rPr lang="sr-Latn-RS" sz="2200" b="1" dirty="0" smtClean="0"/>
              <a:t>27.Oct</a:t>
            </a:r>
            <a:endParaRPr lang="sr-Latn-RS" sz="2200" b="1" dirty="0"/>
          </a:p>
          <a:p>
            <a:pPr marL="342900" indent="-342900"/>
            <a:r>
              <a:rPr lang="sr-Latn-RS" sz="2200" b="1" dirty="0" smtClean="0">
                <a:solidFill>
                  <a:srgbClr val="004494"/>
                </a:solidFill>
              </a:rPr>
              <a:t>Ideation </a:t>
            </a:r>
            <a:r>
              <a:rPr lang="sr-Latn-RS" sz="2200" b="1" dirty="0">
                <a:solidFill>
                  <a:srgbClr val="004494"/>
                </a:solidFill>
              </a:rPr>
              <a:t>Workshops</a:t>
            </a:r>
            <a:r>
              <a:rPr lang="sr-Latn-RS" sz="2200" dirty="0"/>
              <a:t> in </a:t>
            </a:r>
            <a:r>
              <a:rPr lang="sr-Latn-RS" sz="2200" dirty="0" smtClean="0"/>
              <a:t>Kragujevac, Niš, Novi Sad, Kruševac and Belgrade </a:t>
            </a:r>
            <a:r>
              <a:rPr lang="sr-Latn-RS" sz="2200" dirty="0"/>
              <a:t>in cooperation with UNDP</a:t>
            </a:r>
          </a:p>
          <a:p>
            <a:pPr marL="342900" indent="-342900"/>
            <a:r>
              <a:rPr lang="sr-Latn-RS" sz="2200" dirty="0" smtClean="0"/>
              <a:t>Short international</a:t>
            </a:r>
            <a:r>
              <a:rPr lang="sr-Latn-RS" sz="2200" b="1" dirty="0" smtClean="0">
                <a:solidFill>
                  <a:srgbClr val="004494"/>
                </a:solidFill>
              </a:rPr>
              <a:t> </a:t>
            </a:r>
            <a:r>
              <a:rPr lang="sr-Latn-RS" sz="2200" b="1" dirty="0">
                <a:solidFill>
                  <a:srgbClr val="004494"/>
                </a:solidFill>
              </a:rPr>
              <a:t>Education Courses </a:t>
            </a:r>
            <a:r>
              <a:rPr lang="sr-Latn-RS" sz="2200" dirty="0"/>
              <a:t>for environmental practitioners</a:t>
            </a:r>
          </a:p>
          <a:p>
            <a:pPr marL="342900" indent="-342900"/>
            <a:r>
              <a:rPr lang="sr-Latn-RS" sz="2200" b="1" dirty="0">
                <a:solidFill>
                  <a:srgbClr val="004494"/>
                </a:solidFill>
              </a:rPr>
              <a:t>The Journey </a:t>
            </a:r>
            <a:r>
              <a:rPr lang="sr-Latn-RS" sz="2200" dirty="0"/>
              <a:t>– Summer school for students</a:t>
            </a:r>
            <a:endParaRPr lang="en-US" sz="2200" dirty="0"/>
          </a:p>
        </p:txBody>
      </p:sp>
      <p:pic>
        <p:nvPicPr>
          <p:cNvPr id="7" name="Picture 2" descr="C:\Users\isabel.rodrigez\Documents\Vorlagen interne Berichte- Logo -Marketing\logotip eng-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897" y="5527287"/>
            <a:ext cx="2957268" cy="1077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287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isabel.rodrigez\Documents\Vorlagen interne Berichte- Logo -Marketing\logotip eng-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4157" y="851339"/>
            <a:ext cx="3718632" cy="1354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60893" y="3147722"/>
            <a:ext cx="422516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4494"/>
                </a:solidFill>
              </a:rPr>
              <a:t>www.facebook.com/ClimateKICSrbija</a:t>
            </a:r>
            <a:endParaRPr lang="en-US" b="1" dirty="0">
              <a:solidFill>
                <a:srgbClr val="0044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2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avy Cover ">
  <a:themeElements>
    <a:clrScheme name="EIT Colour Palette">
      <a:dk1>
        <a:srgbClr val="333333"/>
      </a:dk1>
      <a:lt1>
        <a:srgbClr val="FFFFFF"/>
      </a:lt1>
      <a:dk2>
        <a:srgbClr val="034EA2"/>
      </a:dk2>
      <a:lt2>
        <a:srgbClr val="6BB745"/>
      </a:lt2>
      <a:accent1>
        <a:srgbClr val="73C4EE"/>
      </a:accent1>
      <a:accent2>
        <a:srgbClr val="630F7A"/>
      </a:accent2>
      <a:accent3>
        <a:srgbClr val="E74394"/>
      </a:accent3>
      <a:accent4>
        <a:srgbClr val="152D79"/>
      </a:accent4>
      <a:accent5>
        <a:srgbClr val="FDCD15"/>
      </a:accent5>
      <a:accent6>
        <a:srgbClr val="00AFAA"/>
      </a:accent6>
      <a:hlink>
        <a:srgbClr val="333333"/>
      </a:hlink>
      <a:folHlink>
        <a:srgbClr val="33333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Green Cover ">
  <a:themeElements>
    <a:clrScheme name="EIT Colour Palette">
      <a:dk1>
        <a:srgbClr val="333333"/>
      </a:dk1>
      <a:lt1>
        <a:srgbClr val="FFFFFF"/>
      </a:lt1>
      <a:dk2>
        <a:srgbClr val="034EA2"/>
      </a:dk2>
      <a:lt2>
        <a:srgbClr val="6BB745"/>
      </a:lt2>
      <a:accent1>
        <a:srgbClr val="73C4EE"/>
      </a:accent1>
      <a:accent2>
        <a:srgbClr val="630F7A"/>
      </a:accent2>
      <a:accent3>
        <a:srgbClr val="E74394"/>
      </a:accent3>
      <a:accent4>
        <a:srgbClr val="152D79"/>
      </a:accent4>
      <a:accent5>
        <a:srgbClr val="FDCD15"/>
      </a:accent5>
      <a:accent6>
        <a:srgbClr val="00AFAA"/>
      </a:accent6>
      <a:hlink>
        <a:srgbClr val="333333"/>
      </a:hlink>
      <a:folHlink>
        <a:srgbClr val="33333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U Blue Cover">
  <a:themeElements>
    <a:clrScheme name="EIT Colour Palette">
      <a:dk1>
        <a:srgbClr val="333333"/>
      </a:dk1>
      <a:lt1>
        <a:srgbClr val="FFFFFF"/>
      </a:lt1>
      <a:dk2>
        <a:srgbClr val="034EA2"/>
      </a:dk2>
      <a:lt2>
        <a:srgbClr val="6BB745"/>
      </a:lt2>
      <a:accent1>
        <a:srgbClr val="73C4EE"/>
      </a:accent1>
      <a:accent2>
        <a:srgbClr val="630F7A"/>
      </a:accent2>
      <a:accent3>
        <a:srgbClr val="E74394"/>
      </a:accent3>
      <a:accent4>
        <a:srgbClr val="152D79"/>
      </a:accent4>
      <a:accent5>
        <a:srgbClr val="FDCD15"/>
      </a:accent5>
      <a:accent6>
        <a:srgbClr val="00AFAA"/>
      </a:accent6>
      <a:hlink>
        <a:srgbClr val="333333"/>
      </a:hlink>
      <a:folHlink>
        <a:srgbClr val="33333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White Cover">
  <a:themeElements>
    <a:clrScheme name="EIT Colour Palette">
      <a:dk1>
        <a:srgbClr val="333333"/>
      </a:dk1>
      <a:lt1>
        <a:srgbClr val="FFFFFF"/>
      </a:lt1>
      <a:dk2>
        <a:srgbClr val="034EA2"/>
      </a:dk2>
      <a:lt2>
        <a:srgbClr val="6BB745"/>
      </a:lt2>
      <a:accent1>
        <a:srgbClr val="73C4EE"/>
      </a:accent1>
      <a:accent2>
        <a:srgbClr val="630F7A"/>
      </a:accent2>
      <a:accent3>
        <a:srgbClr val="E74394"/>
      </a:accent3>
      <a:accent4>
        <a:srgbClr val="152D79"/>
      </a:accent4>
      <a:accent5>
        <a:srgbClr val="FDCD15"/>
      </a:accent5>
      <a:accent6>
        <a:srgbClr val="00AFAA"/>
      </a:accent6>
      <a:hlink>
        <a:srgbClr val="333333"/>
      </a:hlink>
      <a:folHlink>
        <a:srgbClr val="33333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Chapter Break">
  <a:themeElements>
    <a:clrScheme name="EIT Colour Palette">
      <a:dk1>
        <a:srgbClr val="333333"/>
      </a:dk1>
      <a:lt1>
        <a:srgbClr val="FFFFFF"/>
      </a:lt1>
      <a:dk2>
        <a:srgbClr val="034EA2"/>
      </a:dk2>
      <a:lt2>
        <a:srgbClr val="6BB745"/>
      </a:lt2>
      <a:accent1>
        <a:srgbClr val="73C4EE"/>
      </a:accent1>
      <a:accent2>
        <a:srgbClr val="630F7A"/>
      </a:accent2>
      <a:accent3>
        <a:srgbClr val="E74394"/>
      </a:accent3>
      <a:accent4>
        <a:srgbClr val="152D79"/>
      </a:accent4>
      <a:accent5>
        <a:srgbClr val="FDCD15"/>
      </a:accent5>
      <a:accent6>
        <a:srgbClr val="00AFAA"/>
      </a:accent6>
      <a:hlink>
        <a:srgbClr val="333333"/>
      </a:hlink>
      <a:folHlink>
        <a:srgbClr val="33333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Image Break">
  <a:themeElements>
    <a:clrScheme name="EIT Colour Palette">
      <a:dk1>
        <a:srgbClr val="333333"/>
      </a:dk1>
      <a:lt1>
        <a:srgbClr val="FFFFFF"/>
      </a:lt1>
      <a:dk2>
        <a:srgbClr val="034EA2"/>
      </a:dk2>
      <a:lt2>
        <a:srgbClr val="6BB745"/>
      </a:lt2>
      <a:accent1>
        <a:srgbClr val="73C4EE"/>
      </a:accent1>
      <a:accent2>
        <a:srgbClr val="630F7A"/>
      </a:accent2>
      <a:accent3>
        <a:srgbClr val="E74394"/>
      </a:accent3>
      <a:accent4>
        <a:srgbClr val="152D79"/>
      </a:accent4>
      <a:accent5>
        <a:srgbClr val="FDCD15"/>
      </a:accent5>
      <a:accent6>
        <a:srgbClr val="00AFAA"/>
      </a:accent6>
      <a:hlink>
        <a:srgbClr val="333333"/>
      </a:hlink>
      <a:folHlink>
        <a:srgbClr val="33333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lue Text Content Slides">
  <a:themeElements>
    <a:clrScheme name="EIT Colour Palette">
      <a:dk1>
        <a:srgbClr val="333333"/>
      </a:dk1>
      <a:lt1>
        <a:srgbClr val="FFFFFF"/>
      </a:lt1>
      <a:dk2>
        <a:srgbClr val="034EA2"/>
      </a:dk2>
      <a:lt2>
        <a:srgbClr val="6BB745"/>
      </a:lt2>
      <a:accent1>
        <a:srgbClr val="73C4EE"/>
      </a:accent1>
      <a:accent2>
        <a:srgbClr val="630F7A"/>
      </a:accent2>
      <a:accent3>
        <a:srgbClr val="E74394"/>
      </a:accent3>
      <a:accent4>
        <a:srgbClr val="152D79"/>
      </a:accent4>
      <a:accent5>
        <a:srgbClr val="FDCD15"/>
      </a:accent5>
      <a:accent6>
        <a:srgbClr val="00AFAA"/>
      </a:accent6>
      <a:hlink>
        <a:srgbClr val="333333"/>
      </a:hlink>
      <a:folHlink>
        <a:srgbClr val="33333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_EU Blue Cover">
  <a:themeElements>
    <a:clrScheme name="EIT Colour Palette">
      <a:dk1>
        <a:srgbClr val="333333"/>
      </a:dk1>
      <a:lt1>
        <a:srgbClr val="FFFFFF"/>
      </a:lt1>
      <a:dk2>
        <a:srgbClr val="034EA2"/>
      </a:dk2>
      <a:lt2>
        <a:srgbClr val="6BB745"/>
      </a:lt2>
      <a:accent1>
        <a:srgbClr val="73C4EE"/>
      </a:accent1>
      <a:accent2>
        <a:srgbClr val="630F7A"/>
      </a:accent2>
      <a:accent3>
        <a:srgbClr val="E74394"/>
      </a:accent3>
      <a:accent4>
        <a:srgbClr val="152D79"/>
      </a:accent4>
      <a:accent5>
        <a:srgbClr val="FDCD15"/>
      </a:accent5>
      <a:accent6>
        <a:srgbClr val="00AFAA"/>
      </a:accent6>
      <a:hlink>
        <a:srgbClr val="333333"/>
      </a:hlink>
      <a:folHlink>
        <a:srgbClr val="33333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_Blue Text Content Slides">
  <a:themeElements>
    <a:clrScheme name="EIT Colour Palette">
      <a:dk1>
        <a:srgbClr val="333333"/>
      </a:dk1>
      <a:lt1>
        <a:srgbClr val="FFFFFF"/>
      </a:lt1>
      <a:dk2>
        <a:srgbClr val="034EA2"/>
      </a:dk2>
      <a:lt2>
        <a:srgbClr val="6BB745"/>
      </a:lt2>
      <a:accent1>
        <a:srgbClr val="73C4EE"/>
      </a:accent1>
      <a:accent2>
        <a:srgbClr val="630F7A"/>
      </a:accent2>
      <a:accent3>
        <a:srgbClr val="E74394"/>
      </a:accent3>
      <a:accent4>
        <a:srgbClr val="152D79"/>
      </a:accent4>
      <a:accent5>
        <a:srgbClr val="FDCD15"/>
      </a:accent5>
      <a:accent6>
        <a:srgbClr val="00AFAA"/>
      </a:accent6>
      <a:hlink>
        <a:srgbClr val="333333"/>
      </a:hlink>
      <a:folHlink>
        <a:srgbClr val="33333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483619EEBAD4439A36D22AD9B770DB" ma:contentTypeVersion="0" ma:contentTypeDescription="Create a new document." ma:contentTypeScope="" ma:versionID="8c54725e5332575706eaca99d7d74ff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27b4a4f76bea50102067bc7ec8c6d4d1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98C2B8-531E-4F78-9854-CA1C622F939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0328B4C-7BBC-4E49-A20F-DC03F9AE5F47}">
  <ds:schemaRefs>
    <ds:schemaRef ds:uri="http://purl.org/dc/elements/1.1/"/>
    <ds:schemaRef ds:uri="http://schemas.openxmlformats.org/package/2006/metadata/core-properties"/>
    <ds:schemaRef ds:uri="http://purl.org/dc/terms/"/>
    <ds:schemaRef ds:uri="http://purl.org/dc/dcmitype/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6B5C4969-0887-4955-A9F2-08298861AD1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26887</TotalTime>
  <Words>412</Words>
  <Application>Microsoft Office PowerPoint</Application>
  <PresentationFormat>On-screen Show (4:3)</PresentationFormat>
  <Paragraphs>45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5</vt:i4>
      </vt:variant>
    </vt:vector>
  </HeadingPairs>
  <TitlesOfParts>
    <vt:vector size="18" baseType="lpstr">
      <vt:lpstr>Arial</vt:lpstr>
      <vt:lpstr>Calibri</vt:lpstr>
      <vt:lpstr>Titillium</vt:lpstr>
      <vt:lpstr>Titillium Lt</vt:lpstr>
      <vt:lpstr>Navy Cover </vt:lpstr>
      <vt:lpstr>Green Cover </vt:lpstr>
      <vt:lpstr>EU Blue Cover</vt:lpstr>
      <vt:lpstr>White Cover</vt:lpstr>
      <vt:lpstr>Chapter Break</vt:lpstr>
      <vt:lpstr>Image Break</vt:lpstr>
      <vt:lpstr>Blue Text Content Slides</vt:lpstr>
      <vt:lpstr>1_EU Blue Cover</vt:lpstr>
      <vt:lpstr>1_Blue Text Content Slides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Ecorys UK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Lancaster</dc:creator>
  <cp:lastModifiedBy>Milos Dosen</cp:lastModifiedBy>
  <cp:revision>705</cp:revision>
  <dcterms:created xsi:type="dcterms:W3CDTF">2014-10-20T08:54:53Z</dcterms:created>
  <dcterms:modified xsi:type="dcterms:W3CDTF">2017-09-27T21:25:15Z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0x010100FC483619EEBAD4439A36D22AD9B770DB</vt:lpwstr>
  </property>
</Properties>
</file>