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265" r:id="rId2"/>
    <p:sldId id="388" r:id="rId3"/>
    <p:sldId id="346" r:id="rId4"/>
    <p:sldId id="347" r:id="rId5"/>
    <p:sldId id="348" r:id="rId6"/>
    <p:sldId id="275" r:id="rId7"/>
    <p:sldId id="389" r:id="rId8"/>
    <p:sldId id="469" r:id="rId9"/>
    <p:sldId id="470" r:id="rId10"/>
    <p:sldId id="475" r:id="rId11"/>
    <p:sldId id="479" r:id="rId12"/>
    <p:sldId id="480" r:id="rId13"/>
    <p:sldId id="476" r:id="rId14"/>
    <p:sldId id="477" r:id="rId15"/>
    <p:sldId id="485" r:id="rId16"/>
    <p:sldId id="486" r:id="rId17"/>
    <p:sldId id="487" r:id="rId18"/>
    <p:sldId id="492" r:id="rId19"/>
    <p:sldId id="493" r:id="rId20"/>
    <p:sldId id="491" r:id="rId21"/>
    <p:sldId id="478" r:id="rId22"/>
    <p:sldId id="282" r:id="rId23"/>
    <p:sldId id="281" r:id="rId24"/>
    <p:sldId id="280" r:id="rId25"/>
    <p:sldId id="455" r:id="rId26"/>
    <p:sldId id="456" r:id="rId27"/>
    <p:sldId id="458" r:id="rId28"/>
    <p:sldId id="459" r:id="rId29"/>
    <p:sldId id="460" r:id="rId30"/>
    <p:sldId id="461" r:id="rId31"/>
    <p:sldId id="277" r:id="rId32"/>
    <p:sldId id="392" r:id="rId33"/>
    <p:sldId id="259" r:id="rId34"/>
    <p:sldId id="429" r:id="rId35"/>
    <p:sldId id="430" r:id="rId36"/>
    <p:sldId id="296" r:id="rId37"/>
    <p:sldId id="284" r:id="rId38"/>
    <p:sldId id="286" r:id="rId39"/>
    <p:sldId id="288" r:id="rId40"/>
    <p:sldId id="297" r:id="rId41"/>
    <p:sldId id="395" r:id="rId42"/>
    <p:sldId id="484" r:id="rId43"/>
    <p:sldId id="441" r:id="rId44"/>
    <p:sldId id="482" r:id="rId45"/>
    <p:sldId id="483" r:id="rId46"/>
    <p:sldId id="440" r:id="rId47"/>
    <p:sldId id="394" r:id="rId48"/>
    <p:sldId id="399" r:id="rId49"/>
    <p:sldId id="315" r:id="rId50"/>
    <p:sldId id="312" r:id="rId51"/>
    <p:sldId id="488" r:id="rId52"/>
    <p:sldId id="434" r:id="rId53"/>
    <p:sldId id="316" r:id="rId54"/>
    <p:sldId id="320" r:id="rId55"/>
    <p:sldId id="438" r:id="rId56"/>
    <p:sldId id="437" r:id="rId57"/>
    <p:sldId id="463" r:id="rId58"/>
    <p:sldId id="464" r:id="rId59"/>
    <p:sldId id="465" r:id="rId60"/>
    <p:sldId id="489" r:id="rId61"/>
    <p:sldId id="490" r:id="rId62"/>
    <p:sldId id="404" r:id="rId63"/>
    <p:sldId id="444" r:id="rId64"/>
    <p:sldId id="368" r:id="rId65"/>
    <p:sldId id="468" r:id="rId66"/>
    <p:sldId id="448" r:id="rId67"/>
    <p:sldId id="449" r:id="rId68"/>
  </p:sldIdLst>
  <p:sldSz cx="9144000" cy="6858000" type="screen4x3"/>
  <p:notesSz cx="6858000" cy="9144000"/>
  <p:defaultTextStyle>
    <a:defPPr>
      <a:defRPr lang="sr-Latn-C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683E"/>
    <a:srgbClr val="003300"/>
    <a:srgbClr val="000000"/>
    <a:srgbClr val="669900"/>
    <a:srgbClr val="008000"/>
    <a:srgbClr val="FF33CC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606" autoAdjust="0"/>
  </p:normalViewPr>
  <p:slideViewPr>
    <p:cSldViewPr>
      <p:cViewPr varScale="1">
        <p:scale>
          <a:sx n="115" d="100"/>
          <a:sy n="115" d="100"/>
        </p:scale>
        <p:origin x="14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2526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F1B834D-D2E4-4173-B0A8-CBE7076870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9356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6A43A17-F1D6-4AAA-96BC-EC5E8CA99A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90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5DF61561-6F99-4AA1-9ED2-B15AED0C76DE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020764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49830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FA45E2A0-2AC6-4A1F-BDB3-0A14E80E246E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11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333319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8D34BFB2-2711-4F70-BF1D-04F285DAA70B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12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561570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93459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395642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066113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187497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954116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532856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63533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A2E87B27-E83F-4627-9C71-30D4B6274B7D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128514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142443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778213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19D98F35-E9B3-431D-B857-A79B60130EF9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590591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1E67B9C8-7741-4E95-BD9C-D92754DFE714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395800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412E8F78-09A3-4A5C-A5BB-D3FFA755BE2E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892224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19D98F35-E9B3-431D-B857-A79B60130EF9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091638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19D98F35-E9B3-431D-B857-A79B60130EF9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656111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19D98F35-E9B3-431D-B857-A79B60130EF9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340360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19D98F35-E9B3-431D-B857-A79B60130EF9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3887548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19D98F35-E9B3-431D-B857-A79B60130EF9}" type="slidenum">
              <a:rPr lang="en-US" altLang="en-US"/>
              <a:pPr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14077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B4A9512B-CCB8-4639-959F-6483E162BC0B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4742574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19D98F35-E9B3-431D-B857-A79B60130EF9}" type="slidenum">
              <a:rPr lang="en-US" altLang="en-US"/>
              <a:pPr>
                <a:spcBef>
                  <a:spcPct val="0"/>
                </a:spcBef>
              </a:pPr>
              <a:t>30</a:t>
            </a:fld>
            <a:endParaRPr lang="en-US" alt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276344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8133AAD8-3875-4426-9937-01E8B11BFF2E}" type="slidenum">
              <a:rPr lang="en-US" altLang="en-US"/>
              <a:pPr>
                <a:spcBef>
                  <a:spcPct val="0"/>
                </a:spcBef>
              </a:pPr>
              <a:t>31</a:t>
            </a:fld>
            <a:endParaRPr lang="en-US" alt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266304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AFE911A6-796F-4ABE-AD41-C8C53C0D7521}" type="slidenum">
              <a:rPr lang="en-US" altLang="en-US"/>
              <a:pPr>
                <a:spcBef>
                  <a:spcPct val="0"/>
                </a:spcBef>
              </a:pPr>
              <a:t>32</a:t>
            </a:fld>
            <a:endParaRPr lang="en-US" alt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sr-Cyrl-CS" altLang="en-US" smtClean="0"/>
              <a:t> У Европи, око 70% оксида сумпора (</a:t>
            </a:r>
            <a:r>
              <a:rPr lang="sr-Latn-CS" altLang="en-US" smtClean="0"/>
              <a:t>S</a:t>
            </a:r>
            <a:r>
              <a:rPr lang="sr-Cyrl-CS" altLang="en-US" smtClean="0"/>
              <a:t>О</a:t>
            </a:r>
            <a:r>
              <a:rPr lang="sr-Latn-CS" altLang="en-US" smtClean="0"/>
              <a:t>x</a:t>
            </a:r>
            <a:r>
              <a:rPr lang="sr-Cyrl-CS" altLang="en-US" smtClean="0"/>
              <a:t>)</a:t>
            </a:r>
            <a:r>
              <a:rPr lang="en-US" altLang="en-US" smtClean="0"/>
              <a:t> </a:t>
            </a:r>
            <a:r>
              <a:rPr lang="sr-Cyrl-CS" altLang="en-US" smtClean="0"/>
              <a:t>потиче из енергетског сектора</a:t>
            </a:r>
            <a:r>
              <a:rPr lang="en-US" altLang="en-US" smtClean="0"/>
              <a:t> </a:t>
            </a:r>
            <a:r>
              <a:rPr lang="sr-Cyrl-CS" altLang="en-US" smtClean="0"/>
              <a:t>– извор података </a:t>
            </a:r>
            <a:r>
              <a:rPr lang="en-US" altLang="en-US" smtClean="0"/>
              <a:t> </a:t>
            </a:r>
            <a:r>
              <a:rPr lang="sr-Cyrl-CS" altLang="en-US" smtClean="0"/>
              <a:t>ЕЕА, Т</a:t>
            </a:r>
            <a:r>
              <a:rPr lang="sr-Latn-CS" altLang="en-US" smtClean="0"/>
              <a:t>he European Environment, State and Outlook 2010, Air Pollution</a:t>
            </a:r>
            <a:r>
              <a:rPr lang="en-US" altLang="en-US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385116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7A7B894A-E56F-4993-9D3C-E824FC7CEF0A}" type="slidenum">
              <a:rPr lang="en-US" altLang="en-US"/>
              <a:pPr>
                <a:spcBef>
                  <a:spcPct val="0"/>
                </a:spcBef>
              </a:pPr>
              <a:t>33</a:t>
            </a:fld>
            <a:endParaRPr lang="en-US" altLang="en-US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4491976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85E88AD9-876C-4520-8FCB-D83C0224F959}" type="slidenum">
              <a:rPr lang="en-US" altLang="en-US"/>
              <a:pPr>
                <a:spcBef>
                  <a:spcPct val="0"/>
                </a:spcBef>
              </a:pPr>
              <a:t>34</a:t>
            </a:fld>
            <a:endParaRPr lang="en-US" altLang="en-US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91240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8B32CB15-F8A6-4343-8787-1F8D2A01003A}" type="slidenum">
              <a:rPr lang="en-US" altLang="en-US"/>
              <a:pPr>
                <a:spcBef>
                  <a:spcPct val="0"/>
                </a:spcBef>
              </a:pPr>
              <a:t>35</a:t>
            </a:fld>
            <a:endParaRPr lang="en-US" altLang="en-US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198802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4E82A51C-63E8-4463-8AF1-ED4EF08F136A}" type="slidenum">
              <a:rPr lang="en-US" altLang="en-US"/>
              <a:pPr>
                <a:spcBef>
                  <a:spcPct val="0"/>
                </a:spcBef>
              </a:pPr>
              <a:t>36</a:t>
            </a:fld>
            <a:endParaRPr lang="en-US" altLang="en-US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6523376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B18F4907-F43C-4B67-B705-E3256A6AB6C3}" type="slidenum">
              <a:rPr lang="en-US" altLang="en-US"/>
              <a:pPr>
                <a:spcBef>
                  <a:spcPct val="0"/>
                </a:spcBef>
              </a:pPr>
              <a:t>40</a:t>
            </a:fld>
            <a:endParaRPr lang="en-US" altLang="en-US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962668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B2577C19-C0B6-42DA-B426-64D787CEB9BD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34811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6446042-D0E1-4EC2-B9C4-F0274E072E56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774517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330EB94D-DB62-48C3-BBC0-CDC3ED9B0826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052212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188434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493575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61275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6CF904-6A60-4635-A133-A5C9BD5BDCE0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639245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69789-7D40-45C9-BFBD-9A0084C84A2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942045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9898FC-765A-40AB-89D5-B7FA2090FFB1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365214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91152-E389-4BF3-9AD3-8F1B496C22E5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2895059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EF54BB-814E-40E9-B9FF-B6EB4A21B2F5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850437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D4BCD6-AC76-427E-915C-47A4ABA97891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231824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262109-DD5A-4F8C-B305-B2FD6F4D7BCA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627939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E48A36-6779-48EE-A2F7-1C321B505363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195114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5C1D24-2B25-425A-9485-36AB05403B7E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932606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7F6D76-FA17-4524-90F9-066C0FC4E793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257202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477938-702F-4A3A-8B9E-0D982D8361C6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029662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1B6E55-B290-481C-BB70-B936F4743C63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802483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6FBAEF-9EBB-4548-AC10-7C27A371CE2E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959827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text styles</a:t>
            </a:r>
          </a:p>
          <a:p>
            <a:pPr lvl="1"/>
            <a:r>
              <a:rPr lang="sr-Latn-CS" altLang="en-US" smtClean="0"/>
              <a:t>Second level</a:t>
            </a:r>
          </a:p>
          <a:p>
            <a:pPr lvl="2"/>
            <a:r>
              <a:rPr lang="sr-Latn-CS" altLang="en-US" smtClean="0"/>
              <a:t>Third level</a:t>
            </a:r>
          </a:p>
          <a:p>
            <a:pPr lvl="3"/>
            <a:r>
              <a:rPr lang="sr-Latn-CS" altLang="en-US" smtClean="0"/>
              <a:t>Fourth level</a:t>
            </a:r>
          </a:p>
          <a:p>
            <a:pPr lvl="4"/>
            <a:r>
              <a:rPr lang="sr-Latn-C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Calibri" pitchFamily="34" charset="0"/>
              </a:defRPr>
            </a:lvl1pPr>
          </a:lstStyle>
          <a:p>
            <a:fld id="{D9DDE991-0C9D-45E8-8DB4-6DBDEAA5C74B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  <a:ea typeface="Calibri" panose="020F0502020204030204" pitchFamily="34" charset="0"/>
          <a:cs typeface="Calibri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  <a:ea typeface="Calibri" panose="020F0502020204030204" pitchFamily="34" charset="0"/>
          <a:cs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  <a:ea typeface="Calibri" panose="020F0502020204030204" pitchFamily="34" charset="0"/>
          <a:cs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  <a:ea typeface="Calibri" panose="020F0502020204030204" pitchFamily="34" charset="0"/>
          <a:cs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  <a:ea typeface="Calibri" panose="020F0502020204030204" pitchFamily="34" charset="0"/>
          <a:cs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itchFamily="34" charset="0"/>
          <a:ea typeface="Calibri" panose="020F0502020204030204" pitchFamily="34" charset="0"/>
          <a:cs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Calibri" pitchFamily="34" charset="0"/>
          <a:ea typeface="Calibri" panose="020F0502020204030204" pitchFamily="34" charset="0"/>
          <a:cs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  <a:ea typeface="Calibri" panose="020F0502020204030204" pitchFamily="34" charset="0"/>
          <a:cs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ea typeface="Calibri" panose="020F0502020204030204" pitchFamily="34" charset="0"/>
          <a:cs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ea typeface="Calibri" panose="020F0502020204030204" pitchFamily="34" charset="0"/>
          <a:cs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epa.gov.rs/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152400" y="2514600"/>
            <a:ext cx="8796338" cy="3733800"/>
          </a:xfrm>
        </p:spPr>
        <p:txBody>
          <a:bodyPr/>
          <a:lstStyle/>
          <a:p>
            <a:pPr indent="0" algn="ctr" eaLnBrk="1" hangingPunct="1">
              <a:buFontTx/>
              <a:buNone/>
            </a:pPr>
            <a:r>
              <a:rPr lang="sr-Cyrl-RS" altLang="en-US" b="1" smtClean="0">
                <a:solidFill>
                  <a:srgbClr val="003300"/>
                </a:solidFill>
              </a:rPr>
              <a:t>НАЦИОНАЛНИ РЕГИСТАР ИЗВОРА ЗАГАЂИВАЊА АГЕНЦИЈЕ ЗА ЗАШТИТУ ЖИВОТНЕ СРЕДИНЕ У ФУНКЦИЈИ УПРАВЉАЊА ЖИВОТНОМ СРЕДИНОМ</a:t>
            </a:r>
          </a:p>
          <a:p>
            <a:pPr indent="0" algn="ctr" eaLnBrk="1" hangingPunct="1">
              <a:buFontTx/>
              <a:buNone/>
            </a:pPr>
            <a:endParaRPr lang="sr-Cyrl-RS" altLang="en-US" b="1" dirty="0" smtClean="0">
              <a:solidFill>
                <a:srgbClr val="003300"/>
              </a:solidFill>
            </a:endParaRPr>
          </a:p>
          <a:p>
            <a:pPr indent="0" algn="r" eaLnBrk="1" hangingPunct="1">
              <a:buFontTx/>
              <a:buNone/>
            </a:pPr>
            <a:r>
              <a:rPr lang="sr-Cyrl-RS" altLang="en-US" b="1" dirty="0" smtClean="0">
                <a:solidFill>
                  <a:srgbClr val="003300"/>
                </a:solidFill>
              </a:rPr>
              <a:t>				</a:t>
            </a:r>
            <a:r>
              <a:rPr lang="sr-Cyrl-RS" altLang="en-US" sz="2800" b="1" dirty="0" smtClean="0">
                <a:solidFill>
                  <a:srgbClr val="003300"/>
                </a:solidFill>
              </a:rPr>
              <a:t>Мр Небојша Реџић </a:t>
            </a:r>
          </a:p>
          <a:p>
            <a:pPr indent="0" algn="r" eaLnBrk="1" hangingPunct="1">
              <a:spcBef>
                <a:spcPct val="0"/>
              </a:spcBef>
              <a:buFontTx/>
              <a:buNone/>
            </a:pPr>
            <a:r>
              <a:rPr lang="sr-Cyrl-RS" altLang="en-US" sz="2800" b="1" dirty="0" smtClean="0">
                <a:solidFill>
                  <a:srgbClr val="003300"/>
                </a:solidFill>
              </a:rPr>
              <a:t>Агенција за заштиту животне средине</a:t>
            </a:r>
            <a:endParaRPr lang="en-US" altLang="en-US" sz="2800" dirty="0" smtClean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20138" cy="441960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SzPct val="85000"/>
              <a:buNone/>
            </a:pPr>
            <a:r>
              <a:rPr lang="sr-Cyrl-RS" altLang="en-US" sz="2400" dirty="0" smtClean="0">
                <a:solidFill>
                  <a:srgbClr val="003300"/>
                </a:solidFill>
              </a:rPr>
              <a:t>Инвентар гасова са ефектом стаклене баште</a:t>
            </a:r>
          </a:p>
          <a:p>
            <a:pPr marL="0" indent="0">
              <a:lnSpc>
                <a:spcPct val="90000"/>
              </a:lnSpc>
              <a:buSzPct val="85000"/>
              <a:buNone/>
            </a:pPr>
            <a:endParaRPr lang="sr-Cyrl-RS" altLang="en-US" sz="2200" dirty="0" smtClean="0">
              <a:solidFill>
                <a:srgbClr val="0033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16707" y="2532727"/>
            <a:ext cx="8729662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2000" dirty="0">
                <a:solidFill>
                  <a:srgbClr val="003300"/>
                </a:solidFill>
                <a:latin typeface="Calibri" panose="020F0502020204030204" pitchFamily="34" charset="0"/>
              </a:rPr>
              <a:t>Република Србија својим укупним емисијама не доприноси значајно глобалним емисијама ГХГ. </a:t>
            </a:r>
            <a:endParaRPr lang="en-US" sz="2000" dirty="0" smtClean="0">
              <a:solidFill>
                <a:srgbClr val="003300"/>
              </a:solidFill>
              <a:latin typeface="Calibri" panose="020F0502020204030204" pitchFamily="34" charset="0"/>
            </a:endParaRPr>
          </a:p>
          <a:p>
            <a:pPr>
              <a:spcBef>
                <a:spcPts val="600"/>
              </a:spcBef>
            </a:pPr>
            <a:r>
              <a:rPr lang="ru-RU" sz="2000" dirty="0" smtClean="0">
                <a:solidFill>
                  <a:srgbClr val="003300"/>
                </a:solidFill>
                <a:latin typeface="Calibri" panose="020F0502020204030204" pitchFamily="34" charset="0"/>
              </a:rPr>
              <a:t>Кад </a:t>
            </a:r>
            <a:r>
              <a:rPr lang="ru-RU" sz="2000" dirty="0">
                <a:solidFill>
                  <a:srgbClr val="003300"/>
                </a:solidFill>
                <a:latin typeface="Calibri" panose="020F0502020204030204" pitchFamily="34" charset="0"/>
              </a:rPr>
              <a:t>се посматра тренд укупних, као и секторских емисија ГХГ за период 2010 – 2013, уочава се тренд смањења емисија, који је последица пре </a:t>
            </a:r>
            <a:r>
              <a:rPr lang="ru-RU" sz="2000" dirty="0" smtClean="0">
                <a:solidFill>
                  <a:srgbClr val="003300"/>
                </a:solidFill>
                <a:latin typeface="Calibri" panose="020F0502020204030204" pitchFamily="34" charset="0"/>
              </a:rPr>
              <a:t>свега</a:t>
            </a:r>
            <a:r>
              <a:rPr lang="ru-RU" sz="2000" dirty="0">
                <a:solidFill>
                  <a:srgbClr val="003300"/>
                </a:solidFill>
                <a:latin typeface="Calibri" panose="020F0502020204030204" pitchFamily="34" charset="0"/>
              </a:rPr>
              <a:t>, светске економске кризе, услед чега је опоравак привреде и узлазни тренд БДП-а Републике Србије значајно заустављен. </a:t>
            </a:r>
            <a:endParaRPr lang="en-US" sz="2000" dirty="0" smtClean="0">
              <a:solidFill>
                <a:srgbClr val="003300"/>
              </a:solidFill>
              <a:latin typeface="Calibri" panose="020F0502020204030204" pitchFamily="34" charset="0"/>
            </a:endParaRPr>
          </a:p>
          <a:p>
            <a:pPr>
              <a:spcBef>
                <a:spcPts val="600"/>
              </a:spcBef>
            </a:pPr>
            <a:r>
              <a:rPr lang="ru-RU" sz="2000" dirty="0" smtClean="0">
                <a:solidFill>
                  <a:srgbClr val="003300"/>
                </a:solidFill>
                <a:latin typeface="Calibri" panose="020F0502020204030204" pitchFamily="34" charset="0"/>
              </a:rPr>
              <a:t>Током </a:t>
            </a:r>
            <a:r>
              <a:rPr lang="ru-RU" sz="2000" dirty="0">
                <a:solidFill>
                  <a:srgbClr val="003300"/>
                </a:solidFill>
                <a:latin typeface="Calibri" panose="020F0502020204030204" pitchFamily="34" charset="0"/>
              </a:rPr>
              <a:t>2010. године привреда Републике Србије је започела опоравак од утицаја светске кризе, али се он у периоду 2010 - 2013. није значајно одразио на пораст емисија. </a:t>
            </a:r>
            <a:endParaRPr lang="sr-Latn-RS" sz="1400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37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59" name="Rectangle 3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Емисије загађујућих материја у ваздух</a:t>
            </a:r>
            <a:endParaRPr lang="sr-Latn-CS" altLang="en-US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70660" name="Rectangle 6"/>
          <p:cNvSpPr>
            <a:spLocks noChangeArrowheads="1"/>
          </p:cNvSpPr>
          <p:nvPr/>
        </p:nvSpPr>
        <p:spPr bwMode="auto">
          <a:xfrm>
            <a:off x="457200" y="1295400"/>
            <a:ext cx="8229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800" b="1">
                <a:solidFill>
                  <a:srgbClr val="45683E"/>
                </a:solidFill>
                <a:cs typeface="Arial" charset="0"/>
              </a:rPr>
              <a:t>Инвентар гасова са ефектом стаклене баште</a:t>
            </a:r>
          </a:p>
        </p:txBody>
      </p:sp>
      <p:sp>
        <p:nvSpPr>
          <p:cNvPr id="70661" name="TextBox 1"/>
          <p:cNvSpPr txBox="1">
            <a:spLocks noChangeArrowheads="1"/>
          </p:cNvSpPr>
          <p:nvPr/>
        </p:nvSpPr>
        <p:spPr bwMode="auto">
          <a:xfrm>
            <a:off x="228600" y="2286000"/>
            <a:ext cx="8763000" cy="292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r-Cyrl-RS" altLang="en-US" sz="2000" dirty="0">
                <a:solidFill>
                  <a:srgbClr val="000000"/>
                </a:solidFill>
                <a:cs typeface="Arial" charset="0"/>
              </a:rPr>
              <a:t>Инвентаре гасова са ефектом стаклене баште иницијално је израдила Аген</a:t>
            </a:r>
            <a:r>
              <a:rPr lang="sr-Latn-RS" altLang="en-US" sz="2000" dirty="0">
                <a:solidFill>
                  <a:srgbClr val="000000"/>
                </a:solidFill>
                <a:cs typeface="Arial" charset="0"/>
              </a:rPr>
              <a:t>-</a:t>
            </a:r>
            <a:r>
              <a:rPr lang="sr-Cyrl-RS" altLang="en-US" sz="2000" dirty="0">
                <a:solidFill>
                  <a:srgbClr val="000000"/>
                </a:solidFill>
                <a:cs typeface="Arial" charset="0"/>
              </a:rPr>
              <a:t>ција за заштиту животне средине у складу са својом законском надлежношћу. </a:t>
            </a:r>
          </a:p>
          <a:p>
            <a:pPr>
              <a:spcBef>
                <a:spcPct val="0"/>
              </a:spcBef>
              <a:buFontTx/>
              <a:buNone/>
            </a:pPr>
            <a:endParaRPr lang="sr-Cyrl-RS" altLang="en-US" sz="1200" dirty="0">
              <a:solidFill>
                <a:srgbClr val="000000"/>
              </a:solidFill>
              <a:cs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r-Cyrl-RS" altLang="en-US" sz="2000" dirty="0" smtClean="0">
                <a:solidFill>
                  <a:srgbClr val="000000"/>
                </a:solidFill>
                <a:cs typeface="Arial" charset="0"/>
              </a:rPr>
              <a:t>Инвентар </a:t>
            </a:r>
            <a:r>
              <a:rPr lang="sr-Cyrl-RS" altLang="en-US" sz="2000" dirty="0">
                <a:solidFill>
                  <a:srgbClr val="000000"/>
                </a:solidFill>
                <a:cs typeface="Arial" charset="0"/>
              </a:rPr>
              <a:t>ГХГ је израђен коришћењем званичних података Завода за </a:t>
            </a:r>
            <a:r>
              <a:rPr lang="sr-Cyrl-RS" altLang="en-US" sz="2000" dirty="0" smtClean="0">
                <a:solidFill>
                  <a:srgbClr val="000000"/>
                </a:solidFill>
                <a:cs typeface="Arial" charset="0"/>
              </a:rPr>
              <a:t>статисти</a:t>
            </a:r>
            <a:r>
              <a:rPr lang="en-US" altLang="en-US" sz="2000" dirty="0" smtClean="0">
                <a:solidFill>
                  <a:srgbClr val="000000"/>
                </a:solidFill>
                <a:cs typeface="Arial" charset="0"/>
              </a:rPr>
              <a:t>-</a:t>
            </a:r>
            <a:r>
              <a:rPr lang="sr-Cyrl-RS" altLang="en-US" sz="2000" dirty="0" smtClean="0">
                <a:solidFill>
                  <a:srgbClr val="000000"/>
                </a:solidFill>
                <a:cs typeface="Arial" charset="0"/>
              </a:rPr>
              <a:t>ку </a:t>
            </a:r>
            <a:r>
              <a:rPr lang="sr-Cyrl-RS" altLang="en-US" sz="2000" dirty="0">
                <a:solidFill>
                  <a:srgbClr val="000000"/>
                </a:solidFill>
                <a:cs typeface="Arial" charset="0"/>
              </a:rPr>
              <a:t>Републике Србије, енергетских биланса, података оператера постројења, као и података наменски прикупљаних у Агенцији за ове потребе. </a:t>
            </a:r>
          </a:p>
          <a:p>
            <a:pPr>
              <a:spcBef>
                <a:spcPct val="0"/>
              </a:spcBef>
              <a:buFontTx/>
              <a:buNone/>
            </a:pPr>
            <a:endParaRPr lang="sr-Cyrl-RS" altLang="en-US" sz="1200" dirty="0">
              <a:solidFill>
                <a:srgbClr val="000000"/>
              </a:solidFill>
              <a:cs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r-Cyrl-RS" altLang="en-US" sz="2000" dirty="0">
                <a:solidFill>
                  <a:srgbClr val="000000"/>
                </a:solidFill>
                <a:cs typeface="Arial" charset="0"/>
              </a:rPr>
              <a:t>Коришћена је најновија методологија Међународног панела о промени климе за националне инвентаре гасова са ефектом стаклене баште из 2006. године и одговарајућа софтверска апликација овог панела. </a:t>
            </a:r>
            <a:endParaRPr lang="en-US" altLang="en-US" sz="2000" dirty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65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7" name="Rectangle 3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Емисије загађујућих материја у ваздух</a:t>
            </a:r>
            <a:endParaRPr lang="sr-Latn-CS" altLang="en-US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72708" name="Rectangle 6"/>
          <p:cNvSpPr>
            <a:spLocks noChangeArrowheads="1"/>
          </p:cNvSpPr>
          <p:nvPr/>
        </p:nvSpPr>
        <p:spPr bwMode="auto">
          <a:xfrm>
            <a:off x="457200" y="1295400"/>
            <a:ext cx="8229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800" b="1">
                <a:solidFill>
                  <a:srgbClr val="45683E"/>
                </a:solidFill>
                <a:cs typeface="Arial" charset="0"/>
              </a:rPr>
              <a:t>Инвентар гасова са ефектом стаклене баште</a:t>
            </a:r>
          </a:p>
        </p:txBody>
      </p:sp>
      <p:sp>
        <p:nvSpPr>
          <p:cNvPr id="72709" name="TextBox 1"/>
          <p:cNvSpPr txBox="1">
            <a:spLocks noChangeArrowheads="1"/>
          </p:cNvSpPr>
          <p:nvPr/>
        </p:nvSpPr>
        <p:spPr bwMode="auto">
          <a:xfrm>
            <a:off x="152400" y="2057400"/>
            <a:ext cx="88392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r-Cyrl-RS" altLang="en-US" sz="2000">
                <a:solidFill>
                  <a:srgbClr val="000000"/>
                </a:solidFill>
                <a:cs typeface="Arial" charset="0"/>
              </a:rPr>
              <a:t>Република Србија својим укупним емисијама не доприноси значајно глобал</a:t>
            </a:r>
            <a:r>
              <a:rPr lang="sr-Latn-RS" altLang="en-US" sz="2000">
                <a:solidFill>
                  <a:srgbClr val="000000"/>
                </a:solidFill>
                <a:cs typeface="Arial" charset="0"/>
              </a:rPr>
              <a:t>-</a:t>
            </a:r>
            <a:r>
              <a:rPr lang="sr-Cyrl-RS" altLang="en-US" sz="2000">
                <a:solidFill>
                  <a:srgbClr val="000000"/>
                </a:solidFill>
                <a:cs typeface="Arial" charset="0"/>
              </a:rPr>
              <a:t>ним емисијама ГХГ о чему сведоче инвентари емисија за 1990 и период 2010 – 2013. година приказани у Првом двогодишњем ажурираном извештају (ФБУР).</a:t>
            </a:r>
            <a:endParaRPr lang="sr-Cyrl-RS" altLang="en-US" sz="140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72710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352800"/>
            <a:ext cx="8305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524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20138" cy="441960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SzPct val="85000"/>
              <a:buNone/>
            </a:pPr>
            <a:r>
              <a:rPr lang="sr-Cyrl-RS" altLang="en-US" sz="2400" dirty="0" smtClean="0">
                <a:solidFill>
                  <a:srgbClr val="003300"/>
                </a:solidFill>
              </a:rPr>
              <a:t>Инвентар гасова са ефектом стаклене баште</a:t>
            </a:r>
          </a:p>
          <a:p>
            <a:pPr marL="0" indent="0">
              <a:lnSpc>
                <a:spcPct val="90000"/>
              </a:lnSpc>
              <a:buSzPct val="85000"/>
              <a:buNone/>
            </a:pPr>
            <a:endParaRPr lang="sr-Cyrl-RS" altLang="en-US" sz="2200" dirty="0" smtClean="0">
              <a:solidFill>
                <a:srgbClr val="0033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2133600"/>
            <a:ext cx="7375047" cy="400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71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20138" cy="441960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SzPct val="85000"/>
              <a:buNone/>
            </a:pPr>
            <a:r>
              <a:rPr lang="sr-Cyrl-RS" altLang="en-US" sz="2400" dirty="0" smtClean="0">
                <a:solidFill>
                  <a:srgbClr val="003300"/>
                </a:solidFill>
              </a:rPr>
              <a:t>Инвентар гасова са ефектом стаклене баште</a:t>
            </a:r>
          </a:p>
          <a:p>
            <a:pPr marL="0" indent="0">
              <a:lnSpc>
                <a:spcPct val="90000"/>
              </a:lnSpc>
              <a:buSzPct val="85000"/>
              <a:buNone/>
            </a:pPr>
            <a:endParaRPr lang="sr-Cyrl-RS" altLang="en-US" sz="2200" dirty="0" smtClean="0">
              <a:solidFill>
                <a:srgbClr val="0033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2146805"/>
            <a:ext cx="7467600" cy="4028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56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20138" cy="441960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SzPct val="85000"/>
              <a:buNone/>
            </a:pPr>
            <a:r>
              <a:rPr lang="sr-Cyrl-RS" altLang="en-US" sz="2400" dirty="0" smtClean="0">
                <a:solidFill>
                  <a:srgbClr val="003300"/>
                </a:solidFill>
              </a:rPr>
              <a:t>Инвентар гасова са ефектом стаклене </a:t>
            </a:r>
            <a:r>
              <a:rPr lang="sr-Cyrl-RS" altLang="en-US" sz="2400" dirty="0" smtClean="0">
                <a:solidFill>
                  <a:srgbClr val="003300"/>
                </a:solidFill>
              </a:rPr>
              <a:t>баште</a:t>
            </a:r>
            <a:endParaRPr lang="en-US" altLang="en-US" sz="2400" dirty="0" smtClean="0">
              <a:solidFill>
                <a:srgbClr val="003300"/>
              </a:solidFill>
            </a:endParaRPr>
          </a:p>
          <a:p>
            <a:pPr marL="0" indent="0" algn="ctr">
              <a:lnSpc>
                <a:spcPct val="90000"/>
              </a:lnSpc>
              <a:buSzPct val="85000"/>
              <a:buNone/>
            </a:pPr>
            <a:r>
              <a:rPr lang="en-US" altLang="en-US" sz="2400" dirty="0" smtClean="0">
                <a:solidFill>
                  <a:srgbClr val="003300"/>
                </a:solidFill>
              </a:rPr>
              <a:t>E</a:t>
            </a:r>
            <a:r>
              <a:rPr lang="sr-Cyrl-RS" altLang="en-US" sz="2400" dirty="0" smtClean="0">
                <a:solidFill>
                  <a:srgbClr val="003300"/>
                </a:solidFill>
              </a:rPr>
              <a:t>нергетика - укупно</a:t>
            </a:r>
            <a:endParaRPr lang="sr-Cyrl-RS" altLang="en-US" sz="2200" dirty="0" smtClean="0">
              <a:solidFill>
                <a:srgbClr val="0033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2433804"/>
            <a:ext cx="7144865" cy="3768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1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20138" cy="441960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SzPct val="85000"/>
              <a:buNone/>
            </a:pPr>
            <a:r>
              <a:rPr lang="sr-Cyrl-RS" altLang="en-US" sz="2400" dirty="0" smtClean="0">
                <a:solidFill>
                  <a:srgbClr val="003300"/>
                </a:solidFill>
              </a:rPr>
              <a:t>Инвентар гасова са ефектом стаклене </a:t>
            </a:r>
            <a:r>
              <a:rPr lang="sr-Cyrl-RS" altLang="en-US" sz="2400" dirty="0" smtClean="0">
                <a:solidFill>
                  <a:srgbClr val="003300"/>
                </a:solidFill>
              </a:rPr>
              <a:t>баште</a:t>
            </a:r>
            <a:endParaRPr lang="en-US" altLang="en-US" sz="2400" dirty="0" smtClean="0">
              <a:solidFill>
                <a:srgbClr val="003300"/>
              </a:solidFill>
            </a:endParaRPr>
          </a:p>
          <a:p>
            <a:pPr marL="0" indent="0" algn="ctr">
              <a:lnSpc>
                <a:spcPct val="90000"/>
              </a:lnSpc>
              <a:buSzPct val="85000"/>
              <a:buNone/>
            </a:pPr>
            <a:r>
              <a:rPr lang="en-US" altLang="en-US" sz="2400" dirty="0" smtClean="0">
                <a:solidFill>
                  <a:srgbClr val="003300"/>
                </a:solidFill>
              </a:rPr>
              <a:t>E</a:t>
            </a:r>
            <a:r>
              <a:rPr lang="sr-Cyrl-RS" altLang="en-US" sz="2400" dirty="0" smtClean="0">
                <a:solidFill>
                  <a:srgbClr val="003300"/>
                </a:solidFill>
              </a:rPr>
              <a:t>нергетика – без производње енергије и топлоте</a:t>
            </a:r>
            <a:endParaRPr lang="sr-Cyrl-RS" altLang="en-US" sz="2200" dirty="0" smtClean="0">
              <a:solidFill>
                <a:srgbClr val="0033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2460899"/>
            <a:ext cx="7086600" cy="374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37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720138" cy="441960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SzPct val="85000"/>
              <a:buNone/>
            </a:pPr>
            <a:r>
              <a:rPr lang="sr-Cyrl-RS" altLang="en-US" sz="2400" dirty="0" smtClean="0">
                <a:solidFill>
                  <a:srgbClr val="003300"/>
                </a:solidFill>
              </a:rPr>
              <a:t>Инвентар гасова са ефектом стаклене </a:t>
            </a:r>
            <a:r>
              <a:rPr lang="sr-Cyrl-RS" altLang="en-US" sz="2400" dirty="0" smtClean="0">
                <a:solidFill>
                  <a:srgbClr val="003300"/>
                </a:solidFill>
              </a:rPr>
              <a:t>баште</a:t>
            </a:r>
            <a:endParaRPr lang="en-US" altLang="en-US" sz="2400" dirty="0" smtClean="0">
              <a:solidFill>
                <a:srgbClr val="003300"/>
              </a:solidFill>
            </a:endParaRPr>
          </a:p>
          <a:p>
            <a:pPr marL="0" indent="0" algn="ctr">
              <a:lnSpc>
                <a:spcPct val="90000"/>
              </a:lnSpc>
              <a:buSzPct val="85000"/>
              <a:buNone/>
            </a:pPr>
            <a:r>
              <a:rPr lang="sr-Cyrl-RS" altLang="en-US" sz="2400" dirty="0" smtClean="0">
                <a:solidFill>
                  <a:srgbClr val="003300"/>
                </a:solidFill>
              </a:rPr>
              <a:t>Пољопривреда, шумарство и друго коришћење земљишта</a:t>
            </a:r>
          </a:p>
          <a:p>
            <a:pPr marL="0" indent="0" algn="ctr">
              <a:lnSpc>
                <a:spcPct val="90000"/>
              </a:lnSpc>
              <a:buSzPct val="85000"/>
              <a:buNone/>
            </a:pPr>
            <a:endParaRPr lang="sr-Cyrl-RS" altLang="en-US" sz="2000" dirty="0">
              <a:solidFill>
                <a:srgbClr val="003300"/>
              </a:solidFill>
            </a:endParaRPr>
          </a:p>
          <a:p>
            <a:pPr marL="0" indent="0">
              <a:lnSpc>
                <a:spcPct val="90000"/>
              </a:lnSpc>
              <a:buSzPct val="85000"/>
              <a:buNone/>
            </a:pPr>
            <a:r>
              <a:rPr lang="sr-Cyrl-RS" altLang="en-US" sz="2000" dirty="0" smtClean="0">
                <a:solidFill>
                  <a:srgbClr val="003300"/>
                </a:solidFill>
              </a:rPr>
              <a:t>Јединица мере: тона</a:t>
            </a:r>
            <a:r>
              <a:rPr lang="en-US" altLang="en-US" sz="2000" dirty="0" smtClean="0">
                <a:solidFill>
                  <a:srgbClr val="003300"/>
                </a:solidFill>
              </a:rPr>
              <a:t> CO</a:t>
            </a:r>
            <a:r>
              <a:rPr lang="en-US" altLang="en-US" sz="2000" baseline="-25000" dirty="0" smtClean="0">
                <a:solidFill>
                  <a:srgbClr val="003300"/>
                </a:solidFill>
              </a:rPr>
              <a:t>2eq</a:t>
            </a:r>
            <a:endParaRPr lang="sr-Cyrl-RS" altLang="en-US" sz="2000" baseline="-25000" dirty="0" smtClean="0">
              <a:solidFill>
                <a:srgbClr val="0033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490" y="2731049"/>
            <a:ext cx="7406358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25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sr-Cyrl-RS" sz="2400" dirty="0" smtClean="0"/>
              <a:t>Предлог пројекта</a:t>
            </a:r>
          </a:p>
          <a:p>
            <a:pPr marL="0" indent="0" algn="ctr">
              <a:buNone/>
            </a:pPr>
            <a:r>
              <a:rPr lang="sr-Cyrl-RS" sz="2400" dirty="0" smtClean="0"/>
              <a:t>Коришћење сувог дрвета за ложење</a:t>
            </a:r>
          </a:p>
          <a:p>
            <a:pPr marL="0" indent="0">
              <a:buNone/>
            </a:pPr>
            <a:endParaRPr lang="sr-Latn-R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19" y="2895600"/>
            <a:ext cx="8746981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84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sr-Cyrl-RS" sz="2400" dirty="0" smtClean="0"/>
              <a:t>Предлог пројекта</a:t>
            </a:r>
          </a:p>
          <a:p>
            <a:pPr marL="0" indent="0" algn="ctr">
              <a:buNone/>
            </a:pPr>
            <a:r>
              <a:rPr lang="sr-Cyrl-RS" sz="2400" dirty="0" smtClean="0"/>
              <a:t>Коришћење сувог дрвета за ложење</a:t>
            </a:r>
          </a:p>
          <a:p>
            <a:pPr marL="0" indent="0">
              <a:buNone/>
            </a:pPr>
            <a:endParaRPr lang="sr-Latn-R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906" y="2763703"/>
            <a:ext cx="7258587" cy="335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5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6148" name="Content Placeholder 2"/>
          <p:cNvSpPr>
            <a:spLocks noGrp="1"/>
          </p:cNvSpPr>
          <p:nvPr>
            <p:ph idx="1"/>
          </p:nvPr>
        </p:nvSpPr>
        <p:spPr>
          <a:xfrm>
            <a:off x="381000" y="1828800"/>
            <a:ext cx="8382000" cy="45720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sr-Cyrl-RS" altLang="en-US" sz="2200" dirty="0" smtClean="0">
                <a:solidFill>
                  <a:srgbClr val="45683E"/>
                </a:solidFill>
              </a:rPr>
              <a:t>Национални регистар извора загађивања (НРИЗ) је скуп системати</a:t>
            </a:r>
            <a:r>
              <a:rPr lang="en-US" altLang="en-US" sz="2200" dirty="0" smtClean="0">
                <a:solidFill>
                  <a:srgbClr val="45683E"/>
                </a:solidFill>
              </a:rPr>
              <a:t>-</a:t>
            </a:r>
            <a:r>
              <a:rPr lang="sr-Cyrl-RS" altLang="en-US" sz="2200" dirty="0" smtClean="0">
                <a:solidFill>
                  <a:srgbClr val="45683E"/>
                </a:solidFill>
              </a:rPr>
              <a:t>зованих информација и података о изворима загађивања медијума животне средине, односно, представља регистар свих људских активности које могу да имају негативан утицај на квалитет животне средине на неком простору. </a:t>
            </a:r>
          </a:p>
          <a:p>
            <a:pPr marL="0" indent="0">
              <a:buFontTx/>
              <a:buNone/>
            </a:pPr>
            <a:r>
              <a:rPr lang="sr-Cyrl-RS" altLang="en-US" sz="2200" dirty="0" smtClean="0">
                <a:solidFill>
                  <a:srgbClr val="45683E"/>
                </a:solidFill>
              </a:rPr>
              <a:t>НРИЗ јесте информациони подсистем Информационог система животне средине Републике Србије, који се у складу са Законом о министарствима и Законом о заштити животне средине води у Агенцији за заштиту животне средине. </a:t>
            </a:r>
          </a:p>
          <a:p>
            <a:pPr marL="0" indent="0">
              <a:buNone/>
            </a:pPr>
            <a:r>
              <a:rPr lang="sr-Cyrl-RS" altLang="en-US" sz="2200" dirty="0">
                <a:solidFill>
                  <a:srgbClr val="45683E"/>
                </a:solidFill>
              </a:rPr>
              <a:t>Основна функција НРИЗ-а је прикупљање и обрада података и вођење и ажурирање низа база података везаних за индустријско и комунално загађивање. </a:t>
            </a:r>
            <a:endParaRPr lang="en-US" altLang="en-US" sz="2200" dirty="0" smtClean="0">
              <a:solidFill>
                <a:srgbClr val="45683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sr-Cyrl-RS" sz="2400" dirty="0" smtClean="0"/>
              <a:t>Предлог пројеката</a:t>
            </a:r>
          </a:p>
          <a:p>
            <a:pPr marL="0" indent="0" algn="ctr">
              <a:buNone/>
            </a:pPr>
            <a:r>
              <a:rPr lang="sr-Cyrl-RS" sz="2400" dirty="0" smtClean="0"/>
              <a:t>Коришћење сувог дрвета за ложење</a:t>
            </a:r>
          </a:p>
          <a:p>
            <a:pPr marL="0" indent="0">
              <a:buNone/>
            </a:pPr>
            <a:endParaRPr lang="sr-Latn-R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2133600"/>
            <a:ext cx="57340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29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56408" y="3383243"/>
            <a:ext cx="7864522" cy="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92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dirty="0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dirty="0" smtClean="0">
              <a:solidFill>
                <a:srgbClr val="45683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287486"/>
            <a:ext cx="3404187" cy="49609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629" name="Rectangle 6"/>
          <p:cNvSpPr>
            <a:spLocks noChangeArrowheads="1"/>
          </p:cNvSpPr>
          <p:nvPr/>
        </p:nvSpPr>
        <p:spPr bwMode="auto">
          <a:xfrm>
            <a:off x="3733800" y="1371600"/>
            <a:ext cx="5334000" cy="4862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CS" altLang="en-US" sz="2000" b="1" dirty="0" smtClean="0">
                <a:solidFill>
                  <a:srgbClr val="45683E"/>
                </a:solidFill>
                <a:cs typeface="Arial" charset="0"/>
              </a:rPr>
              <a:t>ИСТОРИЈА</a:t>
            </a:r>
            <a:endParaRPr lang="sr-Cyrl-CS" altLang="en-US" sz="2000" b="1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sr-Cyrl-CS" altLang="en-US" sz="2000" dirty="0" smtClean="0">
                <a:solidFill>
                  <a:srgbClr val="45683E"/>
                </a:solidFill>
                <a:cs typeface="Arial" charset="0"/>
              </a:rPr>
              <a:t>Агенција је имплементирала ПРТР протокол и Е-ПРТР директиву 2008 године.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sr-Cyrl-CS" altLang="en-US" sz="2000" dirty="0" smtClean="0">
                <a:solidFill>
                  <a:srgbClr val="45683E"/>
                </a:solidFill>
                <a:cs typeface="Arial" charset="0"/>
              </a:rPr>
              <a:t>Србија је хармонизовала извештавање са ПРТР протоколом и Е-ПРТР директивом 2010 године.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sr-Cyrl-CS" altLang="en-US" sz="2000" dirty="0" smtClean="0">
                <a:solidFill>
                  <a:srgbClr val="45683E"/>
                </a:solidFill>
                <a:cs typeface="Arial" charset="0"/>
              </a:rPr>
              <a:t>ПРТР протокол ратификован 2011. године.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sr-Cyrl-CS" altLang="en-US" sz="2000" dirty="0" smtClean="0">
                <a:solidFill>
                  <a:srgbClr val="45683E"/>
                </a:solidFill>
                <a:cs typeface="Arial" charset="0"/>
              </a:rPr>
              <a:t>Информациони систем развијен 2012. године.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sr-Cyrl-CS" altLang="en-US" sz="2000" dirty="0" smtClean="0">
                <a:solidFill>
                  <a:srgbClr val="45683E"/>
                </a:solidFill>
                <a:cs typeface="Arial" charset="0"/>
              </a:rPr>
              <a:t>ГИС развијен 2016. године.</a:t>
            </a:r>
            <a:endParaRPr lang="sr-Cyrl-C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sr-Cyrl-CS" altLang="en-US" sz="2000" dirty="0" smtClean="0">
                <a:solidFill>
                  <a:srgbClr val="45683E"/>
                </a:solidFill>
                <a:cs typeface="Arial" charset="0"/>
              </a:rPr>
              <a:t>Од 2011 Агенција на </a:t>
            </a:r>
            <a:r>
              <a:rPr lang="sr-Cyrl-CS" altLang="en-US" sz="2000" dirty="0">
                <a:solidFill>
                  <a:srgbClr val="45683E"/>
                </a:solidFill>
                <a:cs typeface="Arial" charset="0"/>
              </a:rPr>
              <a:t>добровољној бази </a:t>
            </a:r>
            <a:r>
              <a:rPr lang="sr-Cyrl-CS" altLang="en-US" sz="2000" dirty="0" smtClean="0">
                <a:solidFill>
                  <a:srgbClr val="45683E"/>
                </a:solidFill>
                <a:cs typeface="Arial" charset="0"/>
              </a:rPr>
              <a:t>изве</a:t>
            </a:r>
            <a:r>
              <a:rPr lang="sr-Cyrl-RS" altLang="en-US" sz="2000" dirty="0" smtClean="0">
                <a:solidFill>
                  <a:srgbClr val="45683E"/>
                </a:solidFill>
                <a:cs typeface="Arial" charset="0"/>
              </a:rPr>
              <a:t>штава </a:t>
            </a:r>
            <a:r>
              <a:rPr lang="sr-Cyrl-CS" altLang="en-US" sz="2000" dirty="0" smtClean="0">
                <a:solidFill>
                  <a:srgbClr val="45683E"/>
                </a:solidFill>
                <a:cs typeface="Arial" charset="0"/>
              </a:rPr>
              <a:t>ЕЕА </a:t>
            </a:r>
            <a:r>
              <a:rPr lang="sr-Cyrl-CS" altLang="en-US" sz="2000" dirty="0">
                <a:solidFill>
                  <a:srgbClr val="45683E"/>
                </a:solidFill>
                <a:cs typeface="Arial" charset="0"/>
              </a:rPr>
              <a:t>за Е-ПРТР приоритетни ток података.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Cyrl-CS" altLang="en-US" sz="2000" dirty="0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/>
          <a:srcRect l="11250" t="22407" r="60416" b="62707"/>
          <a:stretch>
            <a:fillRect/>
          </a:stretch>
        </p:blipFill>
        <p:spPr bwMode="auto">
          <a:xfrm>
            <a:off x="2545534" y="4495800"/>
            <a:ext cx="6178673" cy="1676400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287486"/>
            <a:ext cx="3404187" cy="49609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581" name="Content Placeholder 2"/>
          <p:cNvSpPr>
            <a:spLocks noGrp="1"/>
          </p:cNvSpPr>
          <p:nvPr>
            <p:ph idx="1"/>
          </p:nvPr>
        </p:nvSpPr>
        <p:spPr>
          <a:xfrm>
            <a:off x="3429000" y="1676400"/>
            <a:ext cx="5715000" cy="4343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Cyrl-RS" altLang="en-US" sz="2200" smtClean="0">
                <a:solidFill>
                  <a:srgbClr val="45683E"/>
                </a:solidFill>
              </a:rPr>
              <a:t>	Ова предузећа достављају податке у складу са П</a:t>
            </a:r>
            <a:r>
              <a:rPr lang="ru-RU" altLang="en-US" sz="2200" smtClean="0">
                <a:solidFill>
                  <a:srgbClr val="45683E"/>
                </a:solidFill>
              </a:rPr>
              <a:t>равилником о методологији за израду националног и локалног регистра извора загађивња, као и методологији за врсте, начине и рокове прикупљања података (</a:t>
            </a:r>
            <a:r>
              <a:rPr lang="sr-Latn-CS" altLang="en-US" sz="2200" smtClean="0">
                <a:solidFill>
                  <a:srgbClr val="45683E"/>
                </a:solidFill>
              </a:rPr>
              <a:t>„</a:t>
            </a:r>
            <a:r>
              <a:rPr lang="ru-RU" altLang="en-US" sz="2200" smtClean="0">
                <a:solidFill>
                  <a:srgbClr val="45683E"/>
                </a:solidFill>
              </a:rPr>
              <a:t>С</a:t>
            </a:r>
            <a:r>
              <a:rPr lang="en-US" altLang="en-US" sz="2200" smtClean="0">
                <a:solidFill>
                  <a:srgbClr val="45683E"/>
                </a:solidFill>
              </a:rPr>
              <a:t>л</a:t>
            </a:r>
            <a:r>
              <a:rPr lang="sr-Cyrl-RS" altLang="en-US" sz="2200" smtClean="0">
                <a:solidFill>
                  <a:srgbClr val="45683E"/>
                </a:solidFill>
              </a:rPr>
              <a:t>.</a:t>
            </a:r>
            <a:r>
              <a:rPr lang="en-US" altLang="en-US" sz="2200" smtClean="0">
                <a:solidFill>
                  <a:srgbClr val="45683E"/>
                </a:solidFill>
              </a:rPr>
              <a:t> гласник РС</a:t>
            </a:r>
            <a:r>
              <a:rPr lang="sr-Latn-CS" altLang="en-US" sz="2200" smtClean="0">
                <a:solidFill>
                  <a:srgbClr val="45683E"/>
                </a:solidFill>
              </a:rPr>
              <a:t>“</a:t>
            </a:r>
            <a:r>
              <a:rPr lang="en-US" altLang="en-US" sz="2200" smtClean="0">
                <a:solidFill>
                  <a:srgbClr val="45683E"/>
                </a:solidFill>
              </a:rPr>
              <a:t>,</a:t>
            </a:r>
            <a:r>
              <a:rPr lang="sr-Latn-CS" altLang="en-US" sz="2200" smtClean="0">
                <a:solidFill>
                  <a:srgbClr val="45683E"/>
                </a:solidFill>
              </a:rPr>
              <a:t> </a:t>
            </a:r>
            <a:r>
              <a:rPr lang="en-US" altLang="en-US" sz="2200" smtClean="0">
                <a:solidFill>
                  <a:srgbClr val="45683E"/>
                </a:solidFill>
              </a:rPr>
              <a:t>број 91/2010).</a:t>
            </a:r>
            <a:r>
              <a:rPr lang="sr-Cyrl-RS" altLang="en-US" sz="2200" smtClean="0">
                <a:solidFill>
                  <a:srgbClr val="45683E"/>
                </a:solidFill>
              </a:rPr>
              <a:t> </a:t>
            </a:r>
          </a:p>
          <a:p>
            <a:pPr eaLnBrk="1" hangingPunct="1">
              <a:buFontTx/>
              <a:buNone/>
            </a:pPr>
            <a:r>
              <a:rPr lang="sr-Cyrl-RS" altLang="en-US" sz="1000" smtClean="0">
                <a:solidFill>
                  <a:srgbClr val="45683E"/>
                </a:solidFill>
              </a:rPr>
              <a:t>	</a:t>
            </a:r>
            <a:endParaRPr lang="sr-Cyrl-RS" altLang="en-US" sz="500" smtClean="0">
              <a:solidFill>
                <a:srgbClr val="45683E"/>
              </a:solidFill>
            </a:endParaRPr>
          </a:p>
          <a:p>
            <a:pPr eaLnBrk="1" hangingPunct="1">
              <a:buFontTx/>
              <a:buNone/>
            </a:pPr>
            <a:r>
              <a:rPr lang="sr-Cyrl-RS" altLang="en-US" sz="2200" smtClean="0">
                <a:solidFill>
                  <a:srgbClr val="45683E"/>
                </a:solidFill>
              </a:rPr>
              <a:t>	Прате се: </a:t>
            </a:r>
          </a:p>
          <a:p>
            <a:pPr marL="857250" lvl="1" indent="-457200" eaLnBrk="1" hangingPunct="1">
              <a:buFontTx/>
              <a:buAutoNum type="arabicPeriod"/>
            </a:pPr>
            <a:r>
              <a:rPr lang="sr-Cyrl-RS" altLang="en-US" sz="2200" smtClean="0">
                <a:solidFill>
                  <a:srgbClr val="45683E"/>
                </a:solidFill>
              </a:rPr>
              <a:t>Емисије у ваздух</a:t>
            </a:r>
          </a:p>
          <a:p>
            <a:pPr marL="857250" lvl="1" indent="-457200" eaLnBrk="1" hangingPunct="1">
              <a:spcBef>
                <a:spcPts val="300"/>
              </a:spcBef>
              <a:buFontTx/>
              <a:buAutoNum type="arabicPeriod"/>
            </a:pPr>
            <a:r>
              <a:rPr lang="sr-Cyrl-RS" altLang="en-US" sz="2200" smtClean="0">
                <a:solidFill>
                  <a:srgbClr val="45683E"/>
                </a:solidFill>
              </a:rPr>
              <a:t>Емисије у воде</a:t>
            </a:r>
          </a:p>
          <a:p>
            <a:pPr marL="857250" lvl="1" indent="-457200" eaLnBrk="1" hangingPunct="1">
              <a:spcBef>
                <a:spcPts val="300"/>
              </a:spcBef>
              <a:buFontTx/>
              <a:buAutoNum type="arabicPeriod"/>
            </a:pPr>
            <a:r>
              <a:rPr lang="sr-Cyrl-RS" altLang="en-US" sz="2200" smtClean="0">
                <a:solidFill>
                  <a:srgbClr val="45683E"/>
                </a:solidFill>
              </a:rPr>
              <a:t>Емисије у тло</a:t>
            </a:r>
          </a:p>
          <a:p>
            <a:pPr marL="857250" lvl="1" indent="-457200" eaLnBrk="1" hangingPunct="1">
              <a:spcBef>
                <a:spcPts val="300"/>
              </a:spcBef>
              <a:buFontTx/>
              <a:buAutoNum type="arabicPeriod"/>
            </a:pPr>
            <a:r>
              <a:rPr lang="sr-Cyrl-RS" altLang="en-US" sz="2200" smtClean="0">
                <a:solidFill>
                  <a:srgbClr val="45683E"/>
                </a:solidFill>
              </a:rPr>
              <a:t>Управљање отпадом.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287486"/>
            <a:ext cx="3404187" cy="49609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533" name="Content Placeholder 2"/>
          <p:cNvSpPr>
            <a:spLocks noGrp="1"/>
          </p:cNvSpPr>
          <p:nvPr>
            <p:ph idx="1"/>
          </p:nvPr>
        </p:nvSpPr>
        <p:spPr>
          <a:xfrm>
            <a:off x="3581400" y="1676400"/>
            <a:ext cx="5562600" cy="4267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Cyrl-RS" altLang="en-US" sz="2000" dirty="0" smtClean="0">
                <a:solidFill>
                  <a:srgbClr val="45683E"/>
                </a:solidFill>
              </a:rPr>
              <a:t>	ПРТР регистар у 201</a:t>
            </a:r>
            <a:r>
              <a:rPr lang="en-US" altLang="en-US" sz="2000" dirty="0" smtClean="0">
                <a:solidFill>
                  <a:srgbClr val="45683E"/>
                </a:solidFill>
              </a:rPr>
              <a:t>6</a:t>
            </a:r>
            <a:r>
              <a:rPr lang="sr-Cyrl-RS" altLang="en-US" sz="2000" dirty="0" smtClean="0">
                <a:solidFill>
                  <a:srgbClr val="45683E"/>
                </a:solidFill>
              </a:rPr>
              <a:t>. години обухвата </a:t>
            </a:r>
            <a:r>
              <a:rPr lang="en-US" altLang="en-US" sz="2000" dirty="0" smtClean="0">
                <a:solidFill>
                  <a:srgbClr val="45683E"/>
                </a:solidFill>
              </a:rPr>
              <a:t>289</a:t>
            </a:r>
            <a:r>
              <a:rPr lang="sr-Cyrl-RS" altLang="en-US" sz="2000" dirty="0" smtClean="0">
                <a:solidFill>
                  <a:srgbClr val="45683E"/>
                </a:solidFill>
              </a:rPr>
              <a:t> постројења која представљају најзначајније изворе загађивања у Републици Србији из области</a:t>
            </a:r>
          </a:p>
          <a:p>
            <a:pPr eaLnBrk="1" hangingPunct="1">
              <a:buFontTx/>
              <a:buNone/>
            </a:pPr>
            <a:endParaRPr lang="sr-Cyrl-RS" altLang="en-US" sz="400" dirty="0" smtClean="0">
              <a:solidFill>
                <a:srgbClr val="45683E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sr-Cyrl-RS" altLang="en-US" sz="2000" dirty="0" smtClean="0">
                <a:solidFill>
                  <a:srgbClr val="45683E"/>
                </a:solidFill>
              </a:rPr>
              <a:t>Енергетике</a:t>
            </a:r>
          </a:p>
          <a:p>
            <a:pPr eaLnBrk="1" hangingPunct="1">
              <a:spcBef>
                <a:spcPts val="200"/>
              </a:spcBef>
              <a:buFontTx/>
              <a:buAutoNum type="arabicPeriod"/>
            </a:pPr>
            <a:r>
              <a:rPr lang="sr-Cyrl-RS" altLang="en-US" sz="2000" dirty="0" smtClean="0">
                <a:solidFill>
                  <a:srgbClr val="45683E"/>
                </a:solidFill>
              </a:rPr>
              <a:t>Производње и прераде метала</a:t>
            </a:r>
          </a:p>
          <a:p>
            <a:pPr eaLnBrk="1" hangingPunct="1">
              <a:spcBef>
                <a:spcPts val="200"/>
              </a:spcBef>
              <a:buFontTx/>
              <a:buAutoNum type="arabicPeriod"/>
            </a:pPr>
            <a:r>
              <a:rPr lang="sr-Cyrl-RS" altLang="en-US" sz="2000" dirty="0" smtClean="0">
                <a:solidFill>
                  <a:srgbClr val="45683E"/>
                </a:solidFill>
              </a:rPr>
              <a:t>Минералне индустрије</a:t>
            </a:r>
          </a:p>
          <a:p>
            <a:pPr eaLnBrk="1" hangingPunct="1">
              <a:spcBef>
                <a:spcPts val="200"/>
              </a:spcBef>
              <a:buFontTx/>
              <a:buAutoNum type="arabicPeriod"/>
            </a:pPr>
            <a:r>
              <a:rPr lang="sr-Cyrl-RS" altLang="en-US" sz="2000" dirty="0" smtClean="0">
                <a:solidFill>
                  <a:srgbClr val="45683E"/>
                </a:solidFill>
              </a:rPr>
              <a:t>Хемијске индустрије</a:t>
            </a:r>
          </a:p>
          <a:p>
            <a:pPr eaLnBrk="1" hangingPunct="1">
              <a:spcBef>
                <a:spcPts val="200"/>
              </a:spcBef>
              <a:buFontTx/>
              <a:buAutoNum type="arabicPeriod"/>
            </a:pPr>
            <a:r>
              <a:rPr lang="sr-Cyrl-RS" altLang="en-US" sz="2000" dirty="0" smtClean="0">
                <a:solidFill>
                  <a:srgbClr val="45683E"/>
                </a:solidFill>
              </a:rPr>
              <a:t>Управљања отпадом и отпадним водама</a:t>
            </a:r>
          </a:p>
          <a:p>
            <a:pPr eaLnBrk="1" hangingPunct="1">
              <a:spcBef>
                <a:spcPts val="200"/>
              </a:spcBef>
              <a:buFontTx/>
              <a:buAutoNum type="arabicPeriod"/>
            </a:pPr>
            <a:r>
              <a:rPr lang="sr-Cyrl-RS" altLang="en-US" sz="2000" dirty="0" smtClean="0">
                <a:solidFill>
                  <a:srgbClr val="45683E"/>
                </a:solidFill>
              </a:rPr>
              <a:t>Производње папира и производа од дрвета</a:t>
            </a:r>
          </a:p>
          <a:p>
            <a:pPr eaLnBrk="1" hangingPunct="1">
              <a:spcBef>
                <a:spcPts val="200"/>
              </a:spcBef>
              <a:buFontTx/>
              <a:buAutoNum type="arabicPeriod"/>
            </a:pPr>
            <a:r>
              <a:rPr lang="sr-Cyrl-RS" altLang="en-US" sz="2000" dirty="0" smtClean="0">
                <a:solidFill>
                  <a:srgbClr val="45683E"/>
                </a:solidFill>
              </a:rPr>
              <a:t>Интензивне производње стоке и рибарства</a:t>
            </a:r>
          </a:p>
          <a:p>
            <a:pPr eaLnBrk="1" hangingPunct="1">
              <a:spcBef>
                <a:spcPts val="200"/>
              </a:spcBef>
              <a:buFontTx/>
              <a:buAutoNum type="arabicPeriod"/>
            </a:pPr>
            <a:r>
              <a:rPr lang="sr-Cyrl-RS" altLang="en-US" sz="2000" dirty="0" smtClean="0">
                <a:solidFill>
                  <a:srgbClr val="45683E"/>
                </a:solidFill>
              </a:rPr>
              <a:t>Прехрамбене индустрије</a:t>
            </a:r>
          </a:p>
          <a:p>
            <a:pPr eaLnBrk="1" hangingPunct="1">
              <a:spcBef>
                <a:spcPts val="200"/>
              </a:spcBef>
              <a:buFontTx/>
              <a:buAutoNum type="arabicPeriod"/>
            </a:pPr>
            <a:r>
              <a:rPr lang="sr-Cyrl-RS" altLang="en-US" sz="2000" dirty="0" smtClean="0">
                <a:solidFill>
                  <a:srgbClr val="45683E"/>
                </a:solidFill>
              </a:rPr>
              <a:t>Других индустријских грана.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71800" y="1388543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PRTR </a:t>
            </a:r>
            <a:r>
              <a:rPr lang="sr-Cyrl-R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портал Србије</a:t>
            </a:r>
            <a:endParaRPr lang="sr-Latn-R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2061865"/>
            <a:ext cx="7391400" cy="4182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67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71800" y="1388543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PRTR </a:t>
            </a:r>
            <a:r>
              <a:rPr lang="sr-Cyrl-RS" sz="2400" b="1" dirty="0" smtClean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портал Србије</a:t>
            </a:r>
            <a:endParaRPr lang="sr-Latn-RS" sz="2400" b="1" dirty="0">
              <a:solidFill>
                <a:srgbClr val="45683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2134" y="1860076"/>
            <a:ext cx="7885946" cy="438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36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71800" y="1388543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PRTR </a:t>
            </a:r>
            <a:r>
              <a:rPr lang="sr-Cyrl-RS" sz="2400" b="1" dirty="0" smtClean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портал Србије</a:t>
            </a:r>
            <a:endParaRPr lang="sr-Latn-RS" sz="2400" b="1" dirty="0">
              <a:solidFill>
                <a:srgbClr val="45683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2189220"/>
            <a:ext cx="8681456" cy="393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00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71800" y="1388543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PRTR </a:t>
            </a:r>
            <a:r>
              <a:rPr lang="sr-Cyrl-RS" sz="2400" b="1" dirty="0" smtClean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портал Србије</a:t>
            </a:r>
            <a:endParaRPr lang="sr-Latn-RS" sz="2400" b="1" dirty="0">
              <a:solidFill>
                <a:srgbClr val="45683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403" y="2102485"/>
            <a:ext cx="8791194" cy="407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38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71800" y="1388543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PRTR </a:t>
            </a:r>
            <a:r>
              <a:rPr lang="sr-Cyrl-RS" sz="2400" b="1" dirty="0" smtClean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портал Србије</a:t>
            </a:r>
            <a:endParaRPr lang="sr-Latn-RS" sz="2400" b="1" dirty="0">
              <a:solidFill>
                <a:srgbClr val="45683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272" y="2121329"/>
            <a:ext cx="8681456" cy="40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32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2292" name="Rectangle 22"/>
          <p:cNvSpPr>
            <a:spLocks noChangeArrowheads="1"/>
          </p:cNvSpPr>
          <p:nvPr/>
        </p:nvSpPr>
        <p:spPr bwMode="auto">
          <a:xfrm>
            <a:off x="457200" y="1895475"/>
            <a:ext cx="82296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sr-Cyrl-RS" altLang="en-US" sz="2400">
              <a:solidFill>
                <a:srgbClr val="45683E"/>
              </a:solidFill>
              <a:cs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400">
                <a:solidFill>
                  <a:srgbClr val="45683E"/>
                </a:solidFill>
                <a:cs typeface="Arial" charset="0"/>
              </a:rPr>
              <a:t>Најчешћа питања која добијамо у Одељењу за национални регистар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400">
                <a:solidFill>
                  <a:srgbClr val="45683E"/>
                </a:solidFill>
                <a:cs typeface="Arial" charset="0"/>
              </a:rPr>
              <a:t>је: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sr-Cyrl-RS" altLang="en-US" sz="2400">
              <a:solidFill>
                <a:srgbClr val="45683E"/>
              </a:solidFill>
              <a:cs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400" b="1">
                <a:solidFill>
                  <a:srgbClr val="45683E"/>
                </a:solidFill>
                <a:cs typeface="Arial" charset="0"/>
              </a:rPr>
              <a:t>ЗАШТО СЕ ШАЉУ ПОДАЦИ?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sr-Cyrl-RS" altLang="en-US" sz="2400" b="1">
              <a:solidFill>
                <a:srgbClr val="45683E"/>
              </a:solidFill>
              <a:cs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400" b="1">
                <a:solidFill>
                  <a:srgbClr val="45683E"/>
                </a:solidFill>
                <a:cs typeface="Arial" charset="0"/>
              </a:rPr>
              <a:t>ЗАШТО СЕ ИЗВЕШТАВА?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sr-Cyrl-RS" altLang="en-US" sz="2400" b="1">
              <a:solidFill>
                <a:srgbClr val="45683E"/>
              </a:solidFill>
              <a:cs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400" b="1">
                <a:solidFill>
                  <a:srgbClr val="45683E"/>
                </a:solidFill>
                <a:cs typeface="Arial" charset="0"/>
              </a:rPr>
              <a:t>ШТА ВИ РАДИТЕ СА ПОДАЦИМА?</a:t>
            </a:r>
            <a:endParaRPr lang="en-US" altLang="en-US" sz="2400">
              <a:solidFill>
                <a:srgbClr val="45683E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71800" y="1388543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PRTR </a:t>
            </a:r>
            <a:r>
              <a:rPr lang="sr-Cyrl-RS" sz="2400" b="1" dirty="0" smtClean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портал Србије</a:t>
            </a:r>
            <a:endParaRPr lang="sr-Latn-RS" sz="2400" b="1" dirty="0">
              <a:solidFill>
                <a:srgbClr val="45683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824" y="2164004"/>
            <a:ext cx="8864352" cy="394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47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29700" name="TextBox 7"/>
          <p:cNvSpPr txBox="1">
            <a:spLocks noChangeArrowheads="1"/>
          </p:cNvSpPr>
          <p:nvPr/>
        </p:nvSpPr>
        <p:spPr bwMode="auto">
          <a:xfrm>
            <a:off x="0" y="5029200"/>
            <a:ext cx="9144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b="1">
                <a:solidFill>
                  <a:srgbClr val="45683E"/>
                </a:solidFill>
                <a:cs typeface="Arial" charset="0"/>
              </a:rPr>
              <a:t>Емисије у ваздух</a:t>
            </a:r>
            <a:endParaRPr lang="en-US" altLang="en-US" b="1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2970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779588"/>
            <a:ext cx="4419600" cy="294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Емисије загађујућих материја у ваздух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33796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676400"/>
            <a:ext cx="8686800" cy="44497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sr-Cyrl-RS" altLang="en-US" sz="2400" dirty="0" smtClean="0"/>
              <a:t>Постојећи део регистра везан за емисије у ваздух обухвата низ база података и инвентара:</a:t>
            </a:r>
            <a:endParaRPr lang="en-US" altLang="en-US" sz="2400" dirty="0" smtClean="0"/>
          </a:p>
          <a:p>
            <a:r>
              <a:rPr lang="sr-Cyrl-RS" altLang="en-US" sz="2400" dirty="0" smtClean="0"/>
              <a:t>PRTR,</a:t>
            </a:r>
            <a:endParaRPr lang="en-US" altLang="en-US" sz="2400" dirty="0" smtClean="0"/>
          </a:p>
          <a:p>
            <a:r>
              <a:rPr lang="sr-Cyrl-RS" altLang="en-US" sz="2400" dirty="0" smtClean="0"/>
              <a:t>Емисије у ваздух у складу са Уредбом о ГВЕ,</a:t>
            </a:r>
            <a:endParaRPr lang="en-US" altLang="en-US" sz="2400" dirty="0" smtClean="0"/>
          </a:p>
          <a:p>
            <a:r>
              <a:rPr lang="sr-Cyrl-RS" altLang="en-US" sz="2400" dirty="0" smtClean="0"/>
              <a:t>Велика постројења за сагоревање,</a:t>
            </a:r>
            <a:endParaRPr lang="en-US" altLang="en-US" sz="2400" dirty="0" smtClean="0"/>
          </a:p>
          <a:p>
            <a:r>
              <a:rPr lang="sr-Cyrl-RS" altLang="en-US" sz="2400" dirty="0" smtClean="0"/>
              <a:t>Инвентар основних загађујућих материја према CLRTAP-у,</a:t>
            </a:r>
          </a:p>
          <a:p>
            <a:r>
              <a:rPr lang="sr-Cyrl-RS" altLang="en-US" sz="2400" dirty="0" smtClean="0"/>
              <a:t>Инвентар гасова са ефектом стаклене баште према</a:t>
            </a:r>
            <a:r>
              <a:rPr lang="en-US" altLang="en-US" sz="2400" dirty="0" smtClean="0"/>
              <a:t> UNFCCC-</a:t>
            </a:r>
            <a:r>
              <a:rPr lang="sr-Cyrl-RS" altLang="en-US" sz="2400" dirty="0" smtClean="0"/>
              <a:t>у,</a:t>
            </a:r>
            <a:endParaRPr lang="en-US" altLang="en-US" sz="2400" dirty="0" smtClean="0"/>
          </a:p>
          <a:p>
            <a:r>
              <a:rPr lang="sr-Cyrl-RS" altLang="en-US" sz="2400" dirty="0" smtClean="0"/>
              <a:t>Национални инвентар ненамерно испуштених дуготрајних органских загађујућих супстанци.</a:t>
            </a:r>
            <a:endParaRPr lang="en-US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Емисије загађујућих материја у ваздух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29200"/>
            <a:ext cx="2686049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1142" y="1447800"/>
            <a:ext cx="2868364" cy="360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2200" y="1447800"/>
            <a:ext cx="2775358" cy="36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5" name="Rectangle 3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Емисије загађујућих материја у ваздух</a:t>
            </a:r>
            <a:endParaRPr lang="sr-Latn-CS" altLang="en-US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74756" name="Rectangle 6"/>
          <p:cNvSpPr>
            <a:spLocks noChangeArrowheads="1"/>
          </p:cNvSpPr>
          <p:nvPr/>
        </p:nvSpPr>
        <p:spPr bwMode="auto">
          <a:xfrm>
            <a:off x="495300" y="1547813"/>
            <a:ext cx="8229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800" b="1">
                <a:solidFill>
                  <a:srgbClr val="45683E"/>
                </a:solidFill>
                <a:cs typeface="Arial" charset="0"/>
              </a:rPr>
              <a:t>Инвентар основних загађујућих материја (</a:t>
            </a:r>
            <a:r>
              <a:rPr lang="en-US" altLang="en-US" sz="2800" b="1">
                <a:solidFill>
                  <a:srgbClr val="45683E"/>
                </a:solidFill>
                <a:cs typeface="Arial" charset="0"/>
              </a:rPr>
              <a:t>CLRTAP)</a:t>
            </a:r>
            <a:endParaRPr lang="sr-Cyrl-RS" altLang="en-US" sz="28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" y="2441575"/>
            <a:ext cx="8763000" cy="2555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spcBef>
                <a:spcPts val="1200"/>
              </a:spcBef>
              <a:defRPr/>
            </a:pPr>
            <a:r>
              <a:rPr lang="sr-Cyrl-RS" altLang="en-US" sz="2000" b="1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ИНДИКАТОРИ</a:t>
            </a:r>
            <a:endParaRPr lang="en-US" altLang="en-US" sz="2000" b="1" dirty="0">
              <a:solidFill>
                <a:srgbClr val="45683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eaLnBrk="1" hangingPunct="1">
              <a:spcBef>
                <a:spcPts val="1200"/>
              </a:spcBef>
              <a:buFont typeface="+mj-lt"/>
              <a:buAutoNum type="arabicPeriod"/>
              <a:defRPr/>
            </a:pPr>
            <a:endParaRPr lang="en-US" altLang="en-US" sz="2000" dirty="0">
              <a:solidFill>
                <a:srgbClr val="45683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eaLnBrk="1" hangingPunct="1">
              <a:spcBef>
                <a:spcPts val="1200"/>
              </a:spcBef>
              <a:buFont typeface="+mj-lt"/>
              <a:buAutoNum type="arabicPeriod"/>
              <a:defRPr/>
            </a:pPr>
            <a:r>
              <a:rPr lang="sr-Cyrl-RS" altLang="en-US" sz="2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Емисија закисељавајућих гасова (NOx, NH</a:t>
            </a:r>
            <a:r>
              <a:rPr lang="sr-Cyrl-RS" altLang="en-US" sz="2000" baseline="-25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sr-Cyrl-RS" altLang="en-US" sz="2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SO</a:t>
            </a:r>
            <a:r>
              <a:rPr lang="sr-Cyrl-RS" altLang="en-US" sz="2000" baseline="-25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sr-Cyrl-RS" altLang="en-US" sz="2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– CSI 001</a:t>
            </a:r>
            <a:endParaRPr lang="en-US" altLang="en-US" sz="2000" dirty="0">
              <a:solidFill>
                <a:srgbClr val="45683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eaLnBrk="1" hangingPunct="1">
              <a:spcBef>
                <a:spcPts val="1200"/>
              </a:spcBef>
              <a:buFont typeface="+mj-lt"/>
              <a:buAutoNum type="arabicPeriod"/>
              <a:defRPr/>
            </a:pPr>
            <a:r>
              <a:rPr lang="sr-Cyrl-RS" altLang="en-US" sz="2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Емисија прекурсора озона (NOx, CO, CH</a:t>
            </a:r>
            <a:r>
              <a:rPr lang="sr-Cyrl-RS" altLang="en-US" sz="2000" baseline="-25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sr-Cyrl-RS" altLang="en-US" sz="2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NMVOC) – CSI 002</a:t>
            </a:r>
            <a:endParaRPr lang="en-US" altLang="en-US" sz="2000" dirty="0">
              <a:solidFill>
                <a:srgbClr val="45683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eaLnBrk="1" hangingPunct="1">
              <a:spcBef>
                <a:spcPts val="1200"/>
              </a:spcBef>
              <a:buFont typeface="+mj-lt"/>
              <a:buAutoNum type="arabicPeriod"/>
              <a:defRPr/>
            </a:pPr>
            <a:r>
              <a:rPr lang="sr-Cyrl-RS" altLang="en-US" sz="2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Емисија примарних суспендованих честица и секундарних прекурсора суспендованих честица (PM</a:t>
            </a:r>
            <a:r>
              <a:rPr lang="sr-Cyrl-RS" altLang="en-US" sz="2000" baseline="-25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</a:t>
            </a:r>
            <a:r>
              <a:rPr lang="sr-Cyrl-RS" altLang="en-US" sz="2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NO</a:t>
            </a:r>
            <a:r>
              <a:rPr lang="sr-Cyrl-RS" altLang="en-US" sz="2000" baseline="-25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sr-Cyrl-RS" altLang="en-US" sz="2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NH</a:t>
            </a:r>
            <a:r>
              <a:rPr lang="sr-Cyrl-RS" altLang="en-US" sz="2000" baseline="-25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sr-Cyrl-RS" altLang="en-US" sz="2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SO</a:t>
            </a:r>
            <a:r>
              <a:rPr lang="sr-Cyrl-RS" altLang="en-US" sz="2000" baseline="-25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sr-Cyrl-RS" altLang="en-US" sz="2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– CSI 003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3" name="Rectangle 3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Емисије загађујућих материја у ваздух</a:t>
            </a:r>
            <a:endParaRPr lang="sr-Latn-CS" altLang="en-US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76804" name="Rectangle 6"/>
          <p:cNvSpPr>
            <a:spLocks noChangeArrowheads="1"/>
          </p:cNvSpPr>
          <p:nvPr/>
        </p:nvSpPr>
        <p:spPr bwMode="auto">
          <a:xfrm>
            <a:off x="457200" y="1295400"/>
            <a:ext cx="8229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800" b="1">
                <a:solidFill>
                  <a:srgbClr val="45683E"/>
                </a:solidFill>
                <a:cs typeface="Arial" charset="0"/>
              </a:rPr>
              <a:t>Инвентар основних загађујућих материја (</a:t>
            </a:r>
            <a:r>
              <a:rPr lang="en-US" altLang="en-US" sz="2800" b="1">
                <a:solidFill>
                  <a:srgbClr val="45683E"/>
                </a:solidFill>
                <a:cs typeface="Arial" charset="0"/>
              </a:rPr>
              <a:t>CLRTAP)</a:t>
            </a:r>
            <a:endParaRPr lang="sr-Cyrl-RS" altLang="en-US" sz="28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76805" name="Rectangle 1"/>
          <p:cNvSpPr>
            <a:spLocks noChangeArrowheads="1"/>
          </p:cNvSpPr>
          <p:nvPr/>
        </p:nvSpPr>
        <p:spPr bwMode="auto">
          <a:xfrm>
            <a:off x="266700" y="1895475"/>
            <a:ext cx="8763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ts val="1200"/>
              </a:spcBef>
              <a:buFontTx/>
              <a:buNone/>
            </a:pPr>
            <a:r>
              <a:rPr lang="sr-Cyrl-RS" altLang="en-US" sz="2000">
                <a:solidFill>
                  <a:srgbClr val="45683E"/>
                </a:solidFill>
                <a:cs typeface="Arial" charset="0"/>
              </a:rPr>
              <a:t>Емисија закисељавајућих гасова (NOx, NH</a:t>
            </a:r>
            <a:r>
              <a:rPr lang="sr-Cyrl-RS" altLang="en-US" sz="2000" baseline="-25000">
                <a:solidFill>
                  <a:srgbClr val="45683E"/>
                </a:solidFill>
                <a:cs typeface="Arial" charset="0"/>
              </a:rPr>
              <a:t>3</a:t>
            </a:r>
            <a:r>
              <a:rPr lang="sr-Cyrl-RS" altLang="en-US" sz="2000">
                <a:solidFill>
                  <a:srgbClr val="45683E"/>
                </a:solidFill>
                <a:cs typeface="Arial" charset="0"/>
              </a:rPr>
              <a:t> и SO</a:t>
            </a:r>
            <a:r>
              <a:rPr lang="sr-Cyrl-RS" altLang="en-US" sz="2000" baseline="-25000">
                <a:solidFill>
                  <a:srgbClr val="45683E"/>
                </a:solidFill>
                <a:cs typeface="Arial" charset="0"/>
              </a:rPr>
              <a:t>2</a:t>
            </a:r>
            <a:r>
              <a:rPr lang="sr-Cyrl-RS" altLang="en-US" sz="2000">
                <a:solidFill>
                  <a:srgbClr val="45683E"/>
                </a:solidFill>
                <a:cs typeface="Arial" charset="0"/>
              </a:rPr>
              <a:t>) – CSI 001</a:t>
            </a:r>
            <a:endParaRPr lang="en-US" altLang="en-US" sz="2000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76807" name="TextBox 3"/>
          <p:cNvSpPr txBox="1">
            <a:spLocks noChangeArrowheads="1"/>
          </p:cNvSpPr>
          <p:nvPr/>
        </p:nvSpPr>
        <p:spPr bwMode="auto">
          <a:xfrm>
            <a:off x="304800" y="5105400"/>
            <a:ext cx="8686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en-US" sz="1800">
                <a:cs typeface="Arial" charset="0"/>
              </a:rPr>
              <a:t>Најзначајнији допринос укупној количини еми</a:t>
            </a:r>
            <a:r>
              <a:rPr lang="sr-Cyrl-RS" altLang="en-US" sz="1800">
                <a:cs typeface="Arial" charset="0"/>
              </a:rPr>
              <a:t>тованих</a:t>
            </a:r>
            <a:r>
              <a:rPr lang="ru-RU" altLang="en-US" sz="1800">
                <a:cs typeface="Arial" charset="0"/>
              </a:rPr>
              <a:t> закисељавајућих гасова у 2014 години даје "Производња и дистрибуција енергије" за NO</a:t>
            </a:r>
            <a:r>
              <a:rPr lang="ru-RU" altLang="en-US" sz="1800" baseline="-25000">
                <a:cs typeface="Arial" charset="0"/>
              </a:rPr>
              <a:t>x</a:t>
            </a:r>
            <a:r>
              <a:rPr lang="ru-RU" altLang="en-US" sz="1800">
                <a:cs typeface="Arial" charset="0"/>
              </a:rPr>
              <a:t> - 41% и "Друмски саобраћај" – 41,2 %, а за SO</a:t>
            </a:r>
            <a:r>
              <a:rPr lang="ru-RU" altLang="en-US" sz="1800" baseline="-25000">
                <a:cs typeface="Arial" charset="0"/>
              </a:rPr>
              <a:t>2</a:t>
            </a:r>
            <a:r>
              <a:rPr lang="ru-RU" altLang="en-US" sz="1800">
                <a:cs typeface="Arial" charset="0"/>
              </a:rPr>
              <a:t> - </a:t>
            </a:r>
            <a:r>
              <a:rPr lang="en-US" altLang="en-US" sz="1800">
                <a:cs typeface="Arial" charset="0"/>
              </a:rPr>
              <a:t>9</a:t>
            </a:r>
            <a:r>
              <a:rPr lang="ru-RU" altLang="en-US" sz="1800">
                <a:cs typeface="Arial" charset="0"/>
              </a:rPr>
              <a:t>0% и "Пољопривреда" око 90% за NH</a:t>
            </a:r>
            <a:r>
              <a:rPr lang="ru-RU" altLang="en-US" sz="1800" baseline="-25000">
                <a:cs typeface="Arial" charset="0"/>
              </a:rPr>
              <a:t>3</a:t>
            </a:r>
            <a:r>
              <a:rPr lang="ru-RU" altLang="en-US" sz="1800">
                <a:cs typeface="Arial" charset="0"/>
              </a:rPr>
              <a:t>.</a:t>
            </a:r>
            <a:endParaRPr lang="en-US" altLang="en-US" sz="1800">
              <a:cs typeface="Arial" charset="0"/>
            </a:endParaRPr>
          </a:p>
        </p:txBody>
      </p:sp>
      <p:pic>
        <p:nvPicPr>
          <p:cNvPr id="7680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742" y="2436085"/>
            <a:ext cx="6846516" cy="262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82948" name="TextBox 7"/>
          <p:cNvSpPr txBox="1">
            <a:spLocks noChangeArrowheads="1"/>
          </p:cNvSpPr>
          <p:nvPr/>
        </p:nvSpPr>
        <p:spPr bwMode="auto">
          <a:xfrm>
            <a:off x="0" y="5105400"/>
            <a:ext cx="9144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b="1">
                <a:solidFill>
                  <a:srgbClr val="45683E"/>
                </a:solidFill>
                <a:cs typeface="Arial" charset="0"/>
              </a:rPr>
              <a:t>Емисије у воде</a:t>
            </a:r>
            <a:endParaRPr lang="en-US" altLang="en-US" b="1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8294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175" y="1624013"/>
            <a:ext cx="3382963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5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altLang="en-US" sz="2200" dirty="0" smtClean="0">
              <a:solidFill>
                <a:srgbClr val="45683E"/>
              </a:solidFill>
            </a:endParaRPr>
          </a:p>
          <a:p>
            <a:pPr eaLnBrk="1" hangingPunct="1"/>
            <a:r>
              <a:rPr lang="ru-RU" altLang="en-US" sz="2200" dirty="0" smtClean="0">
                <a:solidFill>
                  <a:srgbClr val="45683E"/>
                </a:solidFill>
              </a:rPr>
              <a:t>Један од најзначајнијих узрока загађења животне средине је неодговарајућа канализациона инфраструктура, односно неадекватно сакупљање и пречишћавање отпадних вода.</a:t>
            </a:r>
          </a:p>
          <a:p>
            <a:pPr eaLnBrk="1" hangingPunct="1"/>
            <a:endParaRPr lang="ru-RU" altLang="en-US" sz="2200" dirty="0" smtClean="0">
              <a:solidFill>
                <a:srgbClr val="45683E"/>
              </a:solidFill>
            </a:endParaRPr>
          </a:p>
          <a:p>
            <a:pPr eaLnBrk="1" hangingPunct="1"/>
            <a:r>
              <a:rPr lang="ru-RU" altLang="en-US" sz="2200" dirty="0" smtClean="0">
                <a:solidFill>
                  <a:srgbClr val="45683E"/>
                </a:solidFill>
              </a:rPr>
              <a:t>Успостављањем регистра извора загађивања могу се  добити најпотпунији подаци о канализационим системима са карактеристикама свих врста отпадних вода, уређајима за њихово пречишћавање, као и степену пречишћавања отпадних вода, количинама загађујућих материја које се испуштају у воде.</a:t>
            </a:r>
            <a:endParaRPr lang="en-US" altLang="en-US" sz="2200" dirty="0" smtClean="0">
              <a:solidFill>
                <a:srgbClr val="45683E"/>
              </a:solidFill>
            </a:endParaRPr>
          </a:p>
        </p:txBody>
      </p:sp>
      <p:sp>
        <p:nvSpPr>
          <p:cNvPr id="84996" name="Rectangle 3"/>
          <p:cNvSpPr>
            <a:spLocks noGrp="1" noChangeArrowheads="1"/>
          </p:cNvSpPr>
          <p:nvPr>
            <p:ph type="title"/>
          </p:nvPr>
        </p:nvSpPr>
        <p:spPr>
          <a:xfrm>
            <a:off x="898525" y="500063"/>
            <a:ext cx="7916863" cy="719137"/>
          </a:xfrm>
        </p:spPr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Емисије загађујућих материја у воде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19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2209800"/>
            <a:ext cx="8229600" cy="3124200"/>
          </a:xfrm>
        </p:spPr>
        <p:txBody>
          <a:bodyPr/>
          <a:lstStyle/>
          <a:p>
            <a:pPr eaLnBrk="1" hangingPunct="1"/>
            <a:r>
              <a:rPr lang="en-US" altLang="en-US" sz="2400" b="1" dirty="0" smtClean="0">
                <a:solidFill>
                  <a:srgbClr val="45683E"/>
                </a:solidFill>
              </a:rPr>
              <a:t>7</a:t>
            </a:r>
            <a:r>
              <a:rPr lang="sr-Latn-RS" altLang="en-US" sz="2400" b="1" dirty="0" smtClean="0">
                <a:solidFill>
                  <a:srgbClr val="45683E"/>
                </a:solidFill>
              </a:rPr>
              <a:t>0</a:t>
            </a:r>
            <a:r>
              <a:rPr lang="en-US" altLang="en-US" sz="2400" dirty="0" smtClean="0">
                <a:solidFill>
                  <a:srgbClr val="45683E"/>
                </a:solidFill>
              </a:rPr>
              <a:t> ЈКП </a:t>
            </a:r>
            <a:r>
              <a:rPr lang="en-US" altLang="en-US" sz="2400" dirty="0" err="1" smtClean="0">
                <a:solidFill>
                  <a:srgbClr val="45683E"/>
                </a:solidFill>
              </a:rPr>
              <a:t>су</a:t>
            </a:r>
            <a:r>
              <a:rPr lang="en-US" altLang="en-US" sz="2400" dirty="0" smtClean="0">
                <a:solidFill>
                  <a:srgbClr val="45683E"/>
                </a:solidFill>
              </a:rPr>
              <a:t> </a:t>
            </a:r>
            <a:r>
              <a:rPr lang="en-US" altLang="en-US" sz="2400" dirty="0" err="1" smtClean="0">
                <a:solidFill>
                  <a:srgbClr val="45683E"/>
                </a:solidFill>
              </a:rPr>
              <a:t>доставили</a:t>
            </a:r>
            <a:r>
              <a:rPr lang="en-US" altLang="en-US" sz="2400" dirty="0" smtClean="0">
                <a:solidFill>
                  <a:srgbClr val="45683E"/>
                </a:solidFill>
              </a:rPr>
              <a:t> </a:t>
            </a:r>
            <a:r>
              <a:rPr lang="en-US" altLang="en-US" sz="2400" dirty="0" err="1" smtClean="0">
                <a:solidFill>
                  <a:srgbClr val="45683E"/>
                </a:solidFill>
              </a:rPr>
              <a:t>обрасце</a:t>
            </a:r>
            <a:r>
              <a:rPr lang="sr-Cyrl-CS" altLang="en-US" sz="2400" dirty="0" smtClean="0">
                <a:solidFill>
                  <a:srgbClr val="45683E"/>
                </a:solidFill>
              </a:rPr>
              <a:t> до законски утврђеног рока</a:t>
            </a:r>
            <a:r>
              <a:rPr lang="sr-Cyrl-RS" altLang="en-US" sz="2400" dirty="0" smtClean="0">
                <a:solidFill>
                  <a:srgbClr val="45683E"/>
                </a:solidFill>
              </a:rPr>
              <a:t> из 101 испуста.</a:t>
            </a:r>
            <a:endParaRPr lang="sr-Cyrl-CS" altLang="en-US" sz="2400" dirty="0" smtClean="0">
              <a:solidFill>
                <a:srgbClr val="45683E"/>
              </a:solidFill>
            </a:endParaRPr>
          </a:p>
        </p:txBody>
      </p:sp>
      <p:sp>
        <p:nvSpPr>
          <p:cNvPr id="86020" name="Rectangle 5"/>
          <p:cNvSpPr>
            <a:spLocks noChangeArrowheads="1"/>
          </p:cNvSpPr>
          <p:nvPr/>
        </p:nvSpPr>
        <p:spPr bwMode="auto">
          <a:xfrm>
            <a:off x="457200" y="1447800"/>
            <a:ext cx="8229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sr-Latn-RS" altLang="en-US" sz="2400" b="1">
                <a:solidFill>
                  <a:srgbClr val="45683E"/>
                </a:solidFill>
                <a:cs typeface="Arial" charset="0"/>
              </a:rPr>
              <a:t>K</a:t>
            </a:r>
            <a:r>
              <a:rPr lang="ru-RU" altLang="en-US" sz="2400" b="1">
                <a:solidFill>
                  <a:srgbClr val="45683E"/>
                </a:solidFill>
                <a:cs typeface="Arial" charset="0"/>
              </a:rPr>
              <a:t>омуналн</a:t>
            </a:r>
            <a:r>
              <a:rPr lang="sr-Latn-RS" altLang="en-US" sz="2400" b="1">
                <a:solidFill>
                  <a:srgbClr val="45683E"/>
                </a:solidFill>
                <a:cs typeface="Arial" charset="0"/>
              </a:rPr>
              <a:t>e</a:t>
            </a:r>
            <a:r>
              <a:rPr lang="ru-RU" altLang="en-US" sz="2400" b="1">
                <a:solidFill>
                  <a:srgbClr val="45683E"/>
                </a:solidFill>
                <a:cs typeface="Arial" charset="0"/>
              </a:rPr>
              <a:t> отпадн</a:t>
            </a:r>
            <a:r>
              <a:rPr lang="sr-Latn-RS" altLang="en-US" sz="2400" b="1">
                <a:solidFill>
                  <a:srgbClr val="45683E"/>
                </a:solidFill>
                <a:cs typeface="Arial" charset="0"/>
              </a:rPr>
              <a:t>e</a:t>
            </a:r>
            <a:r>
              <a:rPr lang="ru-RU" altLang="en-US" sz="2400" b="1">
                <a:solidFill>
                  <a:srgbClr val="45683E"/>
                </a:solidFill>
                <a:cs typeface="Arial" charset="0"/>
              </a:rPr>
              <a:t> вод</a:t>
            </a:r>
            <a:r>
              <a:rPr lang="sr-Latn-RS" altLang="en-US" sz="2400" b="1">
                <a:solidFill>
                  <a:srgbClr val="45683E"/>
                </a:solidFill>
                <a:cs typeface="Arial" charset="0"/>
              </a:rPr>
              <a:t>e</a:t>
            </a:r>
            <a:endParaRPr lang="ru-RU" altLang="en-US" sz="24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86021" name="Rectangle 3"/>
          <p:cNvSpPr>
            <a:spLocks noGrp="1" noChangeArrowheads="1"/>
          </p:cNvSpPr>
          <p:nvPr>
            <p:ph type="title"/>
          </p:nvPr>
        </p:nvSpPr>
        <p:spPr>
          <a:xfrm>
            <a:off x="898525" y="500063"/>
            <a:ext cx="7916863" cy="719137"/>
          </a:xfrm>
        </p:spPr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Емисије загађујућих материја у воде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86022" name="Rectangle 8"/>
          <p:cNvSpPr>
            <a:spLocks noChangeArrowheads="1"/>
          </p:cNvSpPr>
          <p:nvPr/>
        </p:nvSpPr>
        <p:spPr bwMode="auto">
          <a:xfrm>
            <a:off x="990600" y="3133725"/>
            <a:ext cx="7010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en-US" sz="2400" b="1" dirty="0">
                <a:solidFill>
                  <a:srgbClr val="45683E"/>
                </a:solidFill>
                <a:cs typeface="Arial" charset="0"/>
              </a:rPr>
              <a:t>Место испуста </a:t>
            </a:r>
            <a:r>
              <a:rPr lang="sr-Cyrl-CS" altLang="en-US" sz="2400" b="1" dirty="0">
                <a:solidFill>
                  <a:srgbClr val="45683E"/>
                </a:solidFill>
                <a:cs typeface="Arial" charset="0"/>
              </a:rPr>
              <a:t>комуналних</a:t>
            </a:r>
            <a:r>
              <a:rPr lang="ru-RU" altLang="en-US" sz="2400" b="1" dirty="0">
                <a:solidFill>
                  <a:srgbClr val="45683E"/>
                </a:solidFill>
                <a:cs typeface="Arial" charset="0"/>
              </a:rPr>
              <a:t> отпадних вода</a:t>
            </a:r>
            <a:r>
              <a:rPr lang="ru-RU" altLang="en-US" sz="2400" dirty="0">
                <a:cs typeface="Arial" charset="0"/>
              </a:rPr>
              <a:t> </a:t>
            </a:r>
          </a:p>
        </p:txBody>
      </p:sp>
      <p:pic>
        <p:nvPicPr>
          <p:cNvPr id="8602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24" y="3595688"/>
            <a:ext cx="7102475" cy="2652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81000" y="2133600"/>
            <a:ext cx="8534400" cy="914400"/>
          </a:xfrm>
        </p:spPr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sr-Cyrl-CS" altLang="en-US" sz="2400" b="1" smtClean="0">
                <a:solidFill>
                  <a:srgbClr val="45683E"/>
                </a:solidFill>
              </a:rPr>
              <a:t>155 ПРТР постројења </a:t>
            </a:r>
            <a:r>
              <a:rPr lang="sr-Cyrl-CS" altLang="en-US" sz="2400" smtClean="0">
                <a:solidFill>
                  <a:srgbClr val="45683E"/>
                </a:solidFill>
              </a:rPr>
              <a:t>су послала обрасце о својим отпадним водама до 31.03.2015. из 260 испуста. </a:t>
            </a:r>
          </a:p>
        </p:txBody>
      </p:sp>
      <p:sp>
        <p:nvSpPr>
          <p:cNvPr id="87044" name="Rectangle 5"/>
          <p:cNvSpPr>
            <a:spLocks noChangeArrowheads="1"/>
          </p:cNvSpPr>
          <p:nvPr/>
        </p:nvSpPr>
        <p:spPr bwMode="auto">
          <a:xfrm>
            <a:off x="609600" y="1447800"/>
            <a:ext cx="807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en-US" sz="2400" b="1">
                <a:solidFill>
                  <a:srgbClr val="45683E"/>
                </a:solidFill>
                <a:cs typeface="Arial" charset="0"/>
              </a:rPr>
              <a:t>Индустријске отпадне воде</a:t>
            </a:r>
          </a:p>
        </p:txBody>
      </p:sp>
      <p:sp>
        <p:nvSpPr>
          <p:cNvPr id="87045" name="Rectangle 3"/>
          <p:cNvSpPr>
            <a:spLocks noGrp="1" noChangeArrowheads="1"/>
          </p:cNvSpPr>
          <p:nvPr>
            <p:ph type="title"/>
          </p:nvPr>
        </p:nvSpPr>
        <p:spPr>
          <a:xfrm>
            <a:off x="898525" y="500063"/>
            <a:ext cx="7916863" cy="719137"/>
          </a:xfrm>
        </p:spPr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Емисије загађујућих материја у воде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87046" name="Rectangle 1"/>
          <p:cNvSpPr>
            <a:spLocks noChangeArrowheads="1"/>
          </p:cNvSpPr>
          <p:nvPr/>
        </p:nvSpPr>
        <p:spPr bwMode="auto">
          <a:xfrm>
            <a:off x="1309688" y="3105150"/>
            <a:ext cx="669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en-US" sz="2400" b="1">
                <a:solidFill>
                  <a:srgbClr val="45683E"/>
                </a:solidFill>
                <a:cs typeface="Arial" charset="0"/>
              </a:rPr>
              <a:t>Место испуста индустријских отпадних вода </a:t>
            </a:r>
          </a:p>
        </p:txBody>
      </p:sp>
      <p:pic>
        <p:nvPicPr>
          <p:cNvPr id="870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688" y="3581400"/>
            <a:ext cx="6900862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457200" y="1649413"/>
            <a:ext cx="7391400" cy="449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47675" indent="-38258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sr-Cyrl-RS" altLang="en-US" sz="2200" b="1" dirty="0">
                <a:solidFill>
                  <a:srgbClr val="45683E"/>
                </a:solidFill>
                <a:cs typeface="Arial" charset="0"/>
              </a:rPr>
              <a:t>ЗНАЧАЈ МЕРЕЊА</a:t>
            </a:r>
          </a:p>
          <a:p>
            <a:pPr algn="ctr" eaLnBrk="1" hangingPunct="1">
              <a:spcBef>
                <a:spcPct val="0"/>
              </a:spcBef>
              <a:buFont typeface="Wingdings 2" pitchFamily="18" charset="2"/>
              <a:buNone/>
            </a:pPr>
            <a:endParaRPr lang="sr-Cyrl-RS" altLang="en-US" sz="2200" b="1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en-US" altLang="en-US" sz="2200" dirty="0">
                <a:solidFill>
                  <a:srgbClr val="45683E"/>
                </a:solidFill>
                <a:cs typeface="Arial" charset="0"/>
              </a:rPr>
              <a:t>Постоји </a:t>
            </a:r>
            <a:r>
              <a:rPr lang="sr-Latn-CS" altLang="en-US" sz="2200" dirty="0">
                <a:solidFill>
                  <a:srgbClr val="45683E"/>
                </a:solidFill>
                <a:cs typeface="Arial" charset="0"/>
              </a:rPr>
              <a:t>пет војних правила: </a:t>
            </a:r>
            <a:endParaRPr lang="en-US" altLang="en-US" sz="22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sr-Cyrl-CS" altLang="en-US" sz="2200" dirty="0">
                <a:solidFill>
                  <a:srgbClr val="45683E"/>
                </a:solidFill>
                <a:cs typeface="Arial" charset="0"/>
              </a:rPr>
              <a:t>м</a:t>
            </a:r>
            <a:r>
              <a:rPr lang="sr-Latn-CS" altLang="en-US" sz="2200" dirty="0">
                <a:solidFill>
                  <a:srgbClr val="45683E"/>
                </a:solidFill>
                <a:cs typeface="Arial" charset="0"/>
              </a:rPr>
              <a:t>ерење, процена, прорачун, упоређивање и победа.</a:t>
            </a:r>
            <a:endParaRPr lang="sr-Cyrl-CS" altLang="en-US" sz="22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endParaRPr lang="sr-Latn-CS" altLang="en-US" sz="22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sr-Latn-CS" altLang="en-US" sz="2200" dirty="0">
                <a:solidFill>
                  <a:srgbClr val="45683E"/>
                </a:solidFill>
                <a:cs typeface="Arial" charset="0"/>
              </a:rPr>
              <a:t>Мерење се заснива на локацији, </a:t>
            </a:r>
            <a:endParaRPr lang="en-US" altLang="en-US" sz="22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sr-Latn-CS" altLang="en-US" sz="2200" dirty="0">
                <a:solidFill>
                  <a:srgbClr val="45683E"/>
                </a:solidFill>
                <a:cs typeface="Arial" charset="0"/>
              </a:rPr>
              <a:t>процена зависи од мерења, </a:t>
            </a:r>
            <a:endParaRPr lang="en-US" altLang="en-US" sz="22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sr-Latn-CS" altLang="en-US" sz="2200" dirty="0">
                <a:solidFill>
                  <a:srgbClr val="45683E"/>
                </a:solidFill>
                <a:cs typeface="Arial" charset="0"/>
              </a:rPr>
              <a:t>прорачуни се изводе на основу процена, </a:t>
            </a:r>
            <a:endParaRPr lang="en-US" altLang="en-US" sz="22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sr-Latn-CS" altLang="en-US" sz="2200" dirty="0">
                <a:solidFill>
                  <a:srgbClr val="45683E"/>
                </a:solidFill>
                <a:cs typeface="Arial" charset="0"/>
              </a:rPr>
              <a:t>поређење на основу прорачуна, </a:t>
            </a:r>
            <a:endParaRPr lang="en-US" altLang="en-US" sz="22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sr-Latn-CS" altLang="en-US" sz="2200" dirty="0">
                <a:solidFill>
                  <a:srgbClr val="45683E"/>
                </a:solidFill>
                <a:cs typeface="Arial" charset="0"/>
              </a:rPr>
              <a:t>а победа се постиже на основу поређења.</a:t>
            </a:r>
            <a:r>
              <a:rPr lang="sr-Latn-CS" altLang="en-US" sz="2200" b="1" dirty="0">
                <a:solidFill>
                  <a:srgbClr val="45683E"/>
                </a:solidFill>
                <a:cs typeface="Arial" charset="0"/>
              </a:rPr>
              <a:t>  </a:t>
            </a:r>
            <a:endParaRPr lang="en-US" altLang="en-US" sz="2200" b="1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sr-Cyrl-CS" altLang="en-US" sz="2200" b="1" dirty="0">
                <a:solidFill>
                  <a:srgbClr val="45683E"/>
                </a:solidFill>
                <a:cs typeface="Arial" charset="0"/>
              </a:rPr>
              <a:t>					</a:t>
            </a: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sr-Cyrl-CS" altLang="en-US" sz="2200" b="1" dirty="0">
                <a:solidFill>
                  <a:srgbClr val="45683E"/>
                </a:solidFill>
                <a:cs typeface="Arial" charset="0"/>
              </a:rPr>
              <a:t>						</a:t>
            </a:r>
            <a:r>
              <a:rPr lang="sr-Latn-CS" altLang="en-US" sz="2200" b="1" dirty="0">
                <a:solidFill>
                  <a:srgbClr val="45683E"/>
                </a:solidFill>
                <a:cs typeface="Arial" charset="0"/>
              </a:rPr>
              <a:t>Сун Тзу, </a:t>
            </a:r>
            <a:endParaRPr lang="en-US" altLang="en-US" sz="2200" b="1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sr-Cyrl-CS" altLang="en-US" sz="2200" b="1" dirty="0">
                <a:solidFill>
                  <a:srgbClr val="45683E"/>
                </a:solidFill>
                <a:cs typeface="Arial" charset="0"/>
              </a:rPr>
              <a:t>			</a:t>
            </a:r>
            <a:r>
              <a:rPr lang="sr-Latn-CS" altLang="en-US" sz="2200" b="1" dirty="0">
                <a:solidFill>
                  <a:srgbClr val="45683E"/>
                </a:solidFill>
                <a:cs typeface="Arial" charset="0"/>
              </a:rPr>
              <a:t>	  "Умеће ратовања", IV век п.н.е. </a:t>
            </a:r>
            <a:endParaRPr lang="en-US" altLang="en-US" sz="2200" b="1" dirty="0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124200"/>
            <a:ext cx="1747817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89092" name="TextBox 7"/>
          <p:cNvSpPr txBox="1">
            <a:spLocks noChangeArrowheads="1"/>
          </p:cNvSpPr>
          <p:nvPr/>
        </p:nvSpPr>
        <p:spPr bwMode="auto">
          <a:xfrm>
            <a:off x="0" y="5105400"/>
            <a:ext cx="9144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b="1">
                <a:solidFill>
                  <a:srgbClr val="45683E"/>
                </a:solidFill>
                <a:cs typeface="Arial" charset="0"/>
              </a:rPr>
              <a:t>Управљање отпадом</a:t>
            </a:r>
            <a:endParaRPr lang="en-US" altLang="en-US" b="1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8909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" t="4805" r="2400" b="1501"/>
          <a:stretch>
            <a:fillRect/>
          </a:stretch>
        </p:blipFill>
        <p:spPr bwMode="auto">
          <a:xfrm>
            <a:off x="2286000" y="1600200"/>
            <a:ext cx="45720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7" name="Rectangle 3"/>
          <p:cNvSpPr>
            <a:spLocks noGrp="1" noChangeArrowheads="1"/>
          </p:cNvSpPr>
          <p:nvPr>
            <p:ph type="title"/>
          </p:nvPr>
        </p:nvSpPr>
        <p:spPr>
          <a:xfrm>
            <a:off x="898525" y="609600"/>
            <a:ext cx="7916863" cy="457200"/>
          </a:xfrm>
        </p:spPr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/>
            </a:r>
            <a:br>
              <a:rPr lang="sr-Cyrl-CS" altLang="en-US" sz="3200" b="1" smtClean="0">
                <a:solidFill>
                  <a:srgbClr val="45683E"/>
                </a:solidFill>
              </a:rPr>
            </a:br>
            <a:r>
              <a:rPr lang="sr-Cyrl-CS" altLang="en-US" sz="3200" b="1" smtClean="0">
                <a:solidFill>
                  <a:srgbClr val="45683E"/>
                </a:solidFill>
              </a:rPr>
              <a:t>Управљање </a:t>
            </a:r>
            <a:r>
              <a:rPr lang="en-US" altLang="en-US" sz="3200" b="1" smtClean="0">
                <a:solidFill>
                  <a:srgbClr val="45683E"/>
                </a:solidFill>
              </a:rPr>
              <a:t>отпадом</a:t>
            </a:r>
            <a:r>
              <a:rPr lang="en-US" altLang="en-US" sz="4000" b="1" smtClean="0">
                <a:solidFill>
                  <a:srgbClr val="45683E"/>
                </a:solidFill>
              </a:rPr>
              <a:t/>
            </a:r>
            <a:br>
              <a:rPr lang="en-US" altLang="en-US" sz="4000" b="1" smtClean="0">
                <a:solidFill>
                  <a:srgbClr val="45683E"/>
                </a:solidFill>
              </a:rPr>
            </a:br>
            <a:endParaRPr lang="sr-Latn-CS" altLang="en-US" sz="4000" b="1" smtClean="0">
              <a:solidFill>
                <a:srgbClr val="45683E"/>
              </a:solidFill>
            </a:endParaRPr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381000" y="1600200"/>
            <a:ext cx="838200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Област Националног регистра везана за управљање отпадом обухвата следеће компоненте: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ПРТР,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Комунални отпад,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Индустријски отпад,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Амбалажни отпад,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Производи који после употребе постају посебни токови отпада,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Посебни токови отпада,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Медицински отпад,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Опасни отпад,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Депоније,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Увоз и извоз отпада,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ПЦБ уређаји и РСВ отпад,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Регистар издатих дозвола за управљање отпадом.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7" name="Rectangle 3"/>
          <p:cNvSpPr>
            <a:spLocks noGrp="1" noChangeArrowheads="1"/>
          </p:cNvSpPr>
          <p:nvPr>
            <p:ph type="title"/>
          </p:nvPr>
        </p:nvSpPr>
        <p:spPr>
          <a:xfrm>
            <a:off x="898525" y="609600"/>
            <a:ext cx="7916863" cy="457200"/>
          </a:xfrm>
        </p:spPr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/>
            </a:r>
            <a:br>
              <a:rPr lang="sr-Cyrl-CS" altLang="en-US" sz="3200" b="1" smtClean="0">
                <a:solidFill>
                  <a:srgbClr val="45683E"/>
                </a:solidFill>
              </a:rPr>
            </a:br>
            <a:r>
              <a:rPr lang="sr-Cyrl-CS" altLang="en-US" sz="3200" b="1" smtClean="0">
                <a:solidFill>
                  <a:srgbClr val="45683E"/>
                </a:solidFill>
              </a:rPr>
              <a:t>Управљање </a:t>
            </a:r>
            <a:r>
              <a:rPr lang="en-US" altLang="en-US" sz="3200" b="1" smtClean="0">
                <a:solidFill>
                  <a:srgbClr val="45683E"/>
                </a:solidFill>
              </a:rPr>
              <a:t>отпадом</a:t>
            </a:r>
            <a:r>
              <a:rPr lang="en-US" altLang="en-US" sz="4000" b="1" smtClean="0">
                <a:solidFill>
                  <a:srgbClr val="45683E"/>
                </a:solidFill>
              </a:rPr>
              <a:t/>
            </a:r>
            <a:br>
              <a:rPr lang="en-US" altLang="en-US" sz="4000" b="1" smtClean="0">
                <a:solidFill>
                  <a:srgbClr val="45683E"/>
                </a:solidFill>
              </a:rPr>
            </a:br>
            <a:endParaRPr lang="sr-Latn-CS" altLang="en-US" sz="4000" b="1" smtClean="0">
              <a:solidFill>
                <a:srgbClr val="45683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371600"/>
            <a:ext cx="3416413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27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1" name="Rectangle 3"/>
          <p:cNvSpPr>
            <a:spLocks noGrp="1" noChangeArrowheads="1"/>
          </p:cNvSpPr>
          <p:nvPr>
            <p:ph type="title"/>
          </p:nvPr>
        </p:nvSpPr>
        <p:spPr>
          <a:xfrm>
            <a:off x="1371600" y="1295400"/>
            <a:ext cx="7367588" cy="719138"/>
          </a:xfrm>
        </p:spPr>
        <p:txBody>
          <a:bodyPr/>
          <a:lstStyle/>
          <a:p>
            <a:pPr algn="l" eaLnBrk="1" hangingPunct="1"/>
            <a:r>
              <a:rPr lang="sr-Cyrl-CS" altLang="en-US" sz="2800" b="1" smtClean="0">
                <a:solidFill>
                  <a:srgbClr val="45683E"/>
                </a:solidFill>
              </a:rPr>
              <a:t>САНИТАРНЕ ДЕПОНИЈЕ</a:t>
            </a:r>
            <a:endParaRPr lang="sr-Latn-CS" altLang="en-US" sz="3600" b="1" smtClean="0">
              <a:solidFill>
                <a:srgbClr val="45683E"/>
              </a:solidFill>
            </a:endParaRP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457200" y="1600200"/>
            <a:ext cx="822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en-US" sz="1800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sp>
        <p:nvSpPr>
          <p:cNvPr id="94213" name="Rectangle 3"/>
          <p:cNvSpPr txBox="1">
            <a:spLocks noChangeArrowheads="1"/>
          </p:cNvSpPr>
          <p:nvPr/>
        </p:nvSpPr>
        <p:spPr bwMode="auto">
          <a:xfrm>
            <a:off x="898525" y="6096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/>
            </a:r>
            <a:br>
              <a:rPr lang="sr-Cyrl-CS" altLang="en-US" b="1">
                <a:solidFill>
                  <a:srgbClr val="45683E"/>
                </a:solidFill>
                <a:cs typeface="Arial" charset="0"/>
              </a:rPr>
            </a:b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Управљање </a:t>
            </a:r>
            <a:r>
              <a:rPr lang="en-US" altLang="en-US" b="1">
                <a:solidFill>
                  <a:srgbClr val="45683E"/>
                </a:solidFill>
                <a:cs typeface="Arial" charset="0"/>
              </a:rPr>
              <a:t>отпадом</a:t>
            </a:r>
            <a:r>
              <a:rPr lang="en-US" altLang="en-US" sz="4000" b="1">
                <a:solidFill>
                  <a:srgbClr val="45683E"/>
                </a:solidFill>
                <a:cs typeface="Arial" charset="0"/>
              </a:rPr>
              <a:t/>
            </a:r>
            <a:br>
              <a:rPr lang="en-US" altLang="en-US" sz="4000" b="1">
                <a:solidFill>
                  <a:srgbClr val="45683E"/>
                </a:solidFill>
                <a:cs typeface="Arial" charset="0"/>
              </a:rPr>
            </a:br>
            <a:endParaRPr lang="sr-Latn-CS" altLang="en-US" sz="4000" b="1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91663"/>
            <a:ext cx="9144000" cy="13279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1" name="Rectangle 3"/>
          <p:cNvSpPr>
            <a:spLocks noGrp="1" noChangeArrowheads="1"/>
          </p:cNvSpPr>
          <p:nvPr>
            <p:ph type="title"/>
          </p:nvPr>
        </p:nvSpPr>
        <p:spPr>
          <a:xfrm>
            <a:off x="1371600" y="1295400"/>
            <a:ext cx="7367588" cy="719138"/>
          </a:xfrm>
        </p:spPr>
        <p:txBody>
          <a:bodyPr/>
          <a:lstStyle/>
          <a:p>
            <a:pPr algn="l" eaLnBrk="1" hangingPunct="1"/>
            <a:r>
              <a:rPr lang="sr-Cyrl-CS" altLang="en-US" sz="2800" b="1" smtClean="0">
                <a:solidFill>
                  <a:srgbClr val="45683E"/>
                </a:solidFill>
              </a:rPr>
              <a:t>САНИТАРНЕ ДЕПОНИЈЕ</a:t>
            </a:r>
            <a:endParaRPr lang="sr-Latn-CS" altLang="en-US" sz="3600" b="1" smtClean="0">
              <a:solidFill>
                <a:srgbClr val="45683E"/>
              </a:solidFill>
            </a:endParaRP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457200" y="1600200"/>
            <a:ext cx="822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en-US" sz="1800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sp>
        <p:nvSpPr>
          <p:cNvPr id="94213" name="Rectangle 3"/>
          <p:cNvSpPr txBox="1">
            <a:spLocks noChangeArrowheads="1"/>
          </p:cNvSpPr>
          <p:nvPr/>
        </p:nvSpPr>
        <p:spPr bwMode="auto">
          <a:xfrm>
            <a:off x="898525" y="6096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/>
            </a:r>
            <a:br>
              <a:rPr lang="sr-Cyrl-CS" altLang="en-US" b="1">
                <a:solidFill>
                  <a:srgbClr val="45683E"/>
                </a:solidFill>
                <a:cs typeface="Arial" charset="0"/>
              </a:rPr>
            </a:b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Управљање </a:t>
            </a:r>
            <a:r>
              <a:rPr lang="en-US" altLang="en-US" b="1">
                <a:solidFill>
                  <a:srgbClr val="45683E"/>
                </a:solidFill>
                <a:cs typeface="Arial" charset="0"/>
              </a:rPr>
              <a:t>отпадом</a:t>
            </a:r>
            <a:r>
              <a:rPr lang="en-US" altLang="en-US" sz="4000" b="1">
                <a:solidFill>
                  <a:srgbClr val="45683E"/>
                </a:solidFill>
                <a:cs typeface="Arial" charset="0"/>
              </a:rPr>
              <a:t/>
            </a:r>
            <a:br>
              <a:rPr lang="en-US" altLang="en-US" sz="4000" b="1">
                <a:solidFill>
                  <a:srgbClr val="45683E"/>
                </a:solidFill>
                <a:cs typeface="Arial" charset="0"/>
              </a:rPr>
            </a:br>
            <a:endParaRPr lang="sr-Latn-CS" altLang="en-US" sz="40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" y="1813441"/>
            <a:ext cx="7924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</a:rPr>
              <a:t>Изграђене </a:t>
            </a:r>
            <a:r>
              <a:rPr lang="ru-RU" dirty="0" smtClean="0">
                <a:latin typeface="Calibri" panose="020F0502020204030204" pitchFamily="34" charset="0"/>
              </a:rPr>
              <a:t>санитарне </a:t>
            </a:r>
            <a:r>
              <a:rPr lang="ru-RU" dirty="0">
                <a:latin typeface="Calibri" panose="020F0502020204030204" pitchFamily="34" charset="0"/>
              </a:rPr>
              <a:t>депоније у функцији:</a:t>
            </a:r>
          </a:p>
          <a:p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1.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„</a:t>
            </a: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Дубоко“ Ужице</a:t>
            </a:r>
          </a:p>
          <a:p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2.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„</a:t>
            </a: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Врбак“ Лапово</a:t>
            </a:r>
          </a:p>
          <a:p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3.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Кикинда</a:t>
            </a:r>
            <a:endParaRPr lang="ru-RU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4.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„</a:t>
            </a: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Гигош“ Јагодина</a:t>
            </a:r>
          </a:p>
          <a:p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5.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„</a:t>
            </a: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Жељковац - Депонија два“ Лесковац</a:t>
            </a:r>
          </a:p>
          <a:p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6.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„</a:t>
            </a: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Мунтина падина“ Пирот</a:t>
            </a:r>
          </a:p>
          <a:p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7.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„</a:t>
            </a: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Јарак“ Сремска Митровица</a:t>
            </a:r>
          </a:p>
          <a:p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8.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Панчево</a:t>
            </a:r>
            <a:endParaRPr lang="ru-RU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ru-RU" dirty="0">
                <a:solidFill>
                  <a:srgbClr val="00B0F0"/>
                </a:solidFill>
                <a:latin typeface="Calibri" panose="020F0502020204030204" pitchFamily="34" charset="0"/>
              </a:rPr>
              <a:t>9. </a:t>
            </a:r>
            <a:r>
              <a:rPr lang="ru-RU" dirty="0" smtClean="0">
                <a:solidFill>
                  <a:srgbClr val="00B0F0"/>
                </a:solidFill>
                <a:latin typeface="Calibri" panose="020F0502020204030204" pitchFamily="34" charset="0"/>
              </a:rPr>
              <a:t>„</a:t>
            </a:r>
            <a:r>
              <a:rPr lang="ru-RU" dirty="0">
                <a:solidFill>
                  <a:srgbClr val="00B0F0"/>
                </a:solidFill>
                <a:latin typeface="Calibri" panose="020F0502020204030204" pitchFamily="34" charset="0"/>
              </a:rPr>
              <a:t>Метерис“, Врање</a:t>
            </a:r>
          </a:p>
          <a:p>
            <a:r>
              <a:rPr lang="ru-RU" dirty="0">
                <a:solidFill>
                  <a:srgbClr val="00B0F0"/>
                </a:solidFill>
                <a:latin typeface="Calibri" panose="020F0502020204030204" pitchFamily="34" charset="0"/>
              </a:rPr>
              <a:t>10. </a:t>
            </a:r>
            <a:r>
              <a:rPr lang="ru-RU" dirty="0" smtClean="0">
                <a:solidFill>
                  <a:srgbClr val="00B0F0"/>
                </a:solidFill>
                <a:latin typeface="Calibri" panose="020F0502020204030204" pitchFamily="34" charset="0"/>
              </a:rPr>
              <a:t>Горњи </a:t>
            </a:r>
            <a:r>
              <a:rPr lang="ru-RU" dirty="0">
                <a:solidFill>
                  <a:srgbClr val="00B0F0"/>
                </a:solidFill>
                <a:latin typeface="Calibri" panose="020F0502020204030204" pitchFamily="34" charset="0"/>
              </a:rPr>
              <a:t>Милановац</a:t>
            </a:r>
          </a:p>
          <a:p>
            <a:endParaRPr lang="ru-RU" dirty="0" smtClean="0">
              <a:latin typeface="Calibri" panose="020F0502020204030204" pitchFamily="34" charset="0"/>
            </a:endParaRPr>
          </a:p>
          <a:p>
            <a:r>
              <a:rPr lang="ru-RU" dirty="0" smtClean="0">
                <a:latin typeface="Calibri" panose="020F0502020204030204" pitchFamily="34" charset="0"/>
              </a:rPr>
              <a:t>Регионалне </a:t>
            </a:r>
            <a:r>
              <a:rPr lang="ru-RU" dirty="0">
                <a:latin typeface="Calibri" panose="020F0502020204030204" pitchFamily="34" charset="0"/>
              </a:rPr>
              <a:t>депоније које су у </a:t>
            </a:r>
            <a:r>
              <a:rPr lang="ru-RU" dirty="0" smtClean="0">
                <a:latin typeface="Calibri" panose="020F0502020204030204" pitchFamily="34" charset="0"/>
              </a:rPr>
              <a:t>изградњи: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B050"/>
                </a:solidFill>
                <a:latin typeface="Calibri" panose="020F0502020204030204" pitchFamily="34" charset="0"/>
              </a:rPr>
              <a:t>Суботица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B050"/>
                </a:solidFill>
                <a:latin typeface="Calibri" panose="020F0502020204030204" pitchFamily="34" charset="0"/>
              </a:rPr>
              <a:t>Инђија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B050"/>
                </a:solidFill>
                <a:latin typeface="Calibri" panose="020F0502020204030204" pitchFamily="34" charset="0"/>
              </a:rPr>
              <a:t>Нова Варош</a:t>
            </a:r>
            <a:endParaRPr lang="en-US" dirty="0" smtClean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800" y="1295401"/>
            <a:ext cx="3478876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59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1" name="Rectangle 3"/>
          <p:cNvSpPr>
            <a:spLocks noGrp="1" noChangeArrowheads="1"/>
          </p:cNvSpPr>
          <p:nvPr>
            <p:ph type="title"/>
          </p:nvPr>
        </p:nvSpPr>
        <p:spPr>
          <a:xfrm>
            <a:off x="1371600" y="1295400"/>
            <a:ext cx="7367588" cy="719138"/>
          </a:xfrm>
        </p:spPr>
        <p:txBody>
          <a:bodyPr/>
          <a:lstStyle/>
          <a:p>
            <a:pPr algn="l" eaLnBrk="1" hangingPunct="1"/>
            <a:r>
              <a:rPr lang="sr-Cyrl-CS" altLang="en-US" sz="2800" b="1" smtClean="0">
                <a:solidFill>
                  <a:srgbClr val="45683E"/>
                </a:solidFill>
              </a:rPr>
              <a:t>САНИТАРНЕ ДЕПОНИЈЕ</a:t>
            </a:r>
            <a:endParaRPr lang="sr-Latn-CS" altLang="en-US" sz="3600" b="1" smtClean="0">
              <a:solidFill>
                <a:srgbClr val="45683E"/>
              </a:solidFill>
            </a:endParaRP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457200" y="1600200"/>
            <a:ext cx="822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en-US" sz="1800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sp>
        <p:nvSpPr>
          <p:cNvPr id="94213" name="Rectangle 3"/>
          <p:cNvSpPr txBox="1">
            <a:spLocks noChangeArrowheads="1"/>
          </p:cNvSpPr>
          <p:nvPr/>
        </p:nvSpPr>
        <p:spPr bwMode="auto">
          <a:xfrm>
            <a:off x="898525" y="6096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/>
            </a:r>
            <a:br>
              <a:rPr lang="sr-Cyrl-CS" altLang="en-US" b="1">
                <a:solidFill>
                  <a:srgbClr val="45683E"/>
                </a:solidFill>
                <a:cs typeface="Arial" charset="0"/>
              </a:rPr>
            </a:b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Управљање </a:t>
            </a:r>
            <a:r>
              <a:rPr lang="en-US" altLang="en-US" b="1">
                <a:solidFill>
                  <a:srgbClr val="45683E"/>
                </a:solidFill>
                <a:cs typeface="Arial" charset="0"/>
              </a:rPr>
              <a:t>отпадом</a:t>
            </a:r>
            <a:r>
              <a:rPr lang="en-US" altLang="en-US" sz="4000" b="1">
                <a:solidFill>
                  <a:srgbClr val="45683E"/>
                </a:solidFill>
                <a:cs typeface="Arial" charset="0"/>
              </a:rPr>
              <a:t/>
            </a:r>
            <a:br>
              <a:rPr lang="en-US" altLang="en-US" sz="4000" b="1">
                <a:solidFill>
                  <a:srgbClr val="45683E"/>
                </a:solidFill>
                <a:cs typeface="Arial" charset="0"/>
              </a:rPr>
            </a:br>
            <a:endParaRPr lang="sr-Latn-CS" altLang="en-US" sz="40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2926" y="2242401"/>
            <a:ext cx="48048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Calibri" panose="020F0502020204030204" pitchFamily="34" charset="0"/>
              </a:rPr>
              <a:t>Мапа региона за управљање комуналним </a:t>
            </a:r>
            <a:r>
              <a:rPr lang="ru-RU" sz="2000" dirty="0" smtClean="0">
                <a:latin typeface="Calibri" panose="020F0502020204030204" pitchFamily="34" charset="0"/>
              </a:rPr>
              <a:t>отпадом</a:t>
            </a:r>
            <a:r>
              <a:rPr lang="sr-Cyrl-RS" sz="2000" dirty="0" smtClean="0">
                <a:latin typeface="Calibri" panose="020F0502020204030204" pitchFamily="34" charset="0"/>
              </a:rPr>
              <a:t>.</a:t>
            </a:r>
            <a:endParaRPr lang="sr-Latn-R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1524000"/>
            <a:ext cx="3644451" cy="456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06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5" name="Rectangle 3"/>
          <p:cNvSpPr>
            <a:spLocks noGrp="1" noChangeArrowheads="1"/>
          </p:cNvSpPr>
          <p:nvPr>
            <p:ph type="title"/>
          </p:nvPr>
        </p:nvSpPr>
        <p:spPr>
          <a:xfrm>
            <a:off x="1371600" y="1295400"/>
            <a:ext cx="7367588" cy="719138"/>
          </a:xfrm>
        </p:spPr>
        <p:txBody>
          <a:bodyPr/>
          <a:lstStyle/>
          <a:p>
            <a:pPr algn="l" eaLnBrk="1" hangingPunct="1"/>
            <a:r>
              <a:rPr lang="sr-Cyrl-CS" altLang="en-US" sz="2800" b="1" smtClean="0">
                <a:solidFill>
                  <a:srgbClr val="45683E"/>
                </a:solidFill>
              </a:rPr>
              <a:t>ЈКП ДЕПОНИЈЕ</a:t>
            </a:r>
            <a:endParaRPr lang="sr-Latn-CS" altLang="en-US" sz="3600" b="1" smtClean="0">
              <a:solidFill>
                <a:srgbClr val="45683E"/>
              </a:solidFill>
            </a:endParaRPr>
          </a:p>
        </p:txBody>
      </p:sp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457200" y="1600200"/>
            <a:ext cx="822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en-US" sz="1800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sp>
        <p:nvSpPr>
          <p:cNvPr id="95237" name="Rectangle 3"/>
          <p:cNvSpPr txBox="1">
            <a:spLocks noChangeArrowheads="1"/>
          </p:cNvSpPr>
          <p:nvPr/>
        </p:nvSpPr>
        <p:spPr bwMode="auto">
          <a:xfrm>
            <a:off x="898525" y="6096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/>
            </a:r>
            <a:br>
              <a:rPr lang="sr-Cyrl-CS" altLang="en-US" b="1">
                <a:solidFill>
                  <a:srgbClr val="45683E"/>
                </a:solidFill>
                <a:cs typeface="Arial" charset="0"/>
              </a:rPr>
            </a:b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Управљање </a:t>
            </a:r>
            <a:r>
              <a:rPr lang="en-US" altLang="en-US" b="1">
                <a:solidFill>
                  <a:srgbClr val="45683E"/>
                </a:solidFill>
                <a:cs typeface="Arial" charset="0"/>
              </a:rPr>
              <a:t>отпадом</a:t>
            </a:r>
            <a:r>
              <a:rPr lang="en-US" altLang="en-US" sz="4000" b="1">
                <a:solidFill>
                  <a:srgbClr val="45683E"/>
                </a:solidFill>
                <a:cs typeface="Arial" charset="0"/>
              </a:rPr>
              <a:t/>
            </a:r>
            <a:br>
              <a:rPr lang="en-US" altLang="en-US" sz="4000" b="1">
                <a:solidFill>
                  <a:srgbClr val="45683E"/>
                </a:solidFill>
                <a:cs typeface="Arial" charset="0"/>
              </a:rPr>
            </a:br>
            <a:endParaRPr lang="sr-Latn-CS" altLang="en-US" sz="40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95238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085975"/>
            <a:ext cx="4910138" cy="4038600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sr-Cyrl-CS" altLang="en-US" sz="2400" smtClean="0">
                <a:solidFill>
                  <a:srgbClr val="45683E"/>
                </a:solidFill>
              </a:rPr>
              <a:t>Према подацима прикупљеним у току 2015 године на простору Републике Србије лоциране су </a:t>
            </a:r>
            <a:r>
              <a:rPr lang="sr-Cyrl-CS" altLang="en-US" sz="2400" b="1" smtClean="0">
                <a:solidFill>
                  <a:srgbClr val="45683E"/>
                </a:solidFill>
              </a:rPr>
              <a:t>123</a:t>
            </a:r>
            <a:r>
              <a:rPr lang="sr-Cyrl-CS" altLang="en-US" sz="2400" smtClean="0">
                <a:solidFill>
                  <a:srgbClr val="45683E"/>
                </a:solidFill>
              </a:rPr>
              <a:t> депоније које користе општинска јавно комунална предузећа за одлагање отпада.</a:t>
            </a:r>
          </a:p>
          <a:p>
            <a:pPr marL="0" indent="0" eaLnBrk="1" hangingPunct="1">
              <a:spcBef>
                <a:spcPct val="0"/>
              </a:spcBef>
              <a:buFont typeface="Wingdings" pitchFamily="2" charset="2"/>
              <a:buNone/>
            </a:pPr>
            <a:endParaRPr lang="sr-Cyrl-CS" altLang="en-US" sz="2400" smtClean="0">
              <a:solidFill>
                <a:srgbClr val="45683E"/>
              </a:solidFill>
            </a:endParaRPr>
          </a:p>
          <a:p>
            <a:pPr marL="0" indent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sr-Cyrl-CS" altLang="en-US" sz="2400" smtClean="0">
                <a:solidFill>
                  <a:srgbClr val="45683E"/>
                </a:solidFill>
              </a:rPr>
              <a:t>Треба нагласити да 44 општине нису доставиле податке о ЈКП депонијама и после 2 обавештења (опомене).</a:t>
            </a:r>
            <a:endParaRPr lang="en-US" altLang="en-US" sz="2400" smtClean="0">
              <a:solidFill>
                <a:srgbClr val="45683E"/>
              </a:solidFill>
            </a:endParaRPr>
          </a:p>
        </p:txBody>
      </p:sp>
      <p:pic>
        <p:nvPicPr>
          <p:cNvPr id="95239" name="Picture 8" descr="SRBIJA_DJUBRE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82" t="565" r="27682" b="1413"/>
          <a:stretch>
            <a:fillRect/>
          </a:stretch>
        </p:blipFill>
        <p:spPr bwMode="auto">
          <a:xfrm>
            <a:off x="5532438" y="1389063"/>
            <a:ext cx="3352800" cy="478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9" name="Rectangle 4"/>
          <p:cNvSpPr>
            <a:spLocks noChangeArrowheads="1"/>
          </p:cNvSpPr>
          <p:nvPr/>
        </p:nvSpPr>
        <p:spPr bwMode="auto">
          <a:xfrm>
            <a:off x="457200" y="1600200"/>
            <a:ext cx="822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en-US" sz="1800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sp>
        <p:nvSpPr>
          <p:cNvPr id="96260" name="Rectangle 3"/>
          <p:cNvSpPr txBox="1">
            <a:spLocks noChangeArrowheads="1"/>
          </p:cNvSpPr>
          <p:nvPr/>
        </p:nvSpPr>
        <p:spPr bwMode="auto">
          <a:xfrm>
            <a:off x="898525" y="6096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/>
            </a:r>
            <a:br>
              <a:rPr lang="sr-Cyrl-CS" altLang="en-US" b="1">
                <a:solidFill>
                  <a:srgbClr val="45683E"/>
                </a:solidFill>
                <a:cs typeface="Arial" charset="0"/>
              </a:rPr>
            </a:b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Управљање </a:t>
            </a:r>
            <a:r>
              <a:rPr lang="en-US" altLang="en-US" b="1">
                <a:solidFill>
                  <a:srgbClr val="45683E"/>
                </a:solidFill>
                <a:cs typeface="Arial" charset="0"/>
              </a:rPr>
              <a:t>отпадом</a:t>
            </a:r>
            <a:r>
              <a:rPr lang="en-US" altLang="en-US" sz="4000" b="1">
                <a:solidFill>
                  <a:srgbClr val="45683E"/>
                </a:solidFill>
                <a:cs typeface="Arial" charset="0"/>
              </a:rPr>
              <a:t/>
            </a:r>
            <a:br>
              <a:rPr lang="en-US" altLang="en-US" sz="4000" b="1">
                <a:solidFill>
                  <a:srgbClr val="45683E"/>
                </a:solidFill>
                <a:cs typeface="Arial" charset="0"/>
              </a:rPr>
            </a:br>
            <a:endParaRPr lang="sr-Latn-CS" altLang="en-US" sz="40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96261" name="TextBox 2"/>
          <p:cNvSpPr txBox="1">
            <a:spLocks noChangeArrowheads="1"/>
          </p:cNvSpPr>
          <p:nvPr/>
        </p:nvSpPr>
        <p:spPr bwMode="auto">
          <a:xfrm>
            <a:off x="1182688" y="1384300"/>
            <a:ext cx="3581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400" b="1">
                <a:solidFill>
                  <a:srgbClr val="45683E"/>
                </a:solidFill>
                <a:latin typeface="Arial" charset="0"/>
                <a:cs typeface="Arial" charset="0"/>
              </a:rPr>
              <a:t>Регистар дивљих сметлишта у Србији</a:t>
            </a:r>
            <a:endParaRPr lang="en-US" altLang="en-US" sz="2400" b="1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sp>
        <p:nvSpPr>
          <p:cNvPr id="96262" name="TextBox 3"/>
          <p:cNvSpPr txBox="1">
            <a:spLocks noChangeArrowheads="1"/>
          </p:cNvSpPr>
          <p:nvPr/>
        </p:nvSpPr>
        <p:spPr bwMode="auto">
          <a:xfrm>
            <a:off x="476250" y="2279650"/>
            <a:ext cx="46482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200">
                <a:solidFill>
                  <a:srgbClr val="45683E"/>
                </a:solidFill>
                <a:latin typeface="Arial" charset="0"/>
                <a:cs typeface="Arial" charset="0"/>
              </a:rPr>
              <a:t>У 2015 години регистровано је 2170 дивљих сметлишта.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sr-Cyrl-RS" altLang="en-US" sz="1400">
              <a:solidFill>
                <a:srgbClr val="45683E"/>
              </a:solidFill>
              <a:latin typeface="Arial" charset="0"/>
              <a:cs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200">
                <a:solidFill>
                  <a:srgbClr val="45683E"/>
                </a:solidFill>
                <a:latin typeface="Arial" charset="0"/>
                <a:cs typeface="Arial" charset="0"/>
              </a:rPr>
              <a:t>Напомена</a:t>
            </a:r>
            <a:r>
              <a:rPr lang="sr-Latn-RS" altLang="en-US" sz="2200">
                <a:solidFill>
                  <a:srgbClr val="45683E"/>
                </a:solidFill>
                <a:latin typeface="Arial" charset="0"/>
                <a:cs typeface="Arial" charset="0"/>
              </a:rPr>
              <a:t> -</a:t>
            </a:r>
            <a:r>
              <a:rPr lang="sr-Cyrl-RS" altLang="en-US" sz="2200">
                <a:solidFill>
                  <a:srgbClr val="45683E"/>
                </a:solidFill>
                <a:latin typeface="Arial" charset="0"/>
                <a:cs typeface="Arial" charset="0"/>
              </a:rPr>
              <a:t> 48 општина није доставило податке.</a:t>
            </a:r>
            <a:endParaRPr lang="en-US" altLang="en-US" sz="2200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pic>
        <p:nvPicPr>
          <p:cNvPr id="9626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600200"/>
            <a:ext cx="29972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64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962400"/>
            <a:ext cx="29972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65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r="14166" b="33334"/>
          <a:stretch>
            <a:fillRect/>
          </a:stretch>
        </p:blipFill>
        <p:spPr bwMode="auto">
          <a:xfrm>
            <a:off x="188913" y="3917950"/>
            <a:ext cx="5638800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3" name="Rectangle 4"/>
          <p:cNvSpPr>
            <a:spLocks noChangeArrowheads="1"/>
          </p:cNvSpPr>
          <p:nvPr/>
        </p:nvSpPr>
        <p:spPr bwMode="auto">
          <a:xfrm>
            <a:off x="457200" y="1600200"/>
            <a:ext cx="822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en-US" sz="1800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sp>
        <p:nvSpPr>
          <p:cNvPr id="97284" name="Rectangle 3"/>
          <p:cNvSpPr txBox="1">
            <a:spLocks noChangeArrowheads="1"/>
          </p:cNvSpPr>
          <p:nvPr/>
        </p:nvSpPr>
        <p:spPr bwMode="auto">
          <a:xfrm>
            <a:off x="898525" y="6096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/>
            </a:r>
            <a:br>
              <a:rPr lang="sr-Cyrl-CS" altLang="en-US" b="1">
                <a:solidFill>
                  <a:srgbClr val="45683E"/>
                </a:solidFill>
                <a:cs typeface="Arial" charset="0"/>
              </a:rPr>
            </a:b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Управљање </a:t>
            </a:r>
            <a:r>
              <a:rPr lang="en-US" altLang="en-US" b="1">
                <a:solidFill>
                  <a:srgbClr val="45683E"/>
                </a:solidFill>
                <a:cs typeface="Arial" charset="0"/>
              </a:rPr>
              <a:t>отпадом</a:t>
            </a:r>
            <a:r>
              <a:rPr lang="en-US" altLang="en-US" sz="4000" b="1">
                <a:solidFill>
                  <a:srgbClr val="45683E"/>
                </a:solidFill>
                <a:cs typeface="Arial" charset="0"/>
              </a:rPr>
              <a:t/>
            </a:r>
            <a:br>
              <a:rPr lang="en-US" altLang="en-US" sz="4000" b="1">
                <a:solidFill>
                  <a:srgbClr val="45683E"/>
                </a:solidFill>
                <a:cs typeface="Arial" charset="0"/>
              </a:rPr>
            </a:br>
            <a:endParaRPr lang="sr-Latn-CS" altLang="en-US" sz="40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97285" name="TextBox 2"/>
          <p:cNvSpPr txBox="1">
            <a:spLocks noChangeArrowheads="1"/>
          </p:cNvSpPr>
          <p:nvPr/>
        </p:nvSpPr>
        <p:spPr bwMode="auto">
          <a:xfrm>
            <a:off x="0" y="4572000"/>
            <a:ext cx="32004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200" b="1">
                <a:solidFill>
                  <a:srgbClr val="45683E"/>
                </a:solidFill>
                <a:cs typeface="Arial" charset="0"/>
              </a:rPr>
              <a:t>Свака депонија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200" b="1">
                <a:solidFill>
                  <a:srgbClr val="45683E"/>
                </a:solidFill>
                <a:cs typeface="Arial" charset="0"/>
              </a:rPr>
              <a:t>је описана са неколико параметара.</a:t>
            </a:r>
            <a:endParaRPr lang="en-US" altLang="en-US" sz="2200" b="1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972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0" r="28403"/>
          <a:stretch>
            <a:fillRect/>
          </a:stretch>
        </p:blipFill>
        <p:spPr>
          <a:xfrm>
            <a:off x="3505200" y="1371600"/>
            <a:ext cx="5535613" cy="48879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03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1371600"/>
            <a:ext cx="9144000" cy="71913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sr-Cyrl-RS" sz="2400" b="1" dirty="0">
                <a:solidFill>
                  <a:srgbClr val="45683E"/>
                </a:solidFill>
                <a:cs typeface="Times New Roman" panose="02020603050405020304" pitchFamily="18" charset="0"/>
              </a:rPr>
              <a:t>Укупна количина произведеног отпада годишње </a:t>
            </a:r>
            <a:r>
              <a:rPr lang="sr-Latn-RS" sz="2400" b="1" dirty="0">
                <a:solidFill>
                  <a:srgbClr val="45683E"/>
                </a:solidFill>
                <a:cs typeface="Times New Roman" panose="02020603050405020304" pitchFamily="18" charset="0"/>
              </a:rPr>
              <a:t/>
            </a:r>
            <a:br>
              <a:rPr lang="sr-Latn-RS" sz="2400" b="1" dirty="0">
                <a:solidFill>
                  <a:srgbClr val="45683E"/>
                </a:solidFill>
                <a:cs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45683E"/>
                </a:solidFill>
                <a:cs typeface="Times New Roman" panose="02020603050405020304" pitchFamily="18" charset="0"/>
              </a:rPr>
              <a:t>у периоду 2010 – 2016 година</a:t>
            </a:r>
            <a:endParaRPr lang="sr-Latn-RS" sz="2400" b="1" dirty="0">
              <a:solidFill>
                <a:srgbClr val="45683E"/>
              </a:solidFill>
              <a:cs typeface="Times New Roman" panose="02020603050405020304" pitchFamily="18" charset="0"/>
            </a:endParaRPr>
          </a:p>
        </p:txBody>
      </p:sp>
      <p:sp>
        <p:nvSpPr>
          <p:cNvPr id="102404" name="Rectangle 3"/>
          <p:cNvSpPr txBox="1">
            <a:spLocks noChangeArrowheads="1"/>
          </p:cNvSpPr>
          <p:nvPr/>
        </p:nvSpPr>
        <p:spPr bwMode="auto">
          <a:xfrm>
            <a:off x="898525" y="6096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 dirty="0">
                <a:solidFill>
                  <a:srgbClr val="45683E"/>
                </a:solidFill>
                <a:cs typeface="Arial" charset="0"/>
              </a:rPr>
              <a:t/>
            </a:r>
            <a:br>
              <a:rPr lang="sr-Cyrl-CS" altLang="en-US" b="1" dirty="0">
                <a:solidFill>
                  <a:srgbClr val="45683E"/>
                </a:solidFill>
                <a:cs typeface="Arial" charset="0"/>
              </a:rPr>
            </a:br>
            <a:r>
              <a:rPr lang="sr-Cyrl-CS" altLang="en-US" b="1" dirty="0">
                <a:solidFill>
                  <a:srgbClr val="45683E"/>
                </a:solidFill>
                <a:cs typeface="Arial" charset="0"/>
              </a:rPr>
              <a:t>Управљање </a:t>
            </a:r>
            <a:r>
              <a:rPr lang="en-US" altLang="en-US" b="1" dirty="0" err="1">
                <a:solidFill>
                  <a:srgbClr val="45683E"/>
                </a:solidFill>
                <a:cs typeface="Arial" charset="0"/>
              </a:rPr>
              <a:t>отпадом</a:t>
            </a:r>
            <a:r>
              <a:rPr lang="en-US" altLang="en-US" sz="4000" b="1" dirty="0">
                <a:solidFill>
                  <a:srgbClr val="45683E"/>
                </a:solidFill>
                <a:cs typeface="Arial" charset="0"/>
              </a:rPr>
              <a:t/>
            </a:r>
            <a:br>
              <a:rPr lang="en-US" altLang="en-US" sz="4000" b="1" dirty="0">
                <a:solidFill>
                  <a:srgbClr val="45683E"/>
                </a:solidFill>
                <a:cs typeface="Arial" charset="0"/>
              </a:rPr>
            </a:br>
            <a:endParaRPr lang="sr-Latn-CS" altLang="en-US" sz="4000" b="1" dirty="0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102405" name="TextBox 5"/>
          <p:cNvSpPr txBox="1">
            <a:spLocks noChangeArrowheads="1"/>
          </p:cNvSpPr>
          <p:nvPr/>
        </p:nvSpPr>
        <p:spPr bwMode="auto">
          <a:xfrm>
            <a:off x="457200" y="2362200"/>
            <a:ext cx="3124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00200" y="2944692"/>
            <a:ext cx="7752556" cy="23510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9533" y="2977552"/>
            <a:ext cx="4657267" cy="1975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14337" y="1581150"/>
            <a:ext cx="8610600" cy="4591050"/>
          </a:xfrm>
          <a:ln>
            <a:miter lim="800000"/>
            <a:headEnd/>
            <a:tailEnd/>
          </a:ln>
          <a:extLst/>
        </p:spPr>
        <p:txBody>
          <a:bodyPr>
            <a:noAutofit/>
          </a:bodyPr>
          <a:lstStyle/>
          <a:p>
            <a:pPr marL="448056" indent="-384048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b="1" dirty="0">
                <a:solidFill>
                  <a:srgbClr val="003300"/>
                </a:solidFill>
                <a:ea typeface="+mn-ea"/>
              </a:rPr>
              <a:t>ЗНАЧАЈ МЕРЕЊА</a:t>
            </a:r>
          </a:p>
          <a:p>
            <a:pPr marL="448056" indent="-384048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200" dirty="0">
              <a:solidFill>
                <a:srgbClr val="003300"/>
              </a:solidFill>
              <a:ea typeface="+mn-ea"/>
            </a:endParaRP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solidFill>
                  <a:srgbClr val="003300"/>
                </a:solidFill>
                <a:ea typeface="+mn-ea"/>
              </a:rPr>
              <a:t>Мерења су кључна.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solidFill>
                  <a:srgbClr val="003300"/>
                </a:solidFill>
                <a:ea typeface="+mn-ea"/>
              </a:rPr>
              <a:t>Ако нешто не можете измерити,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solidFill>
                  <a:srgbClr val="003300"/>
                </a:solidFill>
                <a:ea typeface="+mn-ea"/>
              </a:rPr>
              <a:t>		не можете га ни контролисати.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solidFill>
                  <a:srgbClr val="003300"/>
                </a:solidFill>
                <a:ea typeface="+mn-ea"/>
              </a:rPr>
              <a:t>Ако га не можете контролисати,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solidFill>
                  <a:srgbClr val="003300"/>
                </a:solidFill>
                <a:ea typeface="+mn-ea"/>
              </a:rPr>
              <a:t>		не можете ни управљати њиме.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solidFill>
                  <a:srgbClr val="003300"/>
                </a:solidFill>
                <a:ea typeface="+mn-ea"/>
              </a:rPr>
              <a:t> Ако не можете управљати њиме,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solidFill>
                  <a:srgbClr val="003300"/>
                </a:solidFill>
                <a:ea typeface="+mn-ea"/>
              </a:rPr>
              <a:t>		не можете га ни </a:t>
            </a:r>
            <a:r>
              <a:rPr lang="ru-RU" sz="2200" dirty="0" smtClean="0">
                <a:solidFill>
                  <a:srgbClr val="003300"/>
                </a:solidFill>
                <a:ea typeface="+mn-ea"/>
              </a:rPr>
              <a:t>побољшавати.</a:t>
            </a:r>
            <a:endParaRPr lang="en-US" sz="2200" dirty="0" smtClean="0">
              <a:solidFill>
                <a:srgbClr val="003300"/>
              </a:solidFill>
              <a:ea typeface="+mn-ea"/>
            </a:endParaRPr>
          </a:p>
          <a:p>
            <a:pPr marL="448056" indent="-384048"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2000" dirty="0" smtClean="0">
                <a:solidFill>
                  <a:srgbClr val="003300"/>
                </a:solidFill>
                <a:ea typeface="+mn-ea"/>
              </a:rPr>
              <a:t>					            </a:t>
            </a:r>
            <a:r>
              <a:rPr lang="ru-RU" sz="2000" dirty="0" smtClean="0">
                <a:solidFill>
                  <a:srgbClr val="003300"/>
                </a:solidFill>
                <a:ea typeface="+mn-ea"/>
              </a:rPr>
              <a:t>Јамес Харингтон</a:t>
            </a:r>
            <a:endParaRPr lang="en-US" sz="2000" dirty="0" smtClean="0">
              <a:solidFill>
                <a:srgbClr val="003300"/>
              </a:solidFill>
              <a:ea typeface="+mn-ea"/>
            </a:endParaRPr>
          </a:p>
          <a:p>
            <a:pPr marL="448056" indent="-384048"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2000" dirty="0" smtClean="0">
                <a:solidFill>
                  <a:srgbClr val="003300"/>
                </a:solidFill>
                <a:ea typeface="+mn-ea"/>
              </a:rPr>
              <a:t>                                                                         </a:t>
            </a:r>
            <a:r>
              <a:rPr lang="ru-RU" sz="2000" dirty="0" smtClean="0">
                <a:solidFill>
                  <a:srgbClr val="003300"/>
                </a:solidFill>
                <a:ea typeface="+mn-ea"/>
              </a:rPr>
              <a:t>један од водећих светских стручњака </a:t>
            </a:r>
            <a:endParaRPr lang="en-US" sz="2000" dirty="0" smtClean="0">
              <a:solidFill>
                <a:srgbClr val="003300"/>
              </a:solidFill>
              <a:ea typeface="+mn-ea"/>
            </a:endParaRPr>
          </a:p>
          <a:p>
            <a:pPr marL="448056" indent="-384048"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2000" dirty="0" smtClean="0">
                <a:solidFill>
                  <a:srgbClr val="003300"/>
                </a:solidFill>
                <a:ea typeface="+mn-ea"/>
              </a:rPr>
              <a:t>                                                                        </a:t>
            </a:r>
            <a:r>
              <a:rPr lang="ru-RU" sz="2000" dirty="0" smtClean="0">
                <a:solidFill>
                  <a:srgbClr val="003300"/>
                </a:solidFill>
                <a:ea typeface="+mn-ea"/>
              </a:rPr>
              <a:t>за реструктуирање</a:t>
            </a:r>
            <a:r>
              <a:rPr lang="en-US" sz="2000" dirty="0" smtClean="0">
                <a:solidFill>
                  <a:srgbClr val="003300"/>
                </a:solidFill>
                <a:ea typeface="+mn-ea"/>
              </a:rPr>
              <a:t> </a:t>
            </a:r>
            <a:r>
              <a:rPr lang="ru-RU" sz="2000" dirty="0" smtClean="0">
                <a:solidFill>
                  <a:srgbClr val="003300"/>
                </a:solidFill>
                <a:ea typeface="+mn-ea"/>
              </a:rPr>
              <a:t>пословних </a:t>
            </a:r>
            <a:r>
              <a:rPr lang="ru-RU" sz="2000" dirty="0">
                <a:solidFill>
                  <a:srgbClr val="003300"/>
                </a:solidFill>
                <a:ea typeface="+mn-ea"/>
              </a:rPr>
              <a:t>процеса </a:t>
            </a:r>
          </a:p>
          <a:p>
            <a:pPr marL="448056" indent="-384048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solidFill>
                  <a:srgbClr val="003300"/>
                </a:solidFill>
                <a:ea typeface="+mn-ea"/>
              </a:rPr>
              <a:t> </a:t>
            </a:r>
            <a:endParaRPr lang="en-US" sz="2200" dirty="0">
              <a:solidFill>
                <a:srgbClr val="003300"/>
              </a:solidFill>
              <a:ea typeface="+mn-ea"/>
            </a:endParaRPr>
          </a:p>
        </p:txBody>
      </p:sp>
      <p:pic>
        <p:nvPicPr>
          <p:cNvPr id="16389" name="Picture 3" descr="090524 Dr James Harrington - Paul Steel Dubai - 80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695"/>
          <a:stretch>
            <a:fillRect/>
          </a:stretch>
        </p:blipFill>
        <p:spPr bwMode="auto">
          <a:xfrm>
            <a:off x="5943600" y="2514600"/>
            <a:ext cx="1909763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1" name="Rectangle 4"/>
          <p:cNvSpPr>
            <a:spLocks noChangeArrowheads="1"/>
          </p:cNvSpPr>
          <p:nvPr/>
        </p:nvSpPr>
        <p:spPr bwMode="auto">
          <a:xfrm>
            <a:off x="838200" y="2009775"/>
            <a:ext cx="7696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sp>
        <p:nvSpPr>
          <p:cNvPr id="99332" name="Rectangle 3"/>
          <p:cNvSpPr>
            <a:spLocks noGrp="1" noChangeArrowheads="1"/>
          </p:cNvSpPr>
          <p:nvPr>
            <p:ph type="title"/>
          </p:nvPr>
        </p:nvSpPr>
        <p:spPr>
          <a:xfrm>
            <a:off x="898525" y="609600"/>
            <a:ext cx="7916863" cy="457200"/>
          </a:xfrm>
        </p:spPr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/>
            </a:r>
            <a:br>
              <a:rPr lang="sr-Cyrl-CS" altLang="en-US" sz="3200" b="1" smtClean="0">
                <a:solidFill>
                  <a:srgbClr val="45683E"/>
                </a:solidFill>
              </a:rPr>
            </a:br>
            <a:r>
              <a:rPr lang="sr-Cyrl-CS" altLang="en-US" sz="3200" b="1" smtClean="0">
                <a:solidFill>
                  <a:srgbClr val="45683E"/>
                </a:solidFill>
              </a:rPr>
              <a:t>Управљање </a:t>
            </a:r>
            <a:r>
              <a:rPr lang="en-US" altLang="en-US" sz="3200" b="1" smtClean="0">
                <a:solidFill>
                  <a:srgbClr val="45683E"/>
                </a:solidFill>
              </a:rPr>
              <a:t>отпадом</a:t>
            </a:r>
            <a:r>
              <a:rPr lang="en-US" altLang="en-US" sz="4000" b="1" smtClean="0">
                <a:solidFill>
                  <a:srgbClr val="45683E"/>
                </a:solidFill>
              </a:rPr>
              <a:t/>
            </a:r>
            <a:br>
              <a:rPr lang="en-US" altLang="en-US" sz="4000" b="1" smtClean="0">
                <a:solidFill>
                  <a:srgbClr val="45683E"/>
                </a:solidFill>
              </a:rPr>
            </a:br>
            <a:endParaRPr lang="sr-Latn-CS" altLang="en-US" sz="4000" b="1" smtClean="0">
              <a:solidFill>
                <a:srgbClr val="45683E"/>
              </a:solidFill>
            </a:endParaRPr>
          </a:p>
        </p:txBody>
      </p:sp>
      <p:sp>
        <p:nvSpPr>
          <p:cNvPr id="99333" name="Rectangle 3"/>
          <p:cNvSpPr txBox="1">
            <a:spLocks noChangeArrowheads="1"/>
          </p:cNvSpPr>
          <p:nvPr/>
        </p:nvSpPr>
        <p:spPr bwMode="auto">
          <a:xfrm>
            <a:off x="457200" y="1219200"/>
            <a:ext cx="8221663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CS" altLang="en-US" sz="2800" b="1">
                <a:solidFill>
                  <a:srgbClr val="45683E"/>
                </a:solidFill>
                <a:cs typeface="Arial" charset="0"/>
              </a:rPr>
              <a:t>Комунални отпад</a:t>
            </a:r>
            <a:endParaRPr lang="sr-Latn-CS" altLang="en-US" sz="28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99335" name="TextBox 3"/>
          <p:cNvSpPr txBox="1">
            <a:spLocks noChangeArrowheads="1"/>
          </p:cNvSpPr>
          <p:nvPr/>
        </p:nvSpPr>
        <p:spPr bwMode="auto">
          <a:xfrm>
            <a:off x="76200" y="4264025"/>
            <a:ext cx="89916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>
              <a:spcBef>
                <a:spcPts val="600"/>
              </a:spcBef>
              <a:buFontTx/>
              <a:buNone/>
            </a:pPr>
            <a:r>
              <a:rPr lang="sr-Cyrl-RS" altLang="en-US" sz="1600" dirty="0">
                <a:solidFill>
                  <a:srgbClr val="45683E"/>
                </a:solidFill>
              </a:rPr>
              <a:t>У 2014. години наставља се пад вредности количина комуналног отпада, што је у складу са подацима Европске Агенције за животну средину где је велики број земаља пријавио пад количине комуналног отпада и у овој години. </a:t>
            </a:r>
            <a:endParaRPr lang="sr-Latn-RS" altLang="en-US" sz="1600" dirty="0">
              <a:solidFill>
                <a:srgbClr val="45683E"/>
              </a:solidFill>
            </a:endParaRPr>
          </a:p>
          <a:p>
            <a:pPr>
              <a:spcBef>
                <a:spcPts val="600"/>
              </a:spcBef>
              <a:buFontTx/>
              <a:buNone/>
            </a:pPr>
            <a:r>
              <a:rPr lang="sr-Cyrl-RS" altLang="en-US" sz="1600" dirty="0">
                <a:solidFill>
                  <a:srgbClr val="45683E"/>
                </a:solidFill>
              </a:rPr>
              <a:t>То показује, пре свега, додатно смањење куповне моћи становништва као последице економске кризе, али и успешност система прикупљања појединих фракција комуналног отпада у локалним заједницама, као што је нпр. амбалажни отпад, али и друге врсте отпада које су обично завршавале у контејнерима.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100" dirty="0">
              <a:solidFill>
                <a:srgbClr val="45683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58" y="2090738"/>
            <a:ext cx="8943975" cy="20022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03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1371600"/>
            <a:ext cx="9144000" cy="719138"/>
          </a:xfrm>
        </p:spPr>
        <p:txBody>
          <a:bodyPr/>
          <a:lstStyle/>
          <a:p>
            <a:pPr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Индустријски отпад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04" name="Rectangle 3"/>
          <p:cNvSpPr txBox="1">
            <a:spLocks noChangeArrowheads="1"/>
          </p:cNvSpPr>
          <p:nvPr/>
        </p:nvSpPr>
        <p:spPr bwMode="auto">
          <a:xfrm>
            <a:off x="898525" y="6096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/>
            </a:r>
            <a:br>
              <a:rPr lang="sr-Cyrl-CS" altLang="en-US" b="1">
                <a:solidFill>
                  <a:srgbClr val="45683E"/>
                </a:solidFill>
                <a:cs typeface="Arial" charset="0"/>
              </a:rPr>
            </a:b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Управљање </a:t>
            </a:r>
            <a:r>
              <a:rPr lang="en-US" altLang="en-US" b="1">
                <a:solidFill>
                  <a:srgbClr val="45683E"/>
                </a:solidFill>
                <a:cs typeface="Arial" charset="0"/>
              </a:rPr>
              <a:t>отпадом</a:t>
            </a:r>
            <a:r>
              <a:rPr lang="en-US" altLang="en-US" sz="4000" b="1">
                <a:solidFill>
                  <a:srgbClr val="45683E"/>
                </a:solidFill>
                <a:cs typeface="Arial" charset="0"/>
              </a:rPr>
              <a:t/>
            </a:r>
            <a:br>
              <a:rPr lang="en-US" altLang="en-US" sz="4000" b="1">
                <a:solidFill>
                  <a:srgbClr val="45683E"/>
                </a:solidFill>
                <a:cs typeface="Arial" charset="0"/>
              </a:rPr>
            </a:br>
            <a:endParaRPr lang="sr-Latn-CS" altLang="en-US" sz="40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102405" name="TextBox 5"/>
          <p:cNvSpPr txBox="1">
            <a:spLocks noChangeArrowheads="1"/>
          </p:cNvSpPr>
          <p:nvPr/>
        </p:nvSpPr>
        <p:spPr bwMode="auto">
          <a:xfrm>
            <a:off x="457200" y="2362200"/>
            <a:ext cx="3124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charset="0"/>
              <a:cs typeface="Arial" charset="0"/>
            </a:endParaRPr>
          </a:p>
        </p:txBody>
      </p:sp>
      <p:sp>
        <p:nvSpPr>
          <p:cNvPr id="102406" name="TextBox 7"/>
          <p:cNvSpPr txBox="1">
            <a:spLocks noChangeArrowheads="1"/>
          </p:cNvSpPr>
          <p:nvPr/>
        </p:nvSpPr>
        <p:spPr bwMode="auto">
          <a:xfrm>
            <a:off x="228600" y="2209800"/>
            <a:ext cx="883920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sz="2200" dirty="0"/>
              <a:t>На основу пристиглих извештаја у току 2015. године у Републици Србији је произведено око </a:t>
            </a:r>
            <a:r>
              <a:rPr lang="en-US" sz="2200" dirty="0"/>
              <a:t>7</a:t>
            </a:r>
            <a:r>
              <a:rPr lang="sr-Cyrl-RS" sz="2200" dirty="0"/>
              <a:t>,</a:t>
            </a:r>
            <a:r>
              <a:rPr lang="en-US" sz="2200" dirty="0"/>
              <a:t>69</a:t>
            </a:r>
            <a:r>
              <a:rPr lang="sr-Cyrl-RS" sz="2200" dirty="0"/>
              <a:t> милиона тона отпада</a:t>
            </a:r>
            <a:r>
              <a:rPr lang="en-US" sz="2200" dirty="0"/>
              <a:t>. </a:t>
            </a:r>
            <a:r>
              <a:rPr lang="sr-Cyrl-RS" sz="2200" dirty="0"/>
              <a:t>Од тога </a:t>
            </a:r>
            <a:r>
              <a:rPr lang="en-US" sz="2200" dirty="0"/>
              <a:t>7</a:t>
            </a:r>
            <a:r>
              <a:rPr lang="sr-Cyrl-RS" sz="2200" dirty="0"/>
              <a:t>,</a:t>
            </a:r>
            <a:r>
              <a:rPr lang="en-US" sz="2200" dirty="0"/>
              <a:t>63</a:t>
            </a:r>
            <a:r>
              <a:rPr lang="sr-Cyrl-RS" sz="2200" dirty="0"/>
              <a:t> милиона тона има карактер неопасног отпада, а приближно </a:t>
            </a:r>
            <a:r>
              <a:rPr lang="en-US" sz="2200" dirty="0"/>
              <a:t>54</a:t>
            </a:r>
            <a:r>
              <a:rPr lang="sr-Cyrl-RS" sz="2200" dirty="0"/>
              <a:t> хиљада тона је опасан отпад. </a:t>
            </a:r>
            <a:endParaRPr lang="sr-Cyrl-RS" sz="22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Cyrl-RS" altLang="en-US" sz="14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sz="2200" dirty="0"/>
              <a:t>Највећи произвођачи отпада су термоенергетски објекти. Летећи пепео од угља је </a:t>
            </a:r>
            <a:r>
              <a:rPr lang="sr-Cyrl-RS" sz="2200" dirty="0" smtClean="0"/>
              <a:t>генерисан </a:t>
            </a:r>
            <a:r>
              <a:rPr lang="sr-Cyrl-RS" sz="2200" dirty="0"/>
              <a:t>у количини од 5,99 милиона тона, односно чини 78% укупне количине </a:t>
            </a:r>
            <a:r>
              <a:rPr lang="sr-Cyrl-RS" sz="2200" dirty="0" smtClean="0"/>
              <a:t>произведеног </a:t>
            </a:r>
            <a:r>
              <a:rPr lang="sr-Cyrl-RS" sz="2200" dirty="0"/>
              <a:t>отпада. Заступљене су у значајним количинама и друге врсте отпада који потичу из термичких процеса: шљака</a:t>
            </a:r>
            <a:r>
              <a:rPr lang="en-US" sz="2200" dirty="0"/>
              <a:t>, </a:t>
            </a:r>
            <a:r>
              <a:rPr lang="sr-Cyrl-RS" sz="2200" dirty="0"/>
              <a:t>отпади од прераде шљаке, муљеви и филтер погаче. Након тога по количини следи солидификовани отпад и отпад који настаје од сругања и обраде фер</a:t>
            </a:r>
            <a:r>
              <a:rPr lang="en-US" sz="2200" dirty="0"/>
              <a:t>o</a:t>
            </a:r>
            <a:r>
              <a:rPr lang="sr-Cyrl-RS" sz="2200" dirty="0"/>
              <a:t>метала.</a:t>
            </a:r>
            <a:endParaRPr lang="en-US" altLang="en-US" sz="2200" dirty="0">
              <a:solidFill>
                <a:srgbClr val="45683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03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2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1371600"/>
            <a:ext cx="9144000" cy="719138"/>
          </a:xfrm>
        </p:spPr>
        <p:txBody>
          <a:bodyPr/>
          <a:lstStyle/>
          <a:p>
            <a:pPr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Индустријски отпад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3428" name="Rectangle 3"/>
          <p:cNvSpPr txBox="1">
            <a:spLocks noChangeArrowheads="1"/>
          </p:cNvSpPr>
          <p:nvPr/>
        </p:nvSpPr>
        <p:spPr bwMode="auto">
          <a:xfrm>
            <a:off x="898525" y="6096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/>
            </a:r>
            <a:br>
              <a:rPr lang="sr-Cyrl-CS" altLang="en-US" b="1">
                <a:solidFill>
                  <a:srgbClr val="45683E"/>
                </a:solidFill>
                <a:cs typeface="Arial" charset="0"/>
              </a:rPr>
            </a:b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Управљање </a:t>
            </a:r>
            <a:r>
              <a:rPr lang="en-US" altLang="en-US" b="1">
                <a:solidFill>
                  <a:srgbClr val="45683E"/>
                </a:solidFill>
                <a:cs typeface="Arial" charset="0"/>
              </a:rPr>
              <a:t>отпадом</a:t>
            </a:r>
            <a:r>
              <a:rPr lang="en-US" altLang="en-US" sz="4000" b="1">
                <a:solidFill>
                  <a:srgbClr val="45683E"/>
                </a:solidFill>
                <a:cs typeface="Arial" charset="0"/>
              </a:rPr>
              <a:t/>
            </a:r>
            <a:br>
              <a:rPr lang="en-US" altLang="en-US" sz="4000" b="1">
                <a:solidFill>
                  <a:srgbClr val="45683E"/>
                </a:solidFill>
                <a:cs typeface="Arial" charset="0"/>
              </a:rPr>
            </a:br>
            <a:endParaRPr lang="sr-Latn-CS" altLang="en-US" sz="40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103429" name="TextBox 5"/>
          <p:cNvSpPr txBox="1">
            <a:spLocks noChangeArrowheads="1"/>
          </p:cNvSpPr>
          <p:nvPr/>
        </p:nvSpPr>
        <p:spPr bwMode="auto">
          <a:xfrm>
            <a:off x="457200" y="2362200"/>
            <a:ext cx="3124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charset="0"/>
              <a:cs typeface="Arial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324933"/>
              </p:ext>
            </p:extLst>
          </p:nvPr>
        </p:nvGraphicFramePr>
        <p:xfrm>
          <a:off x="457200" y="2156254"/>
          <a:ext cx="8229600" cy="1510612"/>
        </p:xfrm>
        <a:graphic>
          <a:graphicData uri="http://schemas.openxmlformats.org/drawingml/2006/table">
            <a:tbl>
              <a:tblPr/>
              <a:tblGrid>
                <a:gridCol w="593124">
                  <a:extLst>
                    <a:ext uri="{9D8B030D-6E8A-4147-A177-3AD203B41FA5}">
                      <a16:colId xmlns:a16="http://schemas.microsoft.com/office/drawing/2014/main" val="1117165367"/>
                    </a:ext>
                  </a:extLst>
                </a:gridCol>
                <a:gridCol w="593124">
                  <a:extLst>
                    <a:ext uri="{9D8B030D-6E8A-4147-A177-3AD203B41FA5}">
                      <a16:colId xmlns:a16="http://schemas.microsoft.com/office/drawing/2014/main" val="873357498"/>
                    </a:ext>
                  </a:extLst>
                </a:gridCol>
                <a:gridCol w="593124">
                  <a:extLst>
                    <a:ext uri="{9D8B030D-6E8A-4147-A177-3AD203B41FA5}">
                      <a16:colId xmlns:a16="http://schemas.microsoft.com/office/drawing/2014/main" val="512933908"/>
                    </a:ext>
                  </a:extLst>
                </a:gridCol>
                <a:gridCol w="593124">
                  <a:extLst>
                    <a:ext uri="{9D8B030D-6E8A-4147-A177-3AD203B41FA5}">
                      <a16:colId xmlns:a16="http://schemas.microsoft.com/office/drawing/2014/main" val="1240277983"/>
                    </a:ext>
                  </a:extLst>
                </a:gridCol>
                <a:gridCol w="976184">
                  <a:extLst>
                    <a:ext uri="{9D8B030D-6E8A-4147-A177-3AD203B41FA5}">
                      <a16:colId xmlns:a16="http://schemas.microsoft.com/office/drawing/2014/main" val="1383530940"/>
                    </a:ext>
                  </a:extLst>
                </a:gridCol>
                <a:gridCol w="976184">
                  <a:extLst>
                    <a:ext uri="{9D8B030D-6E8A-4147-A177-3AD203B41FA5}">
                      <a16:colId xmlns:a16="http://schemas.microsoft.com/office/drawing/2014/main" val="4199489193"/>
                    </a:ext>
                  </a:extLst>
                </a:gridCol>
                <a:gridCol w="976184">
                  <a:extLst>
                    <a:ext uri="{9D8B030D-6E8A-4147-A177-3AD203B41FA5}">
                      <a16:colId xmlns:a16="http://schemas.microsoft.com/office/drawing/2014/main" val="476713716"/>
                    </a:ext>
                  </a:extLst>
                </a:gridCol>
                <a:gridCol w="976184">
                  <a:extLst>
                    <a:ext uri="{9D8B030D-6E8A-4147-A177-3AD203B41FA5}">
                      <a16:colId xmlns:a16="http://schemas.microsoft.com/office/drawing/2014/main" val="3199919968"/>
                    </a:ext>
                  </a:extLst>
                </a:gridCol>
                <a:gridCol w="976184">
                  <a:extLst>
                    <a:ext uri="{9D8B030D-6E8A-4147-A177-3AD203B41FA5}">
                      <a16:colId xmlns:a16="http://schemas.microsoft.com/office/drawing/2014/main" val="3553332248"/>
                    </a:ext>
                  </a:extLst>
                </a:gridCol>
                <a:gridCol w="976184">
                  <a:extLst>
                    <a:ext uri="{9D8B030D-6E8A-4147-A177-3AD203B41FA5}">
                      <a16:colId xmlns:a16="http://schemas.microsoft.com/office/drawing/2014/main" val="971028819"/>
                    </a:ext>
                  </a:extLst>
                </a:gridCol>
              </a:tblGrid>
              <a:tr h="185351">
                <a:tc gridSpan="4"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68" marR="9268" marT="92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2010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2011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2012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2014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6256191"/>
                  </a:ext>
                </a:extLst>
              </a:tr>
              <a:tr h="379970"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Број предузећа која су доставила извештај о управљању отпадом</a:t>
                      </a:r>
                    </a:p>
                  </a:txBody>
                  <a:tcPr marL="9268" marR="9268" marT="92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R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628     </a:t>
                      </a:r>
                    </a:p>
                  </a:txBody>
                  <a:tcPr marL="9268" marR="9268" marT="9268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R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609     </a:t>
                      </a:r>
                    </a:p>
                  </a:txBody>
                  <a:tcPr marL="9268" marR="9268" marT="9268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R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1.009     </a:t>
                      </a:r>
                    </a:p>
                  </a:txBody>
                  <a:tcPr marL="9268" marR="9268" marT="9268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R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1.444     </a:t>
                      </a:r>
                    </a:p>
                  </a:txBody>
                  <a:tcPr marL="9268" marR="9268" marT="9268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R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1.800     </a:t>
                      </a:r>
                    </a:p>
                  </a:txBody>
                  <a:tcPr marL="9268" marR="9268" marT="9268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611477"/>
                  </a:ext>
                </a:extLst>
              </a:tr>
              <a:tr h="194619">
                <a:tc>
                  <a:txBody>
                    <a:bodyPr/>
                    <a:lstStyle/>
                    <a:p>
                      <a:pPr algn="r" fontAlgn="b"/>
                      <a:endParaRPr lang="sr-Latn-R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8" marR="9268" marT="9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sr-Latn-R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8" marR="9268" marT="9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sr-Latn-R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8" marR="9268" marT="9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sr-Latn-R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8" marR="9268" marT="9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sr-Latn-R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8" marR="9268" marT="9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sr-Latn-R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8" marR="9268" marT="9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sr-Latn-R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8" marR="9268" marT="9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sr-Latn-R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8" marR="9268" marT="9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sr-Latn-R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8" marR="9268" marT="9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sr-Latn-R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8" marR="9268" marT="9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6618459"/>
                  </a:ext>
                </a:extLst>
              </a:tr>
              <a:tr h="185351">
                <a:tc gridSpan="4">
                  <a:txBody>
                    <a:bodyPr/>
                    <a:lstStyle/>
                    <a:p>
                      <a:pPr algn="r" fontAlgn="b"/>
                      <a:r>
                        <a:rPr lang="sr-Cyrl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Укупне количине отпада</a:t>
                      </a:r>
                    </a:p>
                  </a:txBody>
                  <a:tcPr marL="9268" marR="9268" marT="92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2010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2011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2012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2014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0158407"/>
                  </a:ext>
                </a:extLst>
              </a:tr>
              <a:tr h="185351">
                <a:tc gridSpan="4">
                  <a:txBody>
                    <a:bodyPr/>
                    <a:lstStyle/>
                    <a:p>
                      <a:pPr algn="r" fontAlgn="b"/>
                      <a:r>
                        <a:rPr lang="sr-Cyrl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Неопасни</a:t>
                      </a:r>
                    </a:p>
                  </a:txBody>
                  <a:tcPr marL="9268" marR="9268" marT="92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7.204.556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5.648.543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7.968.517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8.200.560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5.915.104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7.637.350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6655150"/>
                  </a:ext>
                </a:extLst>
              </a:tr>
              <a:tr h="185351">
                <a:tc gridSpan="4">
                  <a:txBody>
                    <a:bodyPr/>
                    <a:lstStyle/>
                    <a:p>
                      <a:pPr algn="r" fontAlgn="b"/>
                      <a:r>
                        <a:rPr lang="sr-Cyrl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Опасни</a:t>
                      </a:r>
                    </a:p>
                  </a:txBody>
                  <a:tcPr marL="9268" marR="9268" marT="92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123.157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183.352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218.918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572.786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209.877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53.615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4753637"/>
                  </a:ext>
                </a:extLst>
              </a:tr>
              <a:tr h="194619">
                <a:tc gridSpan="4">
                  <a:txBody>
                    <a:bodyPr/>
                    <a:lstStyle/>
                    <a:p>
                      <a:pPr algn="r" fontAlgn="b"/>
                      <a:r>
                        <a:rPr lang="sr-Cyrl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Укупно</a:t>
                      </a:r>
                    </a:p>
                  </a:txBody>
                  <a:tcPr marL="9268" marR="9268" marT="92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7.327.713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5.831.895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8.187.435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8.773.346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6.124.981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7.690.965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6875203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8717" y="3810000"/>
            <a:ext cx="6221283" cy="2350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51" name="Rectangle 4"/>
          <p:cNvSpPr>
            <a:spLocks noChangeArrowheads="1"/>
          </p:cNvSpPr>
          <p:nvPr/>
        </p:nvSpPr>
        <p:spPr bwMode="auto">
          <a:xfrm>
            <a:off x="838200" y="2009775"/>
            <a:ext cx="7696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sp>
        <p:nvSpPr>
          <p:cNvPr id="104452" name="Rectangle 3"/>
          <p:cNvSpPr>
            <a:spLocks noGrp="1" noChangeArrowheads="1"/>
          </p:cNvSpPr>
          <p:nvPr>
            <p:ph type="title"/>
          </p:nvPr>
        </p:nvSpPr>
        <p:spPr>
          <a:xfrm>
            <a:off x="898525" y="609600"/>
            <a:ext cx="7916863" cy="457200"/>
          </a:xfrm>
        </p:spPr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/>
            </a:r>
            <a:br>
              <a:rPr lang="sr-Cyrl-CS" altLang="en-US" sz="3200" b="1" smtClean="0">
                <a:solidFill>
                  <a:srgbClr val="45683E"/>
                </a:solidFill>
              </a:rPr>
            </a:br>
            <a:r>
              <a:rPr lang="sr-Cyrl-CS" altLang="en-US" sz="3200" b="1" smtClean="0">
                <a:solidFill>
                  <a:srgbClr val="45683E"/>
                </a:solidFill>
              </a:rPr>
              <a:t>Управљање </a:t>
            </a:r>
            <a:r>
              <a:rPr lang="en-US" altLang="en-US" sz="3200" b="1" smtClean="0">
                <a:solidFill>
                  <a:srgbClr val="45683E"/>
                </a:solidFill>
              </a:rPr>
              <a:t>отпадом</a:t>
            </a:r>
            <a:r>
              <a:rPr lang="en-US" altLang="en-US" sz="4000" b="1" smtClean="0">
                <a:solidFill>
                  <a:srgbClr val="45683E"/>
                </a:solidFill>
              </a:rPr>
              <a:t/>
            </a:r>
            <a:br>
              <a:rPr lang="en-US" altLang="en-US" sz="4000" b="1" smtClean="0">
                <a:solidFill>
                  <a:srgbClr val="45683E"/>
                </a:solidFill>
              </a:rPr>
            </a:br>
            <a:endParaRPr lang="sr-Latn-CS" altLang="en-US" sz="4000" b="1" smtClean="0">
              <a:solidFill>
                <a:srgbClr val="45683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1371600"/>
            <a:ext cx="6472237" cy="479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499" name="Rectangle 3"/>
          <p:cNvSpPr txBox="1">
            <a:spLocks noChangeArrowheads="1"/>
          </p:cNvSpPr>
          <p:nvPr/>
        </p:nvSpPr>
        <p:spPr bwMode="auto">
          <a:xfrm>
            <a:off x="898525" y="5334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Управљање </a:t>
            </a:r>
            <a:r>
              <a:rPr lang="en-US" altLang="en-US" b="1">
                <a:solidFill>
                  <a:srgbClr val="45683E"/>
                </a:solidFill>
                <a:cs typeface="Arial" charset="0"/>
              </a:rPr>
              <a:t>отпадом</a:t>
            </a:r>
            <a:endParaRPr lang="sr-Latn-CS" altLang="en-US" sz="40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106500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1371600"/>
            <a:ext cx="9144000" cy="719138"/>
          </a:xfrm>
        </p:spPr>
        <p:txBody>
          <a:bodyPr/>
          <a:lstStyle/>
          <a:p>
            <a:pPr eaLnBrk="1" hangingPunct="1"/>
            <a:r>
              <a:rPr lang="sr-Cyrl-CS" altLang="en-US" sz="2800" b="1" smtClean="0">
                <a:solidFill>
                  <a:srgbClr val="45683E"/>
                </a:solidFill>
              </a:rPr>
              <a:t>Индустријски отпад</a:t>
            </a:r>
            <a:br>
              <a:rPr lang="sr-Cyrl-CS" altLang="en-US" sz="2800" b="1" smtClean="0">
                <a:solidFill>
                  <a:srgbClr val="45683E"/>
                </a:solidFill>
              </a:rPr>
            </a:br>
            <a:r>
              <a:rPr lang="sr-Cyrl-RS" altLang="en-US" sz="2800" b="1" smtClean="0">
                <a:solidFill>
                  <a:srgbClr val="45683E"/>
                </a:solidFill>
              </a:rPr>
              <a:t>Начин поступања са произведеним отпадом </a:t>
            </a:r>
            <a:endParaRPr lang="sr-Latn-CS" altLang="en-US" sz="2800" b="1" smtClean="0">
              <a:solidFill>
                <a:srgbClr val="45683E"/>
              </a:solidFill>
            </a:endParaRPr>
          </a:p>
        </p:txBody>
      </p:sp>
      <p:sp>
        <p:nvSpPr>
          <p:cNvPr id="106501" name="TextBox 1"/>
          <p:cNvSpPr txBox="1">
            <a:spLocks noChangeArrowheads="1"/>
          </p:cNvSpPr>
          <p:nvPr/>
        </p:nvSpPr>
        <p:spPr bwMode="auto">
          <a:xfrm>
            <a:off x="152400" y="2489200"/>
            <a:ext cx="876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Од укупно произведене количине отпада, за 26% је пријављен начин поступа-ња, док је 74% остало на локацијама где је отпад произведен, што углавном представља летећи пепео од угља.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644587"/>
              </p:ext>
            </p:extLst>
          </p:nvPr>
        </p:nvGraphicFramePr>
        <p:xfrm>
          <a:off x="990600" y="3733482"/>
          <a:ext cx="7344001" cy="14630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06968">
                  <a:extLst>
                    <a:ext uri="{9D8B030D-6E8A-4147-A177-3AD203B41FA5}">
                      <a16:colId xmlns:a16="http://schemas.microsoft.com/office/drawing/2014/main" val="3595828513"/>
                    </a:ext>
                  </a:extLst>
                </a:gridCol>
                <a:gridCol w="1343346">
                  <a:extLst>
                    <a:ext uri="{9D8B030D-6E8A-4147-A177-3AD203B41FA5}">
                      <a16:colId xmlns:a16="http://schemas.microsoft.com/office/drawing/2014/main" val="1265563482"/>
                    </a:ext>
                  </a:extLst>
                </a:gridCol>
                <a:gridCol w="1376158">
                  <a:extLst>
                    <a:ext uri="{9D8B030D-6E8A-4147-A177-3AD203B41FA5}">
                      <a16:colId xmlns:a16="http://schemas.microsoft.com/office/drawing/2014/main" val="23312833"/>
                    </a:ext>
                  </a:extLst>
                </a:gridCol>
                <a:gridCol w="1205843">
                  <a:extLst>
                    <a:ext uri="{9D8B030D-6E8A-4147-A177-3AD203B41FA5}">
                      <a16:colId xmlns:a16="http://schemas.microsoft.com/office/drawing/2014/main" val="2935137816"/>
                    </a:ext>
                  </a:extLst>
                </a:gridCol>
                <a:gridCol w="1205843">
                  <a:extLst>
                    <a:ext uri="{9D8B030D-6E8A-4147-A177-3AD203B41FA5}">
                      <a16:colId xmlns:a16="http://schemas.microsoft.com/office/drawing/2014/main" val="1308694134"/>
                    </a:ext>
                  </a:extLst>
                </a:gridCol>
                <a:gridCol w="1205843">
                  <a:extLst>
                    <a:ext uri="{9D8B030D-6E8A-4147-A177-3AD203B41FA5}">
                      <a16:colId xmlns:a16="http://schemas.microsoft.com/office/drawing/2014/main" val="2642327574"/>
                    </a:ext>
                  </a:extLst>
                </a:gridCol>
              </a:tblGrid>
              <a:tr h="717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Карактер отпада</a:t>
                      </a: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sr-Latn-C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t)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Произведено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sr-Latn-C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t)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Предато на привремено </a:t>
                      </a:r>
                      <a:r>
                        <a:rPr lang="sr-Cyrl-RS" sz="16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складиштење</a:t>
                      </a:r>
                      <a:endParaRPr lang="sr-Latn-R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sr-Latn-CS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t)</a:t>
                      </a:r>
                      <a:endParaRPr lang="sr-Latn-R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Предато на одлагање 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sr-Latn-C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t)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Предато на третман 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sr-Latn-C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t)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Извоз 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sr-Latn-C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t) 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6485428"/>
                  </a:ext>
                </a:extLst>
              </a:tr>
              <a:tr h="717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Опасан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53</a:t>
                      </a: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sr-Cyrl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sr-Cyrl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691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sr-Cyrl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96</a:t>
                      </a:r>
                      <a:r>
                        <a:rPr lang="sr-Cyrl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1.46</a:t>
                      </a: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8705471"/>
                  </a:ext>
                </a:extLst>
              </a:tr>
              <a:tr h="717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Неопасан</a:t>
                      </a:r>
                      <a:endParaRPr lang="sr-Latn-R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637</a:t>
                      </a: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375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</a:t>
                      </a:r>
                      <a:r>
                        <a:rPr lang="sr-Cyrl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911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sr-Cyrl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sr-Cyrl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07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836</a:t>
                      </a: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sr-Cyrl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52450" algn="l"/>
                        </a:tabLst>
                      </a:pPr>
                      <a:r>
                        <a:rPr lang="sr-Cyrl-CS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sr-Latn-CS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sr-Cyrl-RS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sr-Latn-CS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451</a:t>
                      </a:r>
                      <a:endParaRPr lang="sr-Latn-R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483853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859" name="Rectangle 5"/>
          <p:cNvSpPr>
            <a:spLocks noChangeArrowheads="1"/>
          </p:cNvSpPr>
          <p:nvPr/>
        </p:nvSpPr>
        <p:spPr bwMode="auto">
          <a:xfrm>
            <a:off x="457200" y="2362200"/>
            <a:ext cx="7764463" cy="231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en-US" sz="4400">
                <a:latin typeface="Arial" charset="0"/>
                <a:cs typeface="Arial" charset="0"/>
              </a:rPr>
              <a:t/>
            </a:r>
            <a:br>
              <a:rPr lang="ru-RU" altLang="en-US" sz="4400">
                <a:latin typeface="Arial" charset="0"/>
                <a:cs typeface="Arial" charset="0"/>
              </a:rPr>
            </a:br>
            <a:r>
              <a:rPr lang="ru-RU" altLang="en-US" sz="2000">
                <a:solidFill>
                  <a:schemeClr val="tx2"/>
                </a:solidFill>
                <a:latin typeface="Arial" charset="0"/>
                <a:cs typeface="Arial" charset="0"/>
              </a:rPr>
              <a:t/>
            </a:r>
            <a:br>
              <a:rPr lang="ru-RU" altLang="en-US" sz="2000">
                <a:solidFill>
                  <a:schemeClr val="tx2"/>
                </a:solidFill>
                <a:latin typeface="Arial" charset="0"/>
                <a:cs typeface="Arial" charset="0"/>
              </a:rPr>
            </a:br>
            <a:endParaRPr lang="sr-Latn-CS" altLang="en-US" sz="4400">
              <a:solidFill>
                <a:schemeClr val="tx2"/>
              </a:solidFill>
              <a:latin typeface="Arial" charset="0"/>
              <a:cs typeface="Arial" charset="0"/>
            </a:endParaRPr>
          </a:p>
        </p:txBody>
      </p:sp>
      <p:sp>
        <p:nvSpPr>
          <p:cNvPr id="121860" name="Rectangle 7"/>
          <p:cNvSpPr>
            <a:spLocks noChangeArrowheads="1"/>
          </p:cNvSpPr>
          <p:nvPr/>
        </p:nvSpPr>
        <p:spPr bwMode="auto">
          <a:xfrm>
            <a:off x="533400" y="552450"/>
            <a:ext cx="822960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RS" altLang="en-US" b="1">
                <a:solidFill>
                  <a:srgbClr val="45683E"/>
                </a:solidFill>
                <a:cs typeface="Arial" charset="0"/>
              </a:rPr>
              <a:t>Регистар дозвола за управљање отпадом</a:t>
            </a:r>
            <a:endParaRPr lang="en-US" altLang="en-US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121861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776413"/>
            <a:ext cx="8991600" cy="416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835" name="Rectangle 5"/>
          <p:cNvSpPr>
            <a:spLocks noChangeArrowheads="1"/>
          </p:cNvSpPr>
          <p:nvPr/>
        </p:nvSpPr>
        <p:spPr bwMode="auto">
          <a:xfrm>
            <a:off x="457200" y="2362200"/>
            <a:ext cx="7764463" cy="231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en-US" sz="4400">
                <a:latin typeface="Arial" charset="0"/>
                <a:cs typeface="Arial" charset="0"/>
              </a:rPr>
              <a:t/>
            </a:r>
            <a:br>
              <a:rPr lang="ru-RU" altLang="en-US" sz="4400">
                <a:latin typeface="Arial" charset="0"/>
                <a:cs typeface="Arial" charset="0"/>
              </a:rPr>
            </a:br>
            <a:r>
              <a:rPr lang="ru-RU" altLang="en-US" sz="2000">
                <a:solidFill>
                  <a:schemeClr val="tx2"/>
                </a:solidFill>
                <a:latin typeface="Arial" charset="0"/>
                <a:cs typeface="Arial" charset="0"/>
              </a:rPr>
              <a:t/>
            </a:r>
            <a:br>
              <a:rPr lang="ru-RU" altLang="en-US" sz="2000">
                <a:solidFill>
                  <a:schemeClr val="tx2"/>
                </a:solidFill>
                <a:latin typeface="Arial" charset="0"/>
                <a:cs typeface="Arial" charset="0"/>
              </a:rPr>
            </a:br>
            <a:endParaRPr lang="sr-Latn-CS" altLang="en-US" sz="4400">
              <a:solidFill>
                <a:schemeClr val="tx2"/>
              </a:solidFill>
              <a:latin typeface="Arial" charset="0"/>
              <a:cs typeface="Arial" charset="0"/>
            </a:endParaRPr>
          </a:p>
        </p:txBody>
      </p:sp>
      <p:sp>
        <p:nvSpPr>
          <p:cNvPr id="120836" name="Rectangle 7"/>
          <p:cNvSpPr>
            <a:spLocks noChangeArrowheads="1"/>
          </p:cNvSpPr>
          <p:nvPr/>
        </p:nvSpPr>
        <p:spPr bwMode="auto">
          <a:xfrm>
            <a:off x="533400" y="552450"/>
            <a:ext cx="82296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RS" altLang="en-US" b="1">
                <a:solidFill>
                  <a:srgbClr val="45683E"/>
                </a:solidFill>
                <a:cs typeface="Arial" charset="0"/>
              </a:rPr>
              <a:t>Регистар дозвола за управљање отпадом</a:t>
            </a:r>
            <a:endParaRPr lang="en-US" altLang="en-US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pic>
        <p:nvPicPr>
          <p:cNvPr id="120837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 bwMode="auto">
          <a:xfrm>
            <a:off x="476250" y="1428750"/>
            <a:ext cx="8191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456" y="2578872"/>
            <a:ext cx="7981950" cy="3217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5" name="Rectangle 7"/>
          <p:cNvSpPr>
            <a:spLocks noChangeArrowheads="1"/>
          </p:cNvSpPr>
          <p:nvPr/>
        </p:nvSpPr>
        <p:spPr bwMode="auto">
          <a:xfrm>
            <a:off x="533400" y="455613"/>
            <a:ext cx="82296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CS" altLang="en-US" b="1" dirty="0" smtClean="0">
                <a:solidFill>
                  <a:srgbClr val="45683E"/>
                </a:solidFill>
                <a:cs typeface="Arial" charset="0"/>
              </a:rPr>
              <a:t>ГИС модул – Управљање отпадом</a:t>
            </a:r>
            <a:endParaRPr lang="en-US" altLang="en-US" b="1" dirty="0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774" y="2133949"/>
            <a:ext cx="8677275" cy="35780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632" t="1822" r="3412" b="4694"/>
          <a:stretch/>
        </p:blipFill>
        <p:spPr>
          <a:xfrm>
            <a:off x="6270554" y="1676400"/>
            <a:ext cx="2638495" cy="3430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71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5" name="Rectangle 7"/>
          <p:cNvSpPr>
            <a:spLocks noChangeArrowheads="1"/>
          </p:cNvSpPr>
          <p:nvPr/>
        </p:nvSpPr>
        <p:spPr bwMode="auto">
          <a:xfrm>
            <a:off x="533400" y="455613"/>
            <a:ext cx="82296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CS" altLang="en-US" b="1" dirty="0" smtClean="0">
                <a:solidFill>
                  <a:srgbClr val="45683E"/>
                </a:solidFill>
                <a:cs typeface="Arial" charset="0"/>
              </a:rPr>
              <a:t>ГИС модул – Управљање отпадом</a:t>
            </a:r>
            <a:endParaRPr lang="en-US" altLang="en-US" b="1" dirty="0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245" y="1371600"/>
            <a:ext cx="4855779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09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5" name="Rectangle 7"/>
          <p:cNvSpPr>
            <a:spLocks noChangeArrowheads="1"/>
          </p:cNvSpPr>
          <p:nvPr/>
        </p:nvSpPr>
        <p:spPr bwMode="auto">
          <a:xfrm>
            <a:off x="533400" y="455613"/>
            <a:ext cx="82296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CS" altLang="en-US" b="1" dirty="0" smtClean="0">
                <a:solidFill>
                  <a:srgbClr val="45683E"/>
                </a:solidFill>
                <a:cs typeface="Arial" charset="0"/>
              </a:rPr>
              <a:t>ГИС модул – Управљање отпадом</a:t>
            </a:r>
            <a:endParaRPr lang="en-US" altLang="en-US" b="1" dirty="0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371600"/>
            <a:ext cx="5410200" cy="484036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3117" y="1446757"/>
            <a:ext cx="3153390" cy="291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31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05800" cy="1143000"/>
          </a:xfrm>
        </p:spPr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20484" name="Content Placeholder 2"/>
          <p:cNvSpPr>
            <a:spLocks noGrp="1"/>
          </p:cNvSpPr>
          <p:nvPr>
            <p:ph idx="1"/>
          </p:nvPr>
        </p:nvSpPr>
        <p:spPr>
          <a:xfrm>
            <a:off x="304800" y="2270125"/>
            <a:ext cx="8839200" cy="4054475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ru-RU" altLang="en-US" sz="2400" smtClean="0">
                <a:solidFill>
                  <a:srgbClr val="45683E"/>
                </a:solidFill>
              </a:rPr>
              <a:t>Закон о заштити животне средине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ru-RU" altLang="en-US" sz="2400" smtClean="0">
                <a:solidFill>
                  <a:srgbClr val="45683E"/>
                </a:solidFill>
              </a:rPr>
              <a:t>Закон о заштити ваздуха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ru-RU" altLang="en-US" sz="2400" smtClean="0">
                <a:solidFill>
                  <a:srgbClr val="45683E"/>
                </a:solidFill>
              </a:rPr>
              <a:t>Закон о управљању отпадом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ru-RU" altLang="en-US" sz="2400" smtClean="0">
                <a:solidFill>
                  <a:srgbClr val="45683E"/>
                </a:solidFill>
              </a:rPr>
              <a:t>Закон о амбалажи и амбалажном отпаду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ru-RU" altLang="en-US" sz="2400" smtClean="0">
                <a:solidFill>
                  <a:srgbClr val="45683E"/>
                </a:solidFill>
              </a:rPr>
              <a:t>Закон о водама</a:t>
            </a:r>
          </a:p>
          <a:p>
            <a:pPr eaLnBrk="1" hangingPunct="1">
              <a:buFontTx/>
              <a:buNone/>
            </a:pPr>
            <a:r>
              <a:rPr lang="ru-RU" altLang="en-US" sz="2400" smtClean="0">
                <a:solidFill>
                  <a:srgbClr val="45683E"/>
                </a:solidFill>
              </a:rPr>
              <a:t>	низ закона о ратификацији међународних уговора, као и подзаконска акта која произилазе из наведених закона.</a:t>
            </a:r>
            <a:endParaRPr lang="sr-Cyrl-RS" altLang="en-US" sz="2400" smtClean="0">
              <a:solidFill>
                <a:srgbClr val="45683E"/>
              </a:solidFill>
            </a:endParaRPr>
          </a:p>
        </p:txBody>
      </p:sp>
      <p:sp>
        <p:nvSpPr>
          <p:cNvPr id="20485" name="TextBox 7"/>
          <p:cNvSpPr txBox="1">
            <a:spLocks noChangeArrowheads="1"/>
          </p:cNvSpPr>
          <p:nvPr/>
        </p:nvSpPr>
        <p:spPr bwMode="auto">
          <a:xfrm>
            <a:off x="0" y="1600200"/>
            <a:ext cx="9144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800" b="1">
                <a:solidFill>
                  <a:srgbClr val="45683E"/>
                </a:solidFill>
                <a:cs typeface="Arial" charset="0"/>
              </a:rPr>
              <a:t>Законски основ</a:t>
            </a:r>
            <a:endParaRPr lang="en-US" altLang="en-US" sz="2800" b="1">
              <a:solidFill>
                <a:srgbClr val="45683E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76200" y="1371600"/>
            <a:ext cx="8915400" cy="3200400"/>
          </a:xfrm>
        </p:spPr>
        <p:txBody>
          <a:bodyPr/>
          <a:lstStyle/>
          <a:p>
            <a:pPr eaLnBrk="1" hangingPunct="1"/>
            <a:r>
              <a:rPr lang="sr-Latn-CS" altLang="en-US" sz="2200" dirty="0" smtClean="0">
                <a:solidFill>
                  <a:srgbClr val="45683E"/>
                </a:solidFill>
              </a:rPr>
              <a:t>У наведеним законским и подзаконским актима предвиђено је и успостављање одговарајућег информационог система за поједине области обухваћене Националним регистром извора загађивања. </a:t>
            </a:r>
            <a:r>
              <a:rPr lang="en-US" altLang="en-US" sz="2200" dirty="0" smtClean="0"/>
              <a:t/>
            </a:r>
            <a:br>
              <a:rPr lang="en-US" altLang="en-US" sz="2200" dirty="0" smtClean="0"/>
            </a:br>
            <a:r>
              <a:rPr lang="en-US" altLang="en-US" sz="2200" b="1" dirty="0" smtClean="0">
                <a:solidFill>
                  <a:srgbClr val="45683E"/>
                </a:solidFill>
              </a:rPr>
              <a:t/>
            </a:r>
            <a:br>
              <a:rPr lang="en-US" altLang="en-US" sz="2200" b="1" dirty="0" smtClean="0">
                <a:solidFill>
                  <a:srgbClr val="45683E"/>
                </a:solidFill>
              </a:rPr>
            </a:br>
            <a:endParaRPr lang="sr-Latn-CS" altLang="en-US" sz="2200" b="1" dirty="0" smtClean="0">
              <a:solidFill>
                <a:srgbClr val="45683E"/>
              </a:solidFill>
            </a:endParaRPr>
          </a:p>
        </p:txBody>
      </p:sp>
      <p:pic>
        <p:nvPicPr>
          <p:cNvPr id="12288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963" y="3465513"/>
            <a:ext cx="4340225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885" name="Rectangle 7"/>
          <p:cNvSpPr>
            <a:spLocks noChangeArrowheads="1"/>
          </p:cNvSpPr>
          <p:nvPr/>
        </p:nvSpPr>
        <p:spPr bwMode="auto">
          <a:xfrm>
            <a:off x="533400" y="455613"/>
            <a:ext cx="82296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CS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5683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Информациони систем НРИЗ</a:t>
            </a:r>
            <a:endParaRPr kumimoji="0" lang="en-US" altLang="en-US" sz="3200" b="1" i="0" u="none" strike="noStrike" kern="1200" cap="none" spc="0" normalizeH="0" baseline="0" noProof="0">
              <a:ln>
                <a:noFill/>
              </a:ln>
              <a:solidFill>
                <a:srgbClr val="45683E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77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581400" y="1371600"/>
            <a:ext cx="5410200" cy="3200400"/>
          </a:xfrm>
        </p:spPr>
        <p:txBody>
          <a:bodyPr/>
          <a:lstStyle/>
          <a:p>
            <a:pPr algn="l" eaLnBrk="1" hangingPunct="1"/>
            <a:r>
              <a:rPr lang="sr-Cyrl-RS" altLang="en-US" sz="2200" dirty="0" smtClean="0">
                <a:solidFill>
                  <a:srgbClr val="45683E"/>
                </a:solidFill>
              </a:rPr>
              <a:t>Обрасци за извештавање према Националном регистру извора загађивања</a:t>
            </a:r>
            <a:r>
              <a:rPr lang="sr-Latn-CS" altLang="en-US" sz="2200" dirty="0" smtClean="0">
                <a:solidFill>
                  <a:srgbClr val="45683E"/>
                </a:solidFill>
              </a:rPr>
              <a:t>. </a:t>
            </a:r>
            <a:r>
              <a:rPr lang="en-US" altLang="en-US" sz="2200" dirty="0" smtClean="0"/>
              <a:t/>
            </a:r>
            <a:br>
              <a:rPr lang="en-US" altLang="en-US" sz="2200" dirty="0" smtClean="0"/>
            </a:br>
            <a:r>
              <a:rPr lang="en-US" altLang="en-US" sz="2200" b="1" dirty="0" smtClean="0">
                <a:solidFill>
                  <a:srgbClr val="45683E"/>
                </a:solidFill>
              </a:rPr>
              <a:t/>
            </a:r>
            <a:br>
              <a:rPr lang="en-US" altLang="en-US" sz="2200" b="1" dirty="0" smtClean="0">
                <a:solidFill>
                  <a:srgbClr val="45683E"/>
                </a:solidFill>
              </a:rPr>
            </a:br>
            <a:endParaRPr lang="sr-Latn-CS" altLang="en-US" sz="2200" b="1" dirty="0" smtClean="0">
              <a:solidFill>
                <a:srgbClr val="45683E"/>
              </a:solidFill>
            </a:endParaRPr>
          </a:p>
        </p:txBody>
      </p:sp>
      <p:sp>
        <p:nvSpPr>
          <p:cNvPr id="122885" name="Rectangle 7"/>
          <p:cNvSpPr>
            <a:spLocks noChangeArrowheads="1"/>
          </p:cNvSpPr>
          <p:nvPr/>
        </p:nvSpPr>
        <p:spPr bwMode="auto">
          <a:xfrm>
            <a:off x="533400" y="455613"/>
            <a:ext cx="82296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CS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5683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Информациони систем НРИЗ</a:t>
            </a:r>
            <a:endParaRPr kumimoji="0" lang="en-US" altLang="en-US" sz="3200" b="1" i="0" u="none" strike="noStrike" kern="1200" cap="none" spc="0" normalizeH="0" baseline="0" noProof="0">
              <a:ln>
                <a:noFill/>
              </a:ln>
              <a:solidFill>
                <a:srgbClr val="45683E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346662"/>
            <a:ext cx="2550768" cy="492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82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07" name="Rectangle 7"/>
          <p:cNvSpPr>
            <a:spLocks noChangeArrowheads="1"/>
          </p:cNvSpPr>
          <p:nvPr/>
        </p:nvSpPr>
        <p:spPr bwMode="auto">
          <a:xfrm>
            <a:off x="533400" y="455613"/>
            <a:ext cx="82296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Јавност података</a:t>
            </a:r>
            <a:endParaRPr lang="en-US" altLang="en-US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123908" name="TextBox 1"/>
          <p:cNvSpPr txBox="1">
            <a:spLocks noChangeArrowheads="1"/>
          </p:cNvSpPr>
          <p:nvPr/>
        </p:nvSpPr>
        <p:spPr bwMode="auto">
          <a:xfrm>
            <a:off x="762000" y="1905000"/>
            <a:ext cx="8001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35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>
                <a:solidFill>
                  <a:srgbClr val="45683E"/>
                </a:solidFill>
                <a:cs typeface="Arial" charset="0"/>
              </a:rPr>
              <a:t>НРИЗ је јавни регистар, а Агенција обезбеђује његову јавност објављивањем на интернет страници – </a:t>
            </a:r>
            <a:r>
              <a:rPr lang="sr-Latn-CS" altLang="en-US" sz="2400">
                <a:solidFill>
                  <a:srgbClr val="45683E"/>
                </a:solidFill>
                <a:cs typeface="Arial" charset="0"/>
                <a:hlinkClick r:id="rId3"/>
              </a:rPr>
              <a:t>www.sepa.gov.rs</a:t>
            </a:r>
            <a:r>
              <a:rPr lang="sr-Latn-CS" altLang="en-US" sz="2400">
                <a:solidFill>
                  <a:srgbClr val="45683E"/>
                </a:solidFill>
                <a:cs typeface="Arial" charset="0"/>
              </a:rPr>
              <a:t>.</a:t>
            </a:r>
            <a:endParaRPr lang="en-US" altLang="en-US" sz="240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>
                <a:solidFill>
                  <a:srgbClr val="45683E"/>
                </a:solidFill>
                <a:cs typeface="Arial" charset="0"/>
              </a:rPr>
              <a:t>Достављени подаци </a:t>
            </a:r>
            <a:r>
              <a:rPr lang="sr-Cyrl-RS" altLang="en-US" sz="2400">
                <a:solidFill>
                  <a:srgbClr val="45683E"/>
                </a:solidFill>
                <a:cs typeface="Arial" charset="0"/>
              </a:rPr>
              <a:t>су </a:t>
            </a:r>
            <a:r>
              <a:rPr lang="sr-Latn-CS" altLang="en-US" sz="2400">
                <a:solidFill>
                  <a:srgbClr val="45683E"/>
                </a:solidFill>
                <a:cs typeface="Arial" charset="0"/>
              </a:rPr>
              <a:t>доступни на сајту Агенције уз максимално поштовање података који представљају пословну тајну предузећа у складу са чланом 80. Закона о заштити животне средине.</a:t>
            </a:r>
            <a:endParaRPr lang="en-US" altLang="en-US" sz="240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79" name="Rectangle 7"/>
          <p:cNvSpPr>
            <a:spLocks noChangeArrowheads="1"/>
          </p:cNvSpPr>
          <p:nvPr/>
        </p:nvSpPr>
        <p:spPr bwMode="auto">
          <a:xfrm>
            <a:off x="533400" y="455613"/>
            <a:ext cx="82296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Јавност података</a:t>
            </a:r>
            <a:endParaRPr lang="en-US" altLang="en-US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126980" name="TextBox 3"/>
          <p:cNvSpPr txBox="1">
            <a:spLocks noChangeArrowheads="1"/>
          </p:cNvSpPr>
          <p:nvPr/>
        </p:nvSpPr>
        <p:spPr bwMode="auto">
          <a:xfrm>
            <a:off x="2362200" y="1447800"/>
            <a:ext cx="4191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r-Cyrl-RS" altLang="en-US" sz="2400" b="1">
                <a:solidFill>
                  <a:srgbClr val="45683E"/>
                </a:solidFill>
                <a:cs typeface="Arial" charset="0"/>
              </a:rPr>
              <a:t>ПРТР регистар – јавни подаци</a:t>
            </a:r>
            <a:endParaRPr lang="en-US" altLang="en-US" sz="2400" b="1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126981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209800"/>
            <a:ext cx="7058025" cy="397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ight Arrow 6"/>
          <p:cNvSpPr/>
          <p:nvPr/>
        </p:nvSpPr>
        <p:spPr>
          <a:xfrm>
            <a:off x="355600" y="3087688"/>
            <a:ext cx="1016000" cy="56991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26983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4338" y="2667000"/>
            <a:ext cx="1049337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4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413" y="3886200"/>
            <a:ext cx="1049337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5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413" y="5022850"/>
            <a:ext cx="1049337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003" name="Rectangle 7"/>
          <p:cNvSpPr>
            <a:spLocks noChangeArrowheads="1"/>
          </p:cNvSpPr>
          <p:nvPr/>
        </p:nvSpPr>
        <p:spPr bwMode="auto">
          <a:xfrm>
            <a:off x="533400" y="552450"/>
            <a:ext cx="822960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RS" altLang="en-US" b="1">
                <a:solidFill>
                  <a:srgbClr val="45683E"/>
                </a:solidFill>
                <a:cs typeface="Arial" charset="0"/>
              </a:rPr>
              <a:t>Јавност података</a:t>
            </a:r>
            <a:endParaRPr lang="en-US" altLang="en-US" b="1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860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1447800"/>
            <a:ext cx="5257799" cy="37833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602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819400"/>
            <a:ext cx="4712043" cy="33956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5955" name="Rectangle 7"/>
          <p:cNvSpPr>
            <a:spLocks noChangeArrowheads="1"/>
          </p:cNvSpPr>
          <p:nvPr/>
        </p:nvSpPr>
        <p:spPr bwMode="auto">
          <a:xfrm>
            <a:off x="533400" y="455613"/>
            <a:ext cx="82296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CS" altLang="en-US" b="1" dirty="0" smtClean="0">
                <a:solidFill>
                  <a:srgbClr val="45683E"/>
                </a:solidFill>
                <a:cs typeface="Arial" charset="0"/>
              </a:rPr>
              <a:t>Будуће активности</a:t>
            </a:r>
            <a:endParaRPr lang="en-US" altLang="en-US" b="1" dirty="0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125956" name="TextBox 3"/>
          <p:cNvSpPr txBox="1">
            <a:spLocks noChangeArrowheads="1"/>
          </p:cNvSpPr>
          <p:nvPr/>
        </p:nvSpPr>
        <p:spPr bwMode="auto">
          <a:xfrm>
            <a:off x="1219200" y="1447800"/>
            <a:ext cx="632460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r-Cyrl-RS" altLang="en-US" sz="2400" b="1" dirty="0" smtClean="0">
                <a:solidFill>
                  <a:srgbClr val="45683E"/>
                </a:solidFill>
                <a:cs typeface="Arial" charset="0"/>
              </a:rPr>
              <a:t>Развој информационог система</a:t>
            </a:r>
          </a:p>
          <a:p>
            <a:pPr marL="457200" indent="-457200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Прекогранични транспорт отпада</a:t>
            </a:r>
          </a:p>
          <a:p>
            <a:pPr marL="457200" indent="-457200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ПЦБ уређаји и ПЦБ отпад</a:t>
            </a:r>
          </a:p>
          <a:p>
            <a:pPr marL="457200" indent="-457200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Депоније</a:t>
            </a:r>
          </a:p>
          <a:p>
            <a:pPr marL="457200" indent="-457200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Стара возила</a:t>
            </a:r>
          </a:p>
          <a:p>
            <a:pPr marL="457200" indent="-457200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Ф гасови</a:t>
            </a:r>
          </a:p>
          <a:p>
            <a:pPr>
              <a:spcBef>
                <a:spcPct val="0"/>
              </a:spcBef>
              <a:buFontTx/>
              <a:buNone/>
            </a:pPr>
            <a:endParaRPr lang="sr-Cyrl-RS" altLang="en-US" sz="2400" dirty="0" smtClean="0">
              <a:solidFill>
                <a:srgbClr val="45683E"/>
              </a:solidFill>
              <a:cs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sr-Cyrl-RS" altLang="en-US" sz="2400" dirty="0" smtClean="0">
              <a:solidFill>
                <a:srgbClr val="45683E"/>
              </a:solidFill>
              <a:cs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r-Cyrl-RS" altLang="en-US" sz="2400" b="1" dirty="0" smtClean="0">
                <a:solidFill>
                  <a:srgbClr val="45683E"/>
                </a:solidFill>
                <a:cs typeface="Arial" charset="0"/>
              </a:rPr>
              <a:t>Развој ГИС модула</a:t>
            </a:r>
          </a:p>
          <a:p>
            <a:pPr marL="342900" indent="-342900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Депоније</a:t>
            </a:r>
          </a:p>
          <a:p>
            <a:pPr marL="342900" indent="-342900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Гридовање података</a:t>
            </a:r>
          </a:p>
          <a:p>
            <a:pPr marL="342900" indent="-342900">
              <a:spcBef>
                <a:spcPct val="0"/>
              </a:spcBef>
              <a:buFont typeface="Wingdings" panose="05000000000000000000" pitchFamily="2" charset="2"/>
              <a:buChar char="§"/>
            </a:pPr>
            <a:endParaRPr lang="sr-Cyrl-RS" altLang="en-US" sz="2400" dirty="0" smtClean="0">
              <a:solidFill>
                <a:srgbClr val="45683E"/>
              </a:solidFill>
              <a:cs typeface="Arial" charset="0"/>
            </a:endParaRPr>
          </a:p>
          <a:p>
            <a:pPr marL="342900" indent="-342900">
              <a:spcBef>
                <a:spcPct val="0"/>
              </a:spcBef>
              <a:buFont typeface="Wingdings" panose="05000000000000000000" pitchFamily="2" charset="2"/>
              <a:buChar char="§"/>
            </a:pPr>
            <a:endParaRPr lang="sr-Cyrl-RS" altLang="en-US" sz="2400" dirty="0" smtClean="0">
              <a:solidFill>
                <a:srgbClr val="45683E"/>
              </a:solidFill>
              <a:cs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rgbClr val="45683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5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7" name="Rectangle 7"/>
          <p:cNvSpPr>
            <a:spLocks noChangeArrowheads="1"/>
          </p:cNvSpPr>
          <p:nvPr/>
        </p:nvSpPr>
        <p:spPr bwMode="auto">
          <a:xfrm>
            <a:off x="533400" y="552450"/>
            <a:ext cx="822960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Међународне активности</a:t>
            </a:r>
            <a:endParaRPr lang="en-US" altLang="en-US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129028" name="Rectangle 6"/>
          <p:cNvSpPr>
            <a:spLocks noChangeArrowheads="1"/>
          </p:cNvSpPr>
          <p:nvPr/>
        </p:nvSpPr>
        <p:spPr bwMode="auto">
          <a:xfrm>
            <a:off x="304800" y="2514600"/>
            <a:ext cx="8686800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400" dirty="0">
                <a:solidFill>
                  <a:srgbClr val="45683E"/>
                </a:solidFill>
                <a:cs typeface="Arial" charset="0"/>
              </a:rPr>
              <a:t>Сви приказани подаци се шаљу у међународну размену преко Европске Агенције за животну средину.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Cyrl-RS" altLang="en-US" sz="12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400" dirty="0">
                <a:solidFill>
                  <a:srgbClr val="45683E"/>
                </a:solidFill>
                <a:cs typeface="Arial" charset="0"/>
              </a:rPr>
              <a:t>Србија има статус придруженог члана ЕЕА.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Cyrl-RS" altLang="en-US" sz="14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400" dirty="0">
                <a:solidFill>
                  <a:srgbClr val="45683E"/>
                </a:solidFill>
                <a:cs typeface="Arial" charset="0"/>
              </a:rPr>
              <a:t>Активно учествујемо у свим активностима ЕЕА и ЕИОНЕТ мреже</a:t>
            </a: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Cyrl-RS" altLang="en-US" sz="14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Члан Секретаријата ПРТР протокола.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Cyrl-RS" altLang="en-US" sz="14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Члан имплементационог комитета ЛРТАП конвенције.</a:t>
            </a:r>
            <a:endParaRPr lang="sr-Cyrl-RS" altLang="en-US" sz="2400" dirty="0">
              <a:solidFill>
                <a:srgbClr val="45683E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099" name="Rectangle 7"/>
          <p:cNvSpPr>
            <a:spLocks noChangeArrowheads="1"/>
          </p:cNvSpPr>
          <p:nvPr/>
        </p:nvSpPr>
        <p:spPr bwMode="auto">
          <a:xfrm>
            <a:off x="533400" y="552450"/>
            <a:ext cx="822960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Друге активности</a:t>
            </a:r>
            <a:endParaRPr lang="en-US" altLang="en-US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132100" name="Content Placeholder 2"/>
          <p:cNvSpPr txBox="1">
            <a:spLocks/>
          </p:cNvSpPr>
          <p:nvPr/>
        </p:nvSpPr>
        <p:spPr bwMode="auto">
          <a:xfrm>
            <a:off x="457200" y="1981200"/>
            <a:ext cx="83058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>
              <a:buFontTx/>
              <a:buNone/>
            </a:pPr>
            <a:r>
              <a:rPr lang="sr-Cyrl-RS" altLang="en-US" sz="3600" b="1" dirty="0">
                <a:solidFill>
                  <a:srgbClr val="45683E"/>
                </a:solidFill>
                <a:cs typeface="Arial" charset="0"/>
              </a:rPr>
              <a:t>ХВАЛА НА ПАЖЊИ!</a:t>
            </a:r>
          </a:p>
          <a:p>
            <a:pPr>
              <a:buFontTx/>
              <a:buNone/>
            </a:pPr>
            <a:endParaRPr lang="sr-Cyrl-RS" altLang="en-US" sz="2400" dirty="0">
              <a:solidFill>
                <a:srgbClr val="45683E"/>
              </a:solidFill>
              <a:cs typeface="Arial" charset="0"/>
            </a:endParaRPr>
          </a:p>
          <a:p>
            <a:pPr algn="ctr">
              <a:buFontTx/>
              <a:buNone/>
            </a:pPr>
            <a:r>
              <a:rPr lang="sr-Cyrl-RS" altLang="en-US" sz="2400" dirty="0">
                <a:solidFill>
                  <a:srgbClr val="45683E"/>
                </a:solidFill>
                <a:cs typeface="Arial" charset="0"/>
              </a:rPr>
              <a:t>Мр Небојша Реџић</a:t>
            </a:r>
          </a:p>
          <a:p>
            <a:pPr algn="ctr">
              <a:buFontTx/>
              <a:buNone/>
            </a:pPr>
            <a:r>
              <a:rPr lang="sr-Cyrl-RS" altLang="en-US" sz="2400" dirty="0">
                <a:solidFill>
                  <a:srgbClr val="45683E"/>
                </a:solidFill>
                <a:cs typeface="Arial" charset="0"/>
              </a:rPr>
              <a:t>Агенција за заштиту животне средин</a:t>
            </a:r>
            <a:r>
              <a:rPr lang="en-US" altLang="en-US" sz="2400" dirty="0">
                <a:solidFill>
                  <a:srgbClr val="45683E"/>
                </a:solidFill>
                <a:cs typeface="Arial" charset="0"/>
              </a:rPr>
              <a:t>e</a:t>
            </a:r>
          </a:p>
          <a:p>
            <a:pPr>
              <a:buFontTx/>
              <a:buNone/>
            </a:pPr>
            <a:r>
              <a:rPr lang="en-US" altLang="en-US" sz="2400" dirty="0">
                <a:solidFill>
                  <a:srgbClr val="45683E"/>
                </a:solidFill>
                <a:cs typeface="Arial" charset="0"/>
              </a:rPr>
              <a:t>                                nebojsa.redzic@sepa.gov.rs</a:t>
            </a:r>
          </a:p>
          <a:p>
            <a:pPr>
              <a:buFontTx/>
              <a:buNone/>
            </a:pPr>
            <a:r>
              <a:rPr lang="en-US" altLang="en-US" sz="2400" dirty="0">
                <a:solidFill>
                  <a:srgbClr val="45683E"/>
                </a:solidFill>
                <a:cs typeface="Arial" charset="0"/>
              </a:rPr>
              <a:t>                                +</a:t>
            </a:r>
            <a:r>
              <a:rPr lang="en-US" altLang="en-US" sz="2400" dirty="0" smtClean="0">
                <a:solidFill>
                  <a:srgbClr val="45683E"/>
                </a:solidFill>
                <a:cs typeface="Arial" charset="0"/>
              </a:rPr>
              <a:t>381-11-</a:t>
            </a: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63-56-790</a:t>
            </a:r>
            <a:endParaRPr lang="en-US" altLang="en-US" sz="2400" dirty="0">
              <a:solidFill>
                <a:srgbClr val="45683E"/>
              </a:solidFill>
              <a:cs typeface="Arial" charset="0"/>
            </a:endParaRPr>
          </a:p>
          <a:p>
            <a:pPr>
              <a:buFontTx/>
              <a:buNone/>
            </a:pPr>
            <a:r>
              <a:rPr lang="en-US" altLang="en-US" sz="2400" dirty="0">
                <a:solidFill>
                  <a:srgbClr val="45683E"/>
                </a:solidFill>
                <a:cs typeface="Arial" charset="0"/>
              </a:rPr>
              <a:t>                                +</a:t>
            </a:r>
            <a:r>
              <a:rPr lang="en-US" altLang="en-US" sz="2400" dirty="0" smtClean="0">
                <a:solidFill>
                  <a:srgbClr val="45683E"/>
                </a:solidFill>
                <a:cs typeface="Arial" charset="0"/>
              </a:rPr>
              <a:t>381-11-286-10-7</a:t>
            </a: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8</a:t>
            </a:r>
            <a:endParaRPr lang="en-US" altLang="en-US" sz="2400" dirty="0">
              <a:solidFill>
                <a:srgbClr val="45683E"/>
              </a:solidFill>
              <a:cs typeface="Arial" charset="0"/>
            </a:endParaRPr>
          </a:p>
          <a:p>
            <a:pPr>
              <a:buFontTx/>
              <a:buNone/>
            </a:pPr>
            <a:r>
              <a:rPr lang="en-US" altLang="en-US" sz="2400" dirty="0">
                <a:solidFill>
                  <a:srgbClr val="45683E"/>
                </a:solidFill>
                <a:cs typeface="Arial" charset="0"/>
              </a:rPr>
              <a:t>                                www.sepa.gov.rs</a:t>
            </a:r>
            <a:endParaRPr lang="sr-Cyrl-RS" altLang="en-US" sz="2400" dirty="0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132101" name="Picture 2" descr="http://boringem.org/wp-content/uploads/2015/09/phone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451350"/>
            <a:ext cx="30162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102" name="Picture 4" descr="Сродна слик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894263"/>
            <a:ext cx="284163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103" name="Picture 6" descr="http://cdn.mysitemyway.com/icons-watermarks/flat-circle-white-on-blue/ocha/ocha_telecommunications-e-mail/ocha_telecommunications-e-mail_flat-circle-white-on-blue_512x51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038600"/>
            <a:ext cx="287338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104" name="Picture 8" descr="http://a5.mzstatic.com/us/r30/Purple5/v4/58/2e/b9/582eb968-988b-ad42-dee6-92d396cbde5c/icon128-2x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025" y="5345113"/>
            <a:ext cx="28733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20138" cy="4419600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sr-Cyrl-RS" altLang="en-US" sz="2200" dirty="0" smtClean="0">
                <a:solidFill>
                  <a:srgbClr val="45683E"/>
                </a:solidFill>
              </a:rPr>
              <a:t>Обухвата низ тематских целина:</a:t>
            </a:r>
            <a:endParaRPr lang="en-US" altLang="en-US" sz="2200" dirty="0" smtClean="0">
              <a:solidFill>
                <a:srgbClr val="45683E"/>
              </a:solidFill>
            </a:endParaRPr>
          </a:p>
          <a:p>
            <a:pPr>
              <a:lnSpc>
                <a:spcPct val="90000"/>
              </a:lnSpc>
              <a:spcBef>
                <a:spcPts val="1800"/>
              </a:spcBef>
              <a:buSzPct val="85000"/>
            </a:pPr>
            <a:r>
              <a:rPr lang="sr-Cyrl-RS" altLang="en-US" sz="2200" dirty="0" smtClean="0">
                <a:solidFill>
                  <a:srgbClr val="45683E"/>
                </a:solidFill>
              </a:rPr>
              <a:t>PRTR – Pollution Release and Transfer Register</a:t>
            </a:r>
            <a:r>
              <a:rPr lang="en-US" altLang="en-US" sz="2200" dirty="0" smtClean="0">
                <a:solidFill>
                  <a:srgbClr val="45683E"/>
                </a:solidFill>
              </a:rPr>
              <a:t> – </a:t>
            </a:r>
            <a:r>
              <a:rPr lang="sr-Cyrl-RS" altLang="en-US" sz="2200" dirty="0" smtClean="0">
                <a:solidFill>
                  <a:srgbClr val="45683E"/>
                </a:solidFill>
              </a:rPr>
              <a:t>Регистар великих извора загађивања;</a:t>
            </a:r>
            <a:endParaRPr lang="en-US" altLang="en-US" sz="2200" dirty="0" smtClean="0">
              <a:solidFill>
                <a:srgbClr val="45683E"/>
              </a:solidFill>
            </a:endParaRPr>
          </a:p>
          <a:p>
            <a:pPr>
              <a:lnSpc>
                <a:spcPct val="90000"/>
              </a:lnSpc>
              <a:buSzPct val="85000"/>
            </a:pPr>
            <a:r>
              <a:rPr lang="sr-Cyrl-RS" altLang="en-US" sz="2200" dirty="0" smtClean="0">
                <a:solidFill>
                  <a:srgbClr val="45683E"/>
                </a:solidFill>
              </a:rPr>
              <a:t>Емисије загађујућих материја у ваздух;</a:t>
            </a:r>
            <a:endParaRPr lang="en-US" altLang="en-US" sz="2200" dirty="0" smtClean="0">
              <a:solidFill>
                <a:srgbClr val="45683E"/>
              </a:solidFill>
            </a:endParaRPr>
          </a:p>
          <a:p>
            <a:pPr>
              <a:lnSpc>
                <a:spcPct val="90000"/>
              </a:lnSpc>
              <a:buSzPct val="85000"/>
            </a:pPr>
            <a:r>
              <a:rPr lang="sr-Cyrl-RS" altLang="en-US" sz="2200" dirty="0" smtClean="0">
                <a:solidFill>
                  <a:srgbClr val="45683E"/>
                </a:solidFill>
              </a:rPr>
              <a:t>Емисија загађујућих материја у воде;</a:t>
            </a:r>
          </a:p>
          <a:p>
            <a:pPr>
              <a:lnSpc>
                <a:spcPct val="90000"/>
              </a:lnSpc>
              <a:buSzPct val="85000"/>
            </a:pPr>
            <a:r>
              <a:rPr lang="sr-Cyrl-RS" altLang="en-US" sz="2200" dirty="0" smtClean="0">
                <a:solidFill>
                  <a:srgbClr val="45683E"/>
                </a:solidFill>
              </a:rPr>
              <a:t>Емисије загађујућих материја у тло;</a:t>
            </a:r>
            <a:endParaRPr lang="en-US" altLang="en-US" sz="2200" dirty="0" smtClean="0">
              <a:solidFill>
                <a:srgbClr val="45683E"/>
              </a:solidFill>
            </a:endParaRPr>
          </a:p>
          <a:p>
            <a:pPr>
              <a:lnSpc>
                <a:spcPct val="90000"/>
              </a:lnSpc>
              <a:buSzPct val="85000"/>
            </a:pPr>
            <a:r>
              <a:rPr lang="sr-Cyrl-RS" altLang="en-US" sz="2200" dirty="0" smtClean="0">
                <a:solidFill>
                  <a:srgbClr val="45683E"/>
                </a:solidFill>
              </a:rPr>
              <a:t>Управљање отпадом;</a:t>
            </a:r>
            <a:endParaRPr lang="en-US" altLang="en-US" sz="2200" dirty="0" smtClean="0">
              <a:solidFill>
                <a:srgbClr val="45683E"/>
              </a:solidFill>
            </a:endParaRPr>
          </a:p>
          <a:p>
            <a:pPr>
              <a:lnSpc>
                <a:spcPct val="90000"/>
              </a:lnSpc>
              <a:buSzPct val="85000"/>
            </a:pPr>
            <a:r>
              <a:rPr lang="sr-Cyrl-RS" altLang="en-US" sz="2200" dirty="0" smtClean="0">
                <a:solidFill>
                  <a:srgbClr val="45683E"/>
                </a:solidFill>
              </a:rPr>
              <a:t>Производи који после употребе постају посебни токови отпада</a:t>
            </a:r>
            <a:endParaRPr lang="en-US" altLang="en-US" sz="2200" dirty="0" smtClean="0">
              <a:solidFill>
                <a:srgbClr val="45683E"/>
              </a:solidFill>
            </a:endParaRPr>
          </a:p>
          <a:p>
            <a:pPr>
              <a:lnSpc>
                <a:spcPct val="90000"/>
              </a:lnSpc>
              <a:buSzPct val="85000"/>
            </a:pPr>
            <a:r>
              <a:rPr lang="sr-Cyrl-RS" altLang="en-US" sz="2200" dirty="0" smtClean="0">
                <a:solidFill>
                  <a:srgbClr val="45683E"/>
                </a:solidFill>
              </a:rPr>
              <a:t>Амбалажа и амбалажни отпад</a:t>
            </a:r>
          </a:p>
          <a:p>
            <a:pPr>
              <a:lnSpc>
                <a:spcPct val="90000"/>
              </a:lnSpc>
              <a:buSzPct val="85000"/>
            </a:pPr>
            <a:r>
              <a:rPr lang="sr-Cyrl-RS" altLang="en-US" sz="2200" dirty="0" smtClean="0">
                <a:solidFill>
                  <a:srgbClr val="45683E"/>
                </a:solidFill>
              </a:rPr>
              <a:t>Инвентар гасова са ефектом стаклене баште</a:t>
            </a:r>
          </a:p>
          <a:p>
            <a:pPr>
              <a:lnSpc>
                <a:spcPct val="90000"/>
              </a:lnSpc>
              <a:buSzPct val="85000"/>
            </a:pPr>
            <a:r>
              <a:rPr lang="sr-Cyrl-RS" altLang="en-US" sz="2200" dirty="0" smtClean="0">
                <a:solidFill>
                  <a:srgbClr val="45683E"/>
                </a:solidFill>
              </a:rPr>
              <a:t>Инвентар основних загађујућих материја у ваздух</a:t>
            </a:r>
          </a:p>
          <a:p>
            <a:pPr>
              <a:lnSpc>
                <a:spcPct val="90000"/>
              </a:lnSpc>
              <a:buSzPct val="85000"/>
            </a:pPr>
            <a:r>
              <a:rPr lang="sr-Cyrl-RS" altLang="en-US" sz="2200" dirty="0" smtClean="0">
                <a:solidFill>
                  <a:srgbClr val="45683E"/>
                </a:solidFill>
              </a:rPr>
              <a:t>Инвентар дуготрајних органских загађујућих материја.</a:t>
            </a:r>
            <a:endParaRPr lang="en-US" altLang="en-US" sz="2200" dirty="0" smtClean="0">
              <a:solidFill>
                <a:srgbClr val="45683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20138" cy="441960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SzPct val="85000"/>
              <a:buNone/>
            </a:pPr>
            <a:r>
              <a:rPr lang="sr-Cyrl-RS" altLang="en-US" sz="2400" b="1" dirty="0" smtClean="0">
                <a:solidFill>
                  <a:srgbClr val="003300"/>
                </a:solidFill>
              </a:rPr>
              <a:t>Инвентар гасова са ефектом стаклене баште</a:t>
            </a:r>
          </a:p>
          <a:p>
            <a:pPr marL="0" indent="0">
              <a:lnSpc>
                <a:spcPct val="90000"/>
              </a:lnSpc>
              <a:buSzPct val="85000"/>
              <a:buNone/>
            </a:pPr>
            <a:endParaRPr lang="sr-Cyrl-RS" altLang="en-US" sz="2200" dirty="0" smtClean="0">
              <a:solidFill>
                <a:srgbClr val="003300"/>
              </a:solidFill>
            </a:endParaRPr>
          </a:p>
          <a:p>
            <a:pPr lvl="0"/>
            <a:r>
              <a:rPr lang="sr-Latn-RS" sz="2000" dirty="0" err="1">
                <a:solidFill>
                  <a:srgbClr val="003300"/>
                </a:solidFill>
              </a:rPr>
              <a:t>Република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Србија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је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чланица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Оквирне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конвенције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Уједињених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нација</a:t>
            </a:r>
            <a:r>
              <a:rPr lang="sr-Latn-RS" sz="2000" dirty="0">
                <a:solidFill>
                  <a:srgbClr val="003300"/>
                </a:solidFill>
              </a:rPr>
              <a:t> о </a:t>
            </a:r>
            <a:r>
              <a:rPr lang="sr-Latn-RS" sz="2000" dirty="0" err="1">
                <a:solidFill>
                  <a:srgbClr val="003300"/>
                </a:solidFill>
              </a:rPr>
              <a:t>промени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климе</a:t>
            </a:r>
            <a:r>
              <a:rPr lang="sr-Latn-RS" sz="2000" dirty="0">
                <a:solidFill>
                  <a:srgbClr val="003300"/>
                </a:solidFill>
              </a:rPr>
              <a:t> (</a:t>
            </a:r>
            <a:r>
              <a:rPr lang="sr-Latn-RS" sz="2000" dirty="0" err="1">
                <a:solidFill>
                  <a:srgbClr val="003300"/>
                </a:solidFill>
              </a:rPr>
              <a:t>Конвенција</a:t>
            </a:r>
            <a:r>
              <a:rPr lang="sr-Latn-RS" sz="2000" dirty="0">
                <a:solidFill>
                  <a:srgbClr val="003300"/>
                </a:solidFill>
              </a:rPr>
              <a:t>  - UNFCCC) </a:t>
            </a:r>
            <a:r>
              <a:rPr lang="sr-Latn-RS" sz="2000" dirty="0" err="1">
                <a:solidFill>
                  <a:srgbClr val="003300"/>
                </a:solidFill>
              </a:rPr>
              <a:t>од</a:t>
            </a:r>
            <a:r>
              <a:rPr lang="sr-Latn-RS" sz="2000" dirty="0">
                <a:solidFill>
                  <a:srgbClr val="003300"/>
                </a:solidFill>
              </a:rPr>
              <a:t> 10. </a:t>
            </a:r>
            <a:r>
              <a:rPr lang="sr-Latn-RS" sz="2000" dirty="0" err="1">
                <a:solidFill>
                  <a:srgbClr val="003300"/>
                </a:solidFill>
              </a:rPr>
              <a:t>јуна</a:t>
            </a:r>
            <a:r>
              <a:rPr lang="sr-Latn-RS" sz="2000" dirty="0">
                <a:solidFill>
                  <a:srgbClr val="003300"/>
                </a:solidFill>
              </a:rPr>
              <a:t> 2001. </a:t>
            </a:r>
            <a:r>
              <a:rPr lang="sr-Latn-RS" sz="2000" dirty="0" err="1">
                <a:solidFill>
                  <a:srgbClr val="003300"/>
                </a:solidFill>
              </a:rPr>
              <a:t>године</a:t>
            </a:r>
            <a:r>
              <a:rPr lang="sr-Cyrl-RS" sz="2000" dirty="0">
                <a:solidFill>
                  <a:srgbClr val="003300"/>
                </a:solidFill>
              </a:rPr>
              <a:t>, а </a:t>
            </a:r>
            <a:r>
              <a:rPr lang="sr-Latn-RS" sz="2000" dirty="0" err="1" smtClean="0">
                <a:solidFill>
                  <a:srgbClr val="003300"/>
                </a:solidFill>
              </a:rPr>
              <a:t>Кјото</a:t>
            </a:r>
            <a:r>
              <a:rPr lang="sr-Latn-RS" sz="2000" dirty="0" smtClean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протокола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од</a:t>
            </a:r>
            <a:r>
              <a:rPr lang="sr-Latn-RS" sz="2000" dirty="0">
                <a:solidFill>
                  <a:srgbClr val="003300"/>
                </a:solidFill>
              </a:rPr>
              <a:t> 17. </a:t>
            </a:r>
            <a:r>
              <a:rPr lang="sr-Latn-RS" sz="2000" dirty="0" err="1">
                <a:solidFill>
                  <a:srgbClr val="003300"/>
                </a:solidFill>
              </a:rPr>
              <a:t>јануара</a:t>
            </a:r>
            <a:r>
              <a:rPr lang="sr-Latn-RS" sz="2000" dirty="0">
                <a:solidFill>
                  <a:srgbClr val="003300"/>
                </a:solidFill>
              </a:rPr>
              <a:t> 2008. </a:t>
            </a:r>
            <a:r>
              <a:rPr lang="sr-Latn-RS" sz="2000" dirty="0" err="1">
                <a:solidFill>
                  <a:srgbClr val="003300"/>
                </a:solidFill>
              </a:rPr>
              <a:t>године</a:t>
            </a:r>
            <a:r>
              <a:rPr lang="sr-Latn-RS" sz="2000" dirty="0">
                <a:solidFill>
                  <a:srgbClr val="003300"/>
                </a:solidFill>
              </a:rPr>
              <a:t>, </a:t>
            </a:r>
            <a:r>
              <a:rPr lang="sr-Latn-RS" sz="2000" dirty="0" err="1">
                <a:solidFill>
                  <a:srgbClr val="003300"/>
                </a:solidFill>
              </a:rPr>
              <a:t>са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статусом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земље</a:t>
            </a:r>
            <a:r>
              <a:rPr lang="sr-Latn-RS" sz="2000" dirty="0">
                <a:solidFill>
                  <a:srgbClr val="003300"/>
                </a:solidFill>
              </a:rPr>
              <a:t> у </a:t>
            </a:r>
            <a:r>
              <a:rPr lang="sr-Latn-RS" sz="2000" dirty="0" err="1">
                <a:solidFill>
                  <a:srgbClr val="003300"/>
                </a:solidFill>
              </a:rPr>
              <a:t>развоју</a:t>
            </a:r>
            <a:r>
              <a:rPr lang="sr-Latn-RS" sz="2000" dirty="0">
                <a:solidFill>
                  <a:srgbClr val="003300"/>
                </a:solidFill>
              </a:rPr>
              <a:t> (</a:t>
            </a:r>
            <a:r>
              <a:rPr lang="en-US" sz="2000" dirty="0">
                <a:solidFill>
                  <a:srgbClr val="003300"/>
                </a:solidFill>
              </a:rPr>
              <a:t>non- Annex I </a:t>
            </a:r>
            <a:r>
              <a:rPr lang="sr-Latn-RS" sz="2000" dirty="0" err="1">
                <a:solidFill>
                  <a:srgbClr val="003300"/>
                </a:solidFill>
              </a:rPr>
              <a:t>држава</a:t>
            </a:r>
            <a:r>
              <a:rPr lang="sr-Latn-RS" sz="2000" dirty="0">
                <a:solidFill>
                  <a:srgbClr val="003300"/>
                </a:solidFill>
              </a:rPr>
              <a:t>).</a:t>
            </a:r>
            <a:endParaRPr lang="en-US" sz="2000" dirty="0">
              <a:solidFill>
                <a:srgbClr val="003300"/>
              </a:solidFill>
            </a:endParaRPr>
          </a:p>
          <a:p>
            <a:pPr lvl="0"/>
            <a:r>
              <a:rPr lang="sr-Latn-RS" sz="2000" dirty="0" err="1">
                <a:solidFill>
                  <a:srgbClr val="003300"/>
                </a:solidFill>
              </a:rPr>
              <a:t>Србија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нема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обавезу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квантификованог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смањења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емисија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гасова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са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ефектом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стаклене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баште</a:t>
            </a:r>
            <a:r>
              <a:rPr lang="sr-Latn-RS" sz="2000" dirty="0">
                <a:solidFill>
                  <a:srgbClr val="003300"/>
                </a:solidFill>
              </a:rPr>
              <a:t> у </a:t>
            </a:r>
            <a:r>
              <a:rPr lang="sr-Latn-RS" sz="2000" dirty="0" err="1">
                <a:solidFill>
                  <a:srgbClr val="003300"/>
                </a:solidFill>
              </a:rPr>
              <a:t>првом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обавезујућем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периоду</a:t>
            </a:r>
            <a:r>
              <a:rPr lang="sr-Cyrl-RS" sz="2000" dirty="0">
                <a:solidFill>
                  <a:srgbClr val="003300"/>
                </a:solidFill>
              </a:rPr>
              <a:t>.</a:t>
            </a:r>
            <a:endParaRPr lang="en-US" sz="2000" dirty="0">
              <a:solidFill>
                <a:srgbClr val="003300"/>
              </a:solidFill>
            </a:endParaRPr>
          </a:p>
          <a:p>
            <a:pPr lvl="0"/>
            <a:r>
              <a:rPr lang="sr-Cyrl-RS" sz="2000" dirty="0">
                <a:solidFill>
                  <a:srgbClr val="003300"/>
                </a:solidFill>
              </a:rPr>
              <a:t>Р</a:t>
            </a:r>
            <a:r>
              <a:rPr lang="sr-Latn-RS" sz="2000" dirty="0" err="1">
                <a:solidFill>
                  <a:srgbClr val="003300"/>
                </a:solidFill>
              </a:rPr>
              <a:t>атификацијом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Конвенције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Cyrl-RS" sz="2000" dirty="0">
                <a:solidFill>
                  <a:srgbClr val="003300"/>
                </a:solidFill>
              </a:rPr>
              <a:t>Србија је </a:t>
            </a:r>
            <a:r>
              <a:rPr lang="sr-Latn-RS" sz="2000" dirty="0" err="1">
                <a:solidFill>
                  <a:srgbClr val="003300"/>
                </a:solidFill>
              </a:rPr>
              <a:t>преузела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обавезе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утврђивања</a:t>
            </a:r>
            <a:r>
              <a:rPr lang="sr-Latn-RS" sz="2000" dirty="0">
                <a:solidFill>
                  <a:srgbClr val="003300"/>
                </a:solidFill>
              </a:rPr>
              <a:t> и </a:t>
            </a:r>
            <a:r>
              <a:rPr lang="sr-Latn-RS" sz="2000" dirty="0" err="1">
                <a:solidFill>
                  <a:srgbClr val="003300"/>
                </a:solidFill>
              </a:rPr>
              <a:t>спровођења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акција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које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доприносе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постизању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њених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циљева</a:t>
            </a:r>
            <a:r>
              <a:rPr lang="sr-Latn-RS" sz="2000" dirty="0">
                <a:solidFill>
                  <a:srgbClr val="003300"/>
                </a:solidFill>
              </a:rPr>
              <a:t> (</a:t>
            </a:r>
            <a:r>
              <a:rPr lang="sr-Latn-RS" sz="2000" dirty="0" err="1">
                <a:solidFill>
                  <a:srgbClr val="003300"/>
                </a:solidFill>
              </a:rPr>
              <a:t>нпр</a:t>
            </a:r>
            <a:r>
              <a:rPr lang="sr-Latn-RS" sz="2000" dirty="0">
                <a:solidFill>
                  <a:srgbClr val="003300"/>
                </a:solidFill>
              </a:rPr>
              <a:t>. </a:t>
            </a:r>
            <a:r>
              <a:rPr lang="sr-Latn-RS" sz="2000" dirty="0" err="1">
                <a:solidFill>
                  <a:srgbClr val="003300"/>
                </a:solidFill>
              </a:rPr>
              <a:t>повећање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употребе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обновљивих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извора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енергије</a:t>
            </a:r>
            <a:r>
              <a:rPr lang="sr-Latn-RS" sz="2000" dirty="0">
                <a:solidFill>
                  <a:srgbClr val="003300"/>
                </a:solidFill>
              </a:rPr>
              <a:t>, </a:t>
            </a:r>
            <a:r>
              <a:rPr lang="sr-Latn-RS" sz="2000" dirty="0" err="1">
                <a:solidFill>
                  <a:srgbClr val="003300"/>
                </a:solidFill>
              </a:rPr>
              <a:t>обновљивих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извора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горива</a:t>
            </a:r>
            <a:r>
              <a:rPr lang="sr-Latn-RS" sz="2000" dirty="0">
                <a:solidFill>
                  <a:srgbClr val="003300"/>
                </a:solidFill>
              </a:rPr>
              <a:t>...).</a:t>
            </a:r>
            <a:endParaRPr lang="sr-Cyrl-RS" altLang="en-US" sz="2200" dirty="0" smtClean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46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20138" cy="441960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SzPct val="85000"/>
              <a:buNone/>
            </a:pPr>
            <a:r>
              <a:rPr lang="sr-Cyrl-RS" altLang="en-US" sz="2400" dirty="0" smtClean="0">
                <a:solidFill>
                  <a:srgbClr val="003300"/>
                </a:solidFill>
              </a:rPr>
              <a:t>Инвентар гасова са ефектом стаклене баште</a:t>
            </a:r>
          </a:p>
          <a:p>
            <a:pPr marL="0" indent="0">
              <a:lnSpc>
                <a:spcPct val="90000"/>
              </a:lnSpc>
              <a:buSzPct val="85000"/>
              <a:buNone/>
            </a:pPr>
            <a:endParaRPr lang="sr-Cyrl-RS" altLang="en-US" sz="2200" dirty="0" smtClean="0">
              <a:solidFill>
                <a:srgbClr val="003300"/>
              </a:solidFill>
            </a:endParaRPr>
          </a:p>
          <a:p>
            <a:pPr lvl="0"/>
            <a:r>
              <a:rPr lang="sr-Latn-CS" sz="2000" dirty="0" err="1"/>
              <a:t>Министарство</a:t>
            </a:r>
            <a:r>
              <a:rPr lang="sr-Latn-CS" sz="2000" dirty="0"/>
              <a:t> </a:t>
            </a:r>
            <a:r>
              <a:rPr lang="sr-Latn-CS" sz="2000" dirty="0" err="1" smtClean="0"/>
              <a:t>заштите</a:t>
            </a:r>
            <a:r>
              <a:rPr lang="sr-Latn-CS" sz="2000" dirty="0" smtClean="0"/>
              <a:t> </a:t>
            </a:r>
            <a:r>
              <a:rPr lang="sr-Latn-CS" sz="2000" dirty="0" err="1"/>
              <a:t>животне</a:t>
            </a:r>
            <a:r>
              <a:rPr lang="sr-Latn-CS" sz="2000" dirty="0"/>
              <a:t> </a:t>
            </a:r>
            <a:r>
              <a:rPr lang="sr-Latn-CS" sz="2000" dirty="0" err="1"/>
              <a:t>средине</a:t>
            </a:r>
            <a:r>
              <a:rPr lang="sr-Latn-CS" sz="2000" dirty="0"/>
              <a:t> </a:t>
            </a:r>
            <a:r>
              <a:rPr lang="sr-Latn-CS" sz="2000" dirty="0" err="1"/>
              <a:t>је</a:t>
            </a:r>
            <a:r>
              <a:rPr lang="sr-Latn-CS" sz="2000" dirty="0"/>
              <a:t> </a:t>
            </a:r>
            <a:r>
              <a:rPr lang="sr-Latn-CS" sz="2000" dirty="0" err="1"/>
              <a:t>Национална</a:t>
            </a:r>
            <a:r>
              <a:rPr lang="sr-Latn-CS" sz="2000" dirty="0"/>
              <a:t> </a:t>
            </a:r>
            <a:r>
              <a:rPr lang="sr-Cyrl-RS" sz="2000" dirty="0" err="1"/>
              <a:t>фокална</a:t>
            </a:r>
            <a:r>
              <a:rPr lang="sr-Cyrl-RS" sz="2000" dirty="0"/>
              <a:t> тачка за </a:t>
            </a:r>
            <a:r>
              <a:rPr lang="sr-Latn-CS" sz="2000" dirty="0" err="1"/>
              <a:t>Оквирн</a:t>
            </a:r>
            <a:r>
              <a:rPr lang="sr-Cyrl-RS" sz="2000" dirty="0"/>
              <a:t>у</a:t>
            </a:r>
            <a:r>
              <a:rPr lang="sr-Latn-CS" sz="2000" dirty="0"/>
              <a:t> </a:t>
            </a:r>
            <a:r>
              <a:rPr lang="sr-Latn-CS" sz="2000" dirty="0" err="1"/>
              <a:t>конвенциј</a:t>
            </a:r>
            <a:r>
              <a:rPr lang="sr-Cyrl-RS" sz="2000" dirty="0"/>
              <a:t>у</a:t>
            </a:r>
            <a:r>
              <a:rPr lang="sr-Latn-CS" sz="2000" dirty="0"/>
              <a:t> </a:t>
            </a:r>
            <a:r>
              <a:rPr lang="sr-Latn-CS" sz="2000" dirty="0" err="1"/>
              <a:t>Уједињених</a:t>
            </a:r>
            <a:r>
              <a:rPr lang="sr-Latn-CS" sz="2000" dirty="0"/>
              <a:t> </a:t>
            </a:r>
            <a:r>
              <a:rPr lang="sr-Latn-CS" sz="2000" dirty="0" err="1"/>
              <a:t>нација</a:t>
            </a:r>
            <a:r>
              <a:rPr lang="sr-Latn-CS" sz="2000" dirty="0"/>
              <a:t> о </a:t>
            </a:r>
            <a:r>
              <a:rPr lang="sr-Latn-CS" sz="2000" dirty="0" err="1"/>
              <a:t>климатским</a:t>
            </a:r>
            <a:r>
              <a:rPr lang="sr-Latn-CS" sz="2000" dirty="0"/>
              <a:t> </a:t>
            </a:r>
            <a:r>
              <a:rPr lang="sr-Latn-CS" sz="2000" dirty="0" err="1"/>
              <a:t>променама</a:t>
            </a:r>
            <a:r>
              <a:rPr lang="sr-Latn-CS" sz="2000" dirty="0"/>
              <a:t> </a:t>
            </a:r>
            <a:endParaRPr lang="sr-Cyrl-RS" sz="2000" dirty="0"/>
          </a:p>
          <a:p>
            <a:pPr lvl="0"/>
            <a:r>
              <a:rPr lang="ru-RU" sz="2000" dirty="0"/>
              <a:t>Чланом 50. Закона о заштити ваздуха („Сл. гласник РС“, бр. 36/2009, 10/2013) у циљу праћења емисија и одстрањених количина гасова са ефектом стаклене баште прописано је успостављaње Националног инвентара емисија гасова са ефектом стаклене баште.</a:t>
            </a:r>
          </a:p>
          <a:p>
            <a:pPr lvl="0"/>
            <a:r>
              <a:rPr lang="ru-RU" sz="2000" dirty="0"/>
              <a:t>Национални инвентар води Агенција за заштиту животне средине.</a:t>
            </a:r>
          </a:p>
        </p:txBody>
      </p:sp>
    </p:spTree>
    <p:extLst>
      <p:ext uri="{BB962C8B-B14F-4D97-AF65-F5344CB8AC3E}">
        <p14:creationId xmlns:p14="http://schemas.microsoft.com/office/powerpoint/2010/main" val="332452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ija_izvestaja_2010_Vazduh">
  <a:themeElements>
    <a:clrScheme name="Prezentacija_izvestaja_2010_Vazdu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zentacija_izvestaja_2010_Vazdu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zentacija_izvestaja_2010_Vazdu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ija_izvestaja_2010_Vazdu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ija_izvestaja_2010_Vazdu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ija_izvestaja_2010_Vazdu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ija_izvestaja_2010_Vazdu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ija_izvestaja_2010_Vazdu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ija_izvestaja_2010_Vazdu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ija_izvestaja_2010_Vazdu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ija_izvestaja_2010_Vazdu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ija_izvestaja_2010_Vazdu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ija_izvestaja_2010_Vazdu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ija_izvestaja_2010_Vazdu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Prezentacija_izvestaja_2010_Vazduh</Template>
  <TotalTime>4134</TotalTime>
  <Words>2209</Words>
  <Application>Microsoft Office PowerPoint</Application>
  <PresentationFormat>On-screen Show (4:3)</PresentationFormat>
  <Paragraphs>418</Paragraphs>
  <Slides>67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3" baseType="lpstr">
      <vt:lpstr>Arial</vt:lpstr>
      <vt:lpstr>Calibri</vt:lpstr>
      <vt:lpstr>Times New Roman</vt:lpstr>
      <vt:lpstr>Wingdings</vt:lpstr>
      <vt:lpstr>Wingdings 2</vt:lpstr>
      <vt:lpstr>Prezentacija_izvestaja_2010_Vazduh</vt:lpstr>
      <vt:lpstr>PowerPoint Presentation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PowerPoint Presentation</vt:lpstr>
      <vt:lpstr>PowerPoint Presentation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Емисије загађујућих материја у ваздух</vt:lpstr>
      <vt:lpstr>Емисије загађујућих материја у ваздух</vt:lpstr>
      <vt:lpstr>PowerPoint Presentation</vt:lpstr>
      <vt:lpstr>PowerPoint Presentation</vt:lpstr>
      <vt:lpstr>Национални регистар извора загађивања</vt:lpstr>
      <vt:lpstr>Емисије загађујућих материја у воде</vt:lpstr>
      <vt:lpstr>Емисије загађујућих материја у воде</vt:lpstr>
      <vt:lpstr>Емисије загађујућих материја у воде</vt:lpstr>
      <vt:lpstr>Национални регистар извора загађивања</vt:lpstr>
      <vt:lpstr> Управљање отпадом </vt:lpstr>
      <vt:lpstr> Управљање отпадом </vt:lpstr>
      <vt:lpstr>САНИТАРНЕ ДЕПОНИЈЕ</vt:lpstr>
      <vt:lpstr>САНИТАРНЕ ДЕПОНИЈЕ</vt:lpstr>
      <vt:lpstr>САНИТАРНЕ ДЕПОНИЈЕ</vt:lpstr>
      <vt:lpstr>ЈКП ДЕПОНИЈЕ</vt:lpstr>
      <vt:lpstr>PowerPoint Presentation</vt:lpstr>
      <vt:lpstr>PowerPoint Presentation</vt:lpstr>
      <vt:lpstr>Укупна количина произведеног отпада годишње  у периоду 2010 – 2016 година</vt:lpstr>
      <vt:lpstr> Управљање отпадом </vt:lpstr>
      <vt:lpstr>Индустријски отпад</vt:lpstr>
      <vt:lpstr>Индустријски отпад</vt:lpstr>
      <vt:lpstr> Управљање отпадом </vt:lpstr>
      <vt:lpstr>Индустријски отпад Начин поступања са произведеним отпадом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У наведеним законским и подзаконским актима предвиђено је и успостављање одговарајућег информационог система за поједине области обухваћене Националним регистром извора загађивања.   </vt:lpstr>
      <vt:lpstr>Обрасци за извештавање према Националном регистру извора загађивања.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Наслов презентације</dc:title>
  <dc:creator>cdijana</dc:creator>
  <cp:lastModifiedBy>N R</cp:lastModifiedBy>
  <cp:revision>317</cp:revision>
  <dcterms:created xsi:type="dcterms:W3CDTF">2011-12-02T08:27:10Z</dcterms:created>
  <dcterms:modified xsi:type="dcterms:W3CDTF">2017-10-02T18:17:19Z</dcterms:modified>
</cp:coreProperties>
</file>