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8" r:id="rId7"/>
    <p:sldId id="308" r:id="rId8"/>
    <p:sldId id="260" r:id="rId9"/>
    <p:sldId id="306" r:id="rId10"/>
    <p:sldId id="297" r:id="rId11"/>
    <p:sldId id="304" r:id="rId12"/>
    <p:sldId id="295" r:id="rId13"/>
    <p:sldId id="294" r:id="rId14"/>
    <p:sldId id="259" r:id="rId15"/>
    <p:sldId id="309" r:id="rId16"/>
    <p:sldId id="310" r:id="rId17"/>
    <p:sldId id="30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359E"/>
    <a:srgbClr val="CCCC66"/>
    <a:srgbClr val="003399"/>
    <a:srgbClr val="FAE6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75259" autoAdjust="0"/>
  </p:normalViewPr>
  <p:slideViewPr>
    <p:cSldViewPr>
      <p:cViewPr varScale="1">
        <p:scale>
          <a:sx n="114" d="100"/>
          <a:sy n="114" d="100"/>
        </p:scale>
        <p:origin x="1602" y="10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0607A1-0186-494C-A3A9-07772C489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4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BACCAB-D60E-5D4C-9575-030BC7C72B1D}" type="datetimeFigureOut">
              <a:rPr lang="en-US"/>
              <a:pPr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C551B-FB78-B248-85BC-CAC8E1FB7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7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9CBC81-57BD-9048-9403-292B879F41C6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2793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8626475" y="5175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6324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26480" y="4495800"/>
            <a:ext cx="3017520" cy="2377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2209800"/>
            <a:ext cx="6553200" cy="76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2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533400" y="2743200"/>
            <a:ext cx="65532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9" name="Text Placeholder 33"/>
          <p:cNvSpPr>
            <a:spLocks noGrp="1"/>
          </p:cNvSpPr>
          <p:nvPr>
            <p:ph type="body" sz="quarter" idx="20"/>
          </p:nvPr>
        </p:nvSpPr>
        <p:spPr>
          <a:xfrm>
            <a:off x="533400" y="381000"/>
            <a:ext cx="990600" cy="457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200" b="0" i="0">
                <a:solidFill>
                  <a:schemeClr val="bg1">
                    <a:lumMod val="75000"/>
                  </a:schemeClr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43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32610" y="0"/>
            <a:ext cx="45262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322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4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poi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228600" y="1524000"/>
            <a:ext cx="7239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Line 9"/>
          <p:cNvSpPr>
            <a:spLocks noChangeShapeType="1"/>
          </p:cNvSpPr>
          <p:nvPr userDrawn="1"/>
        </p:nvSpPr>
        <p:spPr bwMode="auto">
          <a:xfrm flipH="1">
            <a:off x="609600" y="1447800"/>
            <a:ext cx="6249988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533400" y="9144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2133600"/>
            <a:ext cx="6553200" cy="419100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30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1295400" y="3048000"/>
            <a:ext cx="6553200" cy="52045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b="1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4085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566160"/>
            <a:ext cx="530352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394960" y="3566160"/>
            <a:ext cx="3749040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875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4389120"/>
            <a:ext cx="457200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3440" y="4389120"/>
            <a:ext cx="4480560" cy="24688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1800" b="0" i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7792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374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90600" y="533400"/>
            <a:ext cx="7013448" cy="5779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443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2971800"/>
            <a:ext cx="9144000" cy="3886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2123332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9261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304800" y="1524000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200400"/>
            <a:ext cx="470916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800600" y="3200400"/>
            <a:ext cx="4343400" cy="3657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/>
          <a:lstStyle>
            <a:lvl1pPr marL="0" indent="0">
              <a:buNone/>
              <a:defRPr sz="1200">
                <a:ln>
                  <a:noFill/>
                </a:ln>
                <a:noFill/>
                <a:effectLst/>
                <a:latin typeface="Myriad Pro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533400" y="685800"/>
            <a:ext cx="4724400" cy="381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 i="0">
                <a:solidFill>
                  <a:srgbClr val="003399"/>
                </a:solidFill>
                <a:latin typeface="Myriad Pro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/>
          </p:nvPr>
        </p:nvSpPr>
        <p:spPr>
          <a:xfrm>
            <a:off x="533400" y="1381869"/>
            <a:ext cx="6553200" cy="1742331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 b="0" i="0" baseline="0">
                <a:solidFill>
                  <a:srgbClr val="003399"/>
                </a:solidFill>
                <a:latin typeface="Myriad Pro"/>
              </a:defRPr>
            </a:lvl1pPr>
            <a:lvl2pPr>
              <a:defRPr sz="4000">
                <a:latin typeface="Myriad Pro"/>
              </a:defRPr>
            </a:lvl2pPr>
            <a:lvl3pPr>
              <a:defRPr sz="4000">
                <a:latin typeface="Myriad Pro"/>
              </a:defRPr>
            </a:lvl3pPr>
            <a:lvl4pPr>
              <a:defRPr sz="4000">
                <a:latin typeface="Myriad Pro"/>
              </a:defRPr>
            </a:lvl4pPr>
            <a:lvl5pPr>
              <a:defRPr sz="4000">
                <a:latin typeface="Myriad Pro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2684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 shot 2011-06-24 at 3.13.09 PM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8747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19" r:id="rId4"/>
    <p:sldLayoutId id="2147483720" r:id="rId5"/>
    <p:sldLayoutId id="2147483721" r:id="rId6"/>
    <p:sldLayoutId id="2147483722" r:id="rId7"/>
    <p:sldLayoutId id="2147483728" r:id="rId8"/>
    <p:sldLayoutId id="2147483729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bacgis.org/Aplikacije/default.html" TargetMode="External"/><Relationship Id="rId2" Type="http://schemas.openxmlformats.org/officeDocument/2006/relationships/hyperlink" Target="http://www.ems-undp.rs/sr-latn-rs/Blog/ISE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suboticagis.r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8AF2.A4640210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limatskepromene.rs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05130"/>
            <a:ext cx="3017838" cy="2378075"/>
          </a:xfr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63875" y="4495800"/>
            <a:ext cx="3016250" cy="2378075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6163" y="4495800"/>
            <a:ext cx="3017837" cy="2378075"/>
          </a:xfrm>
        </p:spPr>
      </p:pic>
      <p:sp>
        <p:nvSpPr>
          <p:cNvPr id="7174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8484" y="1916832"/>
            <a:ext cx="7927032" cy="1189856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sr-Cyrl-RS" sz="2800" b="1" dirty="0"/>
              <a:t>Локални развој отпоран на климатске промене</a:t>
            </a:r>
          </a:p>
          <a:p>
            <a:pPr algn="ctr"/>
            <a:endParaRPr lang="sr-Cyrl-RS" sz="2800" b="1" dirty="0"/>
          </a:p>
          <a:p>
            <a:pPr algn="ctr"/>
            <a:r>
              <a:rPr lang="sr-Cyrl-RS" sz="2800" b="1" dirty="0"/>
              <a:t>Изазов отворених података</a:t>
            </a:r>
            <a:endParaRPr lang="sr-Latn-RS" sz="2800" b="1" dirty="0"/>
          </a:p>
          <a:p>
            <a:endParaRPr lang="en-US" dirty="0"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2" descr="http://www.aseanpeat.net/aeimages/Image/GEF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992539" cy="104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7944" y="70449"/>
            <a:ext cx="716040" cy="982287"/>
          </a:xfrm>
          <a:prstGeom prst="rect">
            <a:avLst/>
          </a:prstGeom>
        </p:spPr>
      </p:pic>
      <p:sp>
        <p:nvSpPr>
          <p:cNvPr id="13" name="TextBox 5"/>
          <p:cNvSpPr txBox="1"/>
          <p:nvPr/>
        </p:nvSpPr>
        <p:spPr>
          <a:xfrm>
            <a:off x="3047738" y="1207785"/>
            <a:ext cx="2756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Република Србија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Министарство </a:t>
            </a:r>
          </a:p>
          <a:p>
            <a:pPr algn="ctr" defTabSz="457200"/>
            <a:r>
              <a:rPr lang="sr-Cyrl-RS" sz="1000" dirty="0">
                <a:latin typeface="Calibri" pitchFamily="34" charset="0"/>
                <a:ea typeface="MS PGothic" pitchFamily="34" charset="-128"/>
                <a:cs typeface="+mn-cs"/>
              </a:rPr>
              <a:t> заштите животне средине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77647" y="1844824"/>
            <a:ext cx="6342625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Контакт информације (биће доступни пред објављивање јавног позива)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Helpdesk:</a:t>
            </a:r>
          </a:p>
          <a:p>
            <a:pPr marL="0" indent="0">
              <a:buNone/>
            </a:pPr>
            <a:r>
              <a:rPr lang="en-US" b="1" dirty="0"/>
              <a:t>+381 11 2856571</a:t>
            </a:r>
          </a:p>
        </p:txBody>
      </p:sp>
    </p:spTree>
    <p:extLst>
      <p:ext uri="{BB962C8B-B14F-4D97-AF65-F5344CB8AC3E}">
        <p14:creationId xmlns:p14="http://schemas.microsoft.com/office/powerpoint/2010/main" val="3733047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Примери добре праксе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556792"/>
            <a:ext cx="7350968" cy="4767808"/>
          </a:xfrm>
        </p:spPr>
        <p:txBody>
          <a:bodyPr/>
          <a:lstStyle/>
          <a:p>
            <a:r>
              <a:rPr lang="sr-Cyrl-RS" dirty="0"/>
              <a:t>Систем енергетског менаџмента</a:t>
            </a:r>
          </a:p>
          <a:p>
            <a:pPr marL="0" indent="0">
              <a:buNone/>
            </a:pPr>
            <a:r>
              <a:rPr lang="sr-Latn-RS" dirty="0">
                <a:hlinkClick r:id="rId2"/>
              </a:rPr>
              <a:t>http://www.ems-undp.rs/sr-latn-rs/Blog/ISEM</a:t>
            </a:r>
            <a:endParaRPr lang="sr-Cyrl-RS" dirty="0"/>
          </a:p>
          <a:p>
            <a:r>
              <a:rPr lang="sr-Cyrl-RS" dirty="0"/>
              <a:t>Шабац – катастар загађивача</a:t>
            </a:r>
          </a:p>
          <a:p>
            <a:pPr marL="0" indent="0">
              <a:buNone/>
            </a:pPr>
            <a:r>
              <a:rPr lang="sr-Latn-RS" dirty="0">
                <a:hlinkClick r:id="rId3"/>
              </a:rPr>
              <a:t>http://www.sabacgis.org/Aplikacije/default.html</a:t>
            </a: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Latn-RS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356992"/>
            <a:ext cx="8388424" cy="323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88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Примери добре праксе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556792"/>
            <a:ext cx="7350968" cy="4824536"/>
          </a:xfrm>
        </p:spPr>
        <p:txBody>
          <a:bodyPr/>
          <a:lstStyle/>
          <a:p>
            <a:r>
              <a:rPr lang="sr-Cyrl-RS" dirty="0"/>
              <a:t>ГИС Суботица – јавна расвета</a:t>
            </a:r>
          </a:p>
          <a:p>
            <a:pPr marL="0" indent="0">
              <a:buNone/>
            </a:pPr>
            <a:r>
              <a:rPr lang="sr-Latn-RS" dirty="0">
                <a:hlinkClick r:id="rId2"/>
              </a:rPr>
              <a:t>http://www.suboticagis.rs/</a:t>
            </a:r>
            <a:endParaRPr lang="sr-Cyrl-RS" dirty="0"/>
          </a:p>
          <a:p>
            <a:pPr marL="0" indent="0">
              <a:buNone/>
            </a:pPr>
            <a:endParaRPr lang="sr-Cyrl-RS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0" y="2348880"/>
            <a:ext cx="893370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1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1995027" y="2132856"/>
            <a:ext cx="6553200" cy="4191000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За све додатне информације: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Ана Секе</a:t>
            </a:r>
          </a:p>
          <a:p>
            <a:pPr marL="0" indent="0">
              <a:buNone/>
            </a:pPr>
            <a:r>
              <a:rPr lang="sr-Cyrl-RS" dirty="0"/>
              <a:t>Координатор пројекта</a:t>
            </a:r>
          </a:p>
          <a:p>
            <a:pPr marL="0" indent="0">
              <a:buNone/>
            </a:pPr>
            <a:r>
              <a:rPr lang="en-US" dirty="0"/>
              <a:t>ana.seke@undp.org</a:t>
            </a:r>
            <a:endParaRPr lang="sr-Cyrl-RS" dirty="0"/>
          </a:p>
          <a:p>
            <a:pPr marL="0" indent="0">
              <a:buNone/>
            </a:pPr>
            <a:r>
              <a:rPr lang="en-US" sz="2000" dirty="0"/>
              <a:t>+381 11 2856571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 </a:t>
            </a:r>
            <a:endParaRPr lang="sr-Latn-RS" dirty="0"/>
          </a:p>
        </p:txBody>
      </p:sp>
      <p:pic>
        <p:nvPicPr>
          <p:cNvPr id="4" name="Picture 14" descr="Description: cid:image001.png@01CCB99F.9F1B0AF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90538" y="2263775"/>
            <a:ext cx="1519237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299" y="4653136"/>
            <a:ext cx="2584928" cy="1450974"/>
          </a:xfrm>
          <a:prstGeom prst="rect">
            <a:avLst/>
          </a:prstGeom>
        </p:spPr>
      </p:pic>
      <p:sp>
        <p:nvSpPr>
          <p:cNvPr id="6" name="Pravougaonik 5"/>
          <p:cNvSpPr/>
          <p:nvPr/>
        </p:nvSpPr>
        <p:spPr>
          <a:xfrm>
            <a:off x="5477455" y="6061680"/>
            <a:ext cx="3556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hlinkClick r:id="rId5"/>
              </a:rPr>
              <a:t>www.klimatskepromene.rs</a:t>
            </a:r>
            <a:r>
              <a:rPr lang="sr-Latn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Ко може да учествује?</a:t>
            </a:r>
            <a:endParaRPr lang="en-US" dirty="0"/>
          </a:p>
          <a:p>
            <a:pPr algn="ctr"/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13518" y="1700808"/>
            <a:ext cx="7783016" cy="5040560"/>
          </a:xfrm>
        </p:spPr>
        <p:txBody>
          <a:bodyPr/>
          <a:lstStyle/>
          <a:p>
            <a:pPr algn="just"/>
            <a:r>
              <a:rPr lang="ru-RU" sz="1800" b="1" dirty="0"/>
              <a:t>Градови и општине </a:t>
            </a:r>
            <a:r>
              <a:rPr lang="ru-RU" sz="1800" dirty="0"/>
              <a:t>на територији Р</a:t>
            </a:r>
            <a:r>
              <a:rPr lang="en-US" sz="1800" dirty="0"/>
              <a:t>. </a:t>
            </a:r>
            <a:r>
              <a:rPr lang="ru-RU" sz="1800" dirty="0"/>
              <a:t>Србије са више од 20,000 становника (према Попису из 2011. године);</a:t>
            </a:r>
          </a:p>
          <a:p>
            <a:pPr algn="just"/>
            <a:r>
              <a:rPr lang="ru-RU" sz="1800" b="1" dirty="0"/>
              <a:t>Организације цивилног друштва, групе грађана, привредна друштва, и научно-истраживачке организације </a:t>
            </a:r>
            <a:r>
              <a:rPr lang="ru-RU" sz="1800" dirty="0"/>
              <a:t>регистроване на територији Р</a:t>
            </a:r>
            <a:r>
              <a:rPr lang="en-US" sz="1800" dirty="0"/>
              <a:t>. </a:t>
            </a:r>
            <a:r>
              <a:rPr lang="ru-RU" sz="1800" dirty="0"/>
              <a:t>Србије такође се могу пријавити, али искључиво у оквиру </a:t>
            </a:r>
            <a:r>
              <a:rPr lang="ru-RU" sz="1800" b="1" dirty="0"/>
              <a:t>конзорцијума са градовима и општинама </a:t>
            </a:r>
            <a:r>
              <a:rPr lang="ru-RU" sz="1800" dirty="0"/>
              <a:t>на територији Р</a:t>
            </a:r>
            <a:r>
              <a:rPr lang="en-US" sz="1800" dirty="0"/>
              <a:t>. </a:t>
            </a:r>
            <a:r>
              <a:rPr lang="ru-RU" sz="1800" dirty="0"/>
              <a:t>Србије. Градови/општине ће бити водећи партнери, одговорни за подношење пријава и коришћење награда.</a:t>
            </a:r>
            <a:endParaRPr lang="en-US" sz="1800" dirty="0"/>
          </a:p>
          <a:p>
            <a:pPr marL="0" indent="0" algn="just">
              <a:buNone/>
            </a:pPr>
            <a:endParaRPr lang="ru-RU" sz="1800" dirty="0"/>
          </a:p>
          <a:p>
            <a:pPr algn="just"/>
            <a:r>
              <a:rPr lang="ru-RU" sz="1800" dirty="0"/>
              <a:t>Предложена решења треба да узму у обзир информациони систем за енергетски менаџмент, односно софверску апликацију </a:t>
            </a:r>
            <a:r>
              <a:rPr lang="sr-Cyrl-RS" sz="1800" dirty="0"/>
              <a:t>И</a:t>
            </a:r>
            <a:r>
              <a:rPr lang="ru-RU" sz="1800" dirty="0"/>
              <a:t>МИС, (тамо где је у примени), као једну од својих главних компоненти и извора података у сектору енергетике, али могу да предложе измене или допуне система, како у погледу података за сектор енергетике тако и у погледу проширења овог система на друге секторе повезане са секторима релевантним за климатске промене (саобраћај, управљање отпадом, пољопривреда, индустрија, итд).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726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Критеријуми евалуације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33400" y="1434856"/>
            <a:ext cx="7422976" cy="5162496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193077"/>
              </p:ext>
            </p:extLst>
          </p:nvPr>
        </p:nvGraphicFramePr>
        <p:xfrm>
          <a:off x="827584" y="1434857"/>
          <a:ext cx="7056783" cy="5363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084">
                  <a:extLst>
                    <a:ext uri="{9D8B030D-6E8A-4147-A177-3AD203B41FA5}">
                      <a16:colId xmlns:a16="http://schemas.microsoft.com/office/drawing/2014/main" val="2029831"/>
                    </a:ext>
                  </a:extLst>
                </a:gridCol>
                <a:gridCol w="1310657">
                  <a:extLst>
                    <a:ext uri="{9D8B030D-6E8A-4147-A177-3AD203B41FA5}">
                      <a16:colId xmlns:a16="http://schemas.microsoft.com/office/drawing/2014/main" val="64258538"/>
                    </a:ext>
                  </a:extLst>
                </a:gridCol>
                <a:gridCol w="4338042">
                  <a:extLst>
                    <a:ext uri="{9D8B030D-6E8A-4147-A177-3AD203B41FA5}">
                      <a16:colId xmlns:a16="http://schemas.microsoft.com/office/drawing/2014/main" val="3654527179"/>
                    </a:ext>
                  </a:extLst>
                </a:gridCol>
              </a:tblGrid>
              <a:tr h="2496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Критеријуми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Максималан број бодова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Опис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66272595"/>
                  </a:ext>
                </a:extLst>
              </a:tr>
              <a:tr h="1632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Изазов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предложени пројекат одговара на изазов?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025749306"/>
                  </a:ext>
                </a:extLst>
              </a:tr>
              <a:tr h="9551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Иновација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ово представља значајно унапређење расположивих скупова података који се користе или је у питању нови начин да се постојећи подаци учине доступним циљној групи (локалној заједници, женама, младима, маргинализованој заједници)?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У обзир ће се узети и могућност тестирања у оквиру временског периода трајања изазова,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073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- Предвиђени обим и тачност података (сектори које предложена идеја обухвата – нпр. енергетика, саобраћај, управљање отпадом,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итд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577999749"/>
                  </a:ext>
                </a:extLst>
              </a:tr>
              <a:tr h="12904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Управљање пројектом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учесник/подносилац пријаве поседује управљачке капацитете, релевантне вештине и ресурсе за успешну реализацију пројекта у задатом року? 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Потребно је дати детаљан опис искуства и списак претходних референци пројектног тима, на који начин се оне односе на наведени изазов и предложено решење.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30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су подаци о климатским променама већ прикупљени и систематски складиштени од стране градова/општина који подносе пријаве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3177090"/>
                  </a:ext>
                </a:extLst>
              </a:tr>
              <a:tr h="19103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Утицај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Колико је предложено решење економично (укључујући потребне људске и друге ресурсе за одржавање и редовно ажурирање и обуку особља)? Каква је додатна корист овог решења за грађане, животну средину, општине?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На који начин предложено решење повећава захтев за квалитетним подацима и њихову доступност? Да ли то решење побољшава техничке капацитете за унапређење управљања подацима у локалној самоуправи?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ком погледу је предложено решење компатибилно са постојећим националним, регионалним (на пр. регион западног Балкана, итд.) и европским информационим системима и решењима? На који начин и како предложено решење одговара циљевима изазова и да ли се њиме даје приоритет утицају на младе, жене и/или маргинализоване групе?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У којој мери се предложена идеја може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репликовати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и какав је њен потенцијал за примену у другим локалним самоуправама?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1682312300"/>
                  </a:ext>
                </a:extLst>
              </a:tr>
              <a:tr h="42453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Буџет пројекта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sr-Latn-RS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Да ли су пројектни трошкови реални? Опис начина планирања трошкова према предложеним активностима и циљевима.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Евентуално </a:t>
                      </a:r>
                      <a:r>
                        <a:rPr lang="sr-Cyrl-RS" sz="800" dirty="0" err="1">
                          <a:solidFill>
                            <a:schemeClr val="tx1"/>
                          </a:solidFill>
                          <a:effectLst/>
                        </a:rPr>
                        <a:t>суфинансирање</a:t>
                      </a:r>
                      <a:r>
                        <a:rPr lang="sr-Cyrl-RS" sz="800" dirty="0">
                          <a:solidFill>
                            <a:schemeClr val="tx1"/>
                          </a:solidFill>
                          <a:effectLst/>
                        </a:rPr>
                        <a:t> које је већ обезбеђено за тестирање решења биће додатно бодовано.</a:t>
                      </a:r>
                      <a:endParaRPr lang="sr-Latn-RS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723294158"/>
                  </a:ext>
                </a:extLst>
              </a:tr>
              <a:tr h="1690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Укупно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sr-Latn-R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5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622" marR="37622" marT="0" marB="0"/>
                </a:tc>
                <a:extLst>
                  <a:ext uri="{0D108BD9-81ED-4DB2-BD59-A6C34878D82A}">
                    <a16:rowId xmlns:a16="http://schemas.microsoft.com/office/drawing/2014/main" val="3643835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sr-Cyrl-RS" dirty="0"/>
              <a:t>Изазов отворених података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556792"/>
            <a:ext cx="7344816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1600" dirty="0"/>
              <a:t>ЈАВНИ </a:t>
            </a:r>
            <a:r>
              <a:rPr lang="en-US" sz="1600" dirty="0" err="1"/>
              <a:t>позив</a:t>
            </a:r>
            <a:r>
              <a:rPr lang="en-US" sz="1600" dirty="0"/>
              <a:t> (у </a:t>
            </a:r>
            <a:r>
              <a:rPr lang="en-US" sz="1600" dirty="0" err="1"/>
              <a:t>форми</a:t>
            </a:r>
            <a:r>
              <a:rPr lang="en-US" sz="1600" dirty="0"/>
              <a:t> ИЗАЗОВА)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предлагање</a:t>
            </a:r>
            <a:r>
              <a:rPr lang="en-US" sz="1600" dirty="0"/>
              <a:t> </a:t>
            </a:r>
            <a:r>
              <a:rPr lang="en-US" sz="1600" dirty="0" err="1"/>
              <a:t>иновативних</a:t>
            </a:r>
            <a:r>
              <a:rPr lang="en-US" sz="1600" dirty="0"/>
              <a:t> и </a:t>
            </a:r>
            <a:r>
              <a:rPr lang="en-US" sz="1600" dirty="0" err="1"/>
              <a:t>паметних</a:t>
            </a:r>
            <a:r>
              <a:rPr lang="en-US" sz="1600" dirty="0"/>
              <a:t> </a:t>
            </a:r>
            <a:r>
              <a:rPr lang="en-US" sz="1600" dirty="0" err="1"/>
              <a:t>идеја</a:t>
            </a:r>
            <a:r>
              <a:rPr lang="en-US" sz="1600" dirty="0"/>
              <a:t>/</a:t>
            </a:r>
            <a:r>
              <a:rPr lang="en-US" sz="1600" dirty="0" err="1"/>
              <a:t>решења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унапређење</a:t>
            </a:r>
            <a:r>
              <a:rPr lang="en-US" sz="1600" dirty="0"/>
              <a:t> </a:t>
            </a:r>
            <a:r>
              <a:rPr lang="en-US" sz="1600" dirty="0" err="1"/>
              <a:t>управљања</a:t>
            </a:r>
            <a:r>
              <a:rPr lang="en-US" sz="1600" dirty="0"/>
              <a:t> </a:t>
            </a:r>
            <a:r>
              <a:rPr lang="en-US" sz="1600" dirty="0" err="1"/>
              <a:t>подацима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/>
              <a:t>значаја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борбу</a:t>
            </a:r>
            <a:r>
              <a:rPr lang="en-US" sz="1600" dirty="0"/>
              <a:t> </a:t>
            </a:r>
            <a:r>
              <a:rPr lang="en-US" sz="1600" dirty="0" err="1"/>
              <a:t>против</a:t>
            </a:r>
            <a:r>
              <a:rPr lang="en-US" sz="1600" dirty="0"/>
              <a:t> </a:t>
            </a:r>
            <a:r>
              <a:rPr lang="en-US" sz="1600" dirty="0" err="1"/>
              <a:t>климатских</a:t>
            </a:r>
            <a:r>
              <a:rPr lang="en-US" sz="1600" dirty="0"/>
              <a:t> </a:t>
            </a:r>
            <a:r>
              <a:rPr lang="en-US" sz="1600" dirty="0" err="1"/>
              <a:t>промена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нивоу</a:t>
            </a:r>
            <a:r>
              <a:rPr lang="en-US" sz="1600" dirty="0"/>
              <a:t> </a:t>
            </a:r>
            <a:r>
              <a:rPr lang="en-US" sz="1600" dirty="0" err="1"/>
              <a:t>локалних</a:t>
            </a:r>
            <a:r>
              <a:rPr lang="en-US" sz="1600" dirty="0"/>
              <a:t> </a:t>
            </a:r>
            <a:r>
              <a:rPr lang="en-US" sz="1600" dirty="0" err="1"/>
              <a:t>самоуправа</a:t>
            </a:r>
            <a:r>
              <a:rPr lang="en-US" sz="1600" dirty="0"/>
              <a:t>, </a:t>
            </a:r>
            <a:r>
              <a:rPr lang="en-US" sz="1600" dirty="0" err="1"/>
              <a:t>уз</a:t>
            </a:r>
            <a:r>
              <a:rPr lang="en-US" sz="1600" dirty="0"/>
              <a:t> </a:t>
            </a:r>
            <a:r>
              <a:rPr lang="en-US" sz="1600" dirty="0" err="1"/>
              <a:t>истовремено</a:t>
            </a:r>
            <a:r>
              <a:rPr lang="en-US" sz="1600" dirty="0"/>
              <a:t> </a:t>
            </a:r>
            <a:r>
              <a:rPr lang="en-US" sz="1600" dirty="0" err="1"/>
              <a:t>једноставан</a:t>
            </a:r>
            <a:r>
              <a:rPr lang="en-US" sz="1600" dirty="0"/>
              <a:t>, </a:t>
            </a:r>
            <a:r>
              <a:rPr lang="en-US" sz="1600" dirty="0" err="1"/>
              <a:t>брз</a:t>
            </a:r>
            <a:r>
              <a:rPr lang="en-US" sz="1600" dirty="0"/>
              <a:t> и </a:t>
            </a:r>
            <a:r>
              <a:rPr lang="en-US" sz="1600" dirty="0" err="1"/>
              <a:t>лак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употребу</a:t>
            </a:r>
            <a:r>
              <a:rPr lang="en-US" sz="1600" dirty="0"/>
              <a:t>, </a:t>
            </a:r>
            <a:r>
              <a:rPr lang="en-US" sz="1600" dirty="0" err="1"/>
              <a:t>јавни</a:t>
            </a:r>
            <a:r>
              <a:rPr lang="en-US" sz="1600" dirty="0"/>
              <a:t> </a:t>
            </a:r>
            <a:r>
              <a:rPr lang="en-US" sz="1600" dirty="0" err="1"/>
              <a:t>приступ</a:t>
            </a:r>
            <a:r>
              <a:rPr lang="en-US" sz="1600" dirty="0"/>
              <a:t> </a:t>
            </a:r>
            <a:r>
              <a:rPr lang="en-US" sz="1600" dirty="0" err="1"/>
              <a:t>тим</a:t>
            </a:r>
            <a:r>
              <a:rPr lang="en-US" sz="1600" dirty="0"/>
              <a:t> </a:t>
            </a:r>
            <a:r>
              <a:rPr lang="en-US" sz="1600" dirty="0" err="1"/>
              <a:t>подацима</a:t>
            </a:r>
            <a:r>
              <a:rPr lang="sr-Cyrl-RS" sz="1600" dirty="0"/>
              <a:t>. </a:t>
            </a:r>
            <a:endParaRPr lang="en-US" sz="1600" dirty="0"/>
          </a:p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endParaRPr lang="sr-Latn-RS" sz="18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780928"/>
            <a:ext cx="8208912" cy="41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7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sz="2000" dirty="0"/>
              <a:t>Изазов отворених података – Опште информације</a:t>
            </a:r>
            <a:endParaRPr lang="sr-Latn-RS" sz="2000" dirty="0"/>
          </a:p>
          <a:p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567582" y="1628800"/>
            <a:ext cx="7100761" cy="4464496"/>
          </a:xfrm>
        </p:spPr>
        <p:txBody>
          <a:bodyPr/>
          <a:lstStyle/>
          <a:p>
            <a:r>
              <a:rPr lang="sr-Cyrl-RS" dirty="0"/>
              <a:t>Шта су отворени подаци?</a:t>
            </a:r>
          </a:p>
          <a:p>
            <a:r>
              <a:rPr lang="sr-Cyrl-RS" dirty="0"/>
              <a:t>Зашто смо покренули овај изазов?</a:t>
            </a:r>
          </a:p>
          <a:p>
            <a:r>
              <a:rPr lang="sr-Cyrl-RS" dirty="0"/>
              <a:t>Зашто треба да учествујете у „Изазову отворених података“?</a:t>
            </a:r>
          </a:p>
          <a:p>
            <a:r>
              <a:rPr lang="sr-Cyrl-RS" dirty="0"/>
              <a:t>Шта су иновације у управљању подацима?</a:t>
            </a:r>
          </a:p>
          <a:p>
            <a:r>
              <a:rPr lang="sr-Cyrl-RS" dirty="0"/>
              <a:t>Корисна документа </a:t>
            </a:r>
          </a:p>
          <a:p>
            <a:r>
              <a:rPr lang="sr-Cyrl-RS" dirty="0"/>
              <a:t>Фазе Изазова </a:t>
            </a:r>
          </a:p>
          <a:p>
            <a:r>
              <a:rPr lang="sr-Cyrl-RS" dirty="0"/>
              <a:t>Пријава за изазов (апликациона документа)</a:t>
            </a:r>
          </a:p>
          <a:p>
            <a:pPr marL="0" indent="0">
              <a:buNone/>
            </a:pPr>
            <a:r>
              <a:rPr lang="sr-Cyrl-RS" dirty="0"/>
              <a:t>     - Ко може да учествује у јавном позиву?</a:t>
            </a:r>
          </a:p>
          <a:p>
            <a:pPr marL="0" indent="0">
              <a:buNone/>
            </a:pPr>
            <a:r>
              <a:rPr lang="sr-Cyrl-RS" dirty="0"/>
              <a:t>     - Апликациона документа</a:t>
            </a:r>
          </a:p>
          <a:p>
            <a:pPr marL="0" indent="0">
              <a:buNone/>
            </a:pPr>
            <a:r>
              <a:rPr lang="sr-Cyrl-RS" dirty="0"/>
              <a:t>     - Правила учествовања у јавном позиву</a:t>
            </a:r>
          </a:p>
        </p:txBody>
      </p:sp>
      <p:graphicFrame>
        <p:nvGraphicFramePr>
          <p:cNvPr id="4" name="Objeka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8495702"/>
              </p:ext>
            </p:extLst>
          </p:nvPr>
        </p:nvGraphicFramePr>
        <p:xfrm>
          <a:off x="4355976" y="5373216"/>
          <a:ext cx="28803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5976" y="5373216"/>
                        <a:ext cx="288032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6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7344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3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77048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25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Награде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11560" y="1772816"/>
            <a:ext cx="7704856" cy="4191000"/>
          </a:xfrm>
        </p:spPr>
        <p:txBody>
          <a:bodyPr/>
          <a:lstStyle/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18961"/>
              </p:ext>
            </p:extLst>
          </p:nvPr>
        </p:nvGraphicFramePr>
        <p:xfrm>
          <a:off x="623408" y="1772816"/>
          <a:ext cx="7693007" cy="3960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336">
                  <a:extLst>
                    <a:ext uri="{9D8B030D-6E8A-4147-A177-3AD203B41FA5}">
                      <a16:colId xmlns:a16="http://schemas.microsoft.com/office/drawing/2014/main" val="38893054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01486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3238462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val="2562924710"/>
                    </a:ext>
                  </a:extLst>
                </a:gridCol>
              </a:tblGrid>
              <a:tr h="52737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Изазов отворених података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20424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Победници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Награда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Број</a:t>
                      </a:r>
                      <a:endParaRPr lang="sr-Latn-RS" sz="1800" b="1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6527740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Фаза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 1 </a:t>
                      </a: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(Најбоље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пројектне идеје)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3292818"/>
                  </a:ext>
                </a:extLst>
              </a:tr>
              <a:tr h="483292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 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5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9342356"/>
                  </a:ext>
                </a:extLst>
              </a:tr>
              <a:tr h="4832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60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8505311"/>
                  </a:ext>
                </a:extLst>
              </a:tr>
              <a:tr h="483292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600" dirty="0">
                          <a:solidFill>
                            <a:schemeClr val="tx1"/>
                          </a:solidFill>
                          <a:effectLst/>
                        </a:rPr>
                        <a:t>Финалне награде за најбоље</a:t>
                      </a:r>
                      <a:r>
                        <a:rPr lang="sr-Cyrl-RS" sz="1600" baseline="0" dirty="0">
                          <a:solidFill>
                            <a:schemeClr val="tx1"/>
                          </a:solidFill>
                          <a:effectLst/>
                        </a:rPr>
                        <a:t> управљање подацима </a:t>
                      </a:r>
                      <a:endParaRPr lang="sr-Latn-RS" sz="16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Град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20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842276"/>
                  </a:ext>
                </a:extLst>
              </a:tr>
              <a:tr h="1016605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Општина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000USD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sr-Cyrl-RS" sz="1800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sr-Latn-RS" sz="1800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243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959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tekst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sr-Cyrl-RS" dirty="0"/>
              <a:t>Мултимедија/</a:t>
            </a:r>
            <a:r>
              <a:rPr lang="sr-Cyrl-RS" dirty="0" err="1"/>
              <a:t>Чињенице&amp;Подаци</a:t>
            </a:r>
            <a:endParaRPr lang="sr-Latn-RS" dirty="0"/>
          </a:p>
        </p:txBody>
      </p:sp>
      <p:sp>
        <p:nvSpPr>
          <p:cNvPr id="3" name="Čuvar mesta za tekst 2"/>
          <p:cNvSpPr>
            <a:spLocks noGrp="1"/>
          </p:cNvSpPr>
          <p:nvPr>
            <p:ph type="body" sz="quarter" idx="18"/>
          </p:nvPr>
        </p:nvSpPr>
        <p:spPr>
          <a:xfrm>
            <a:off x="683568" y="1772816"/>
            <a:ext cx="7272808" cy="4191000"/>
          </a:xfrm>
        </p:spPr>
        <p:txBody>
          <a:bodyPr/>
          <a:lstStyle/>
          <a:p>
            <a:r>
              <a:rPr lang="sr-Cyrl-RS" dirty="0"/>
              <a:t>Видео материјал </a:t>
            </a:r>
            <a:r>
              <a:rPr lang="en-US" dirty="0"/>
              <a:t>(</a:t>
            </a:r>
            <a:r>
              <a:rPr lang="sr-Cyrl-RS" dirty="0"/>
              <a:t>радионице, догађаји</a:t>
            </a:r>
            <a:r>
              <a:rPr lang="en-US" dirty="0"/>
              <a:t>)</a:t>
            </a:r>
          </a:p>
          <a:p>
            <a:r>
              <a:rPr lang="sr-Cyrl-RS" dirty="0"/>
              <a:t>Анимирани видео</a:t>
            </a:r>
            <a:endParaRPr lang="en-US" dirty="0"/>
          </a:p>
          <a:p>
            <a:r>
              <a:rPr lang="sr-Cyrl-RS" dirty="0" err="1"/>
              <a:t>Инфографици</a:t>
            </a:r>
            <a:r>
              <a:rPr lang="en-US" dirty="0"/>
              <a:t> (</a:t>
            </a:r>
            <a:r>
              <a:rPr lang="sr-Cyrl-RS" dirty="0"/>
              <a:t>општи</a:t>
            </a:r>
            <a:r>
              <a:rPr lang="en-US" dirty="0"/>
              <a:t>, </a:t>
            </a:r>
            <a:r>
              <a:rPr lang="sr-Cyrl-RS" dirty="0"/>
              <a:t>секторски</a:t>
            </a:r>
            <a:r>
              <a:rPr lang="en-US" dirty="0"/>
              <a:t>)</a:t>
            </a:r>
          </a:p>
          <a:p>
            <a:r>
              <a:rPr lang="sr-Cyrl-RS" dirty="0"/>
              <a:t>Како да</a:t>
            </a:r>
            <a:r>
              <a:rPr lang="en-US" dirty="0"/>
              <a:t> …? – </a:t>
            </a:r>
            <a:r>
              <a:rPr lang="sr-Cyrl-RS" dirty="0"/>
              <a:t>Корисне информације за различите заинтересоване стране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05363638"/>
      </p:ext>
    </p:extLst>
  </p:cSld>
  <p:clrMapOvr>
    <a:masterClrMapping/>
  </p:clrMapOvr>
</p:sld>
</file>

<file path=ppt/theme/theme1.xml><?xml version="1.0" encoding="utf-8"?>
<a:theme xmlns:a="http://schemas.openxmlformats.org/drawingml/2006/main" name="UNDPpptFormat_E">
  <a:themeElements>
    <a:clrScheme name="UNDPpptFormat_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UNDPpptFormat_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33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UNDPpptFormat_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DPpptFormat_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DPpptFormat_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28049EB6A0D40A488D2E566DA2343" ma:contentTypeVersion="2" ma:contentTypeDescription="Create a new document." ma:contentTypeScope="" ma:versionID="e1d871155fa3daaf51c743192b5555de">
  <xsd:schema xmlns:xsd="http://www.w3.org/2001/XMLSchema" xmlns:xs="http://www.w3.org/2001/XMLSchema" xmlns:p="http://schemas.microsoft.com/office/2006/metadata/properties" xmlns:ns2="62f0073b-7eff-4593-94c2-d8e359bedc05" xmlns:ns3="059678d3-0933-4798-85ce-4e8030ba05bc" targetNamespace="http://schemas.microsoft.com/office/2006/metadata/properties" ma:root="true" ma:fieldsID="bca6d9418911020c24935a5e7647317f" ns2:_="" ns3:_="">
    <xsd:import namespace="62f0073b-7eff-4593-94c2-d8e359bedc05"/>
    <xsd:import namespace="059678d3-0933-4798-85ce-4e8030ba05bc"/>
    <xsd:element name="properties">
      <xsd:complexType>
        <xsd:sequence>
          <xsd:element name="documentManagement">
            <xsd:complexType>
              <xsd:all>
                <xsd:element ref="ns2:Language"/>
                <xsd:element ref="ns2:Description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f0073b-7eff-4593-94c2-d8e359bedc05" elementFormDefault="qualified">
    <xsd:import namespace="http://schemas.microsoft.com/office/2006/documentManagement/types"/>
    <xsd:import namespace="http://schemas.microsoft.com/office/infopath/2007/PartnerControls"/>
    <xsd:element name="Language" ma:index="8" ma:displayName="Language" ma:format="Dropdown" ma:internalName="Language">
      <xsd:simpleType>
        <xsd:restriction base="dms:Choice">
          <xsd:enumeration value="Arabic"/>
          <xsd:enumeration value="Chinese"/>
          <xsd:enumeration value="English"/>
          <xsd:enumeration value="French"/>
          <xsd:enumeration value="Russian"/>
          <xsd:enumeration value="Spanish"/>
          <xsd:enumeration value="Portuguese"/>
        </xsd:restriction>
      </xsd:simpleType>
    </xsd:element>
    <xsd:element name="Description0" ma:index="9" ma:displayName="Description" ma:format="Dropdown" ma:internalName="Description0">
      <xsd:simpleType>
        <xsd:restriction base="dms:Choice">
          <xsd:enumeration value="Logo with tagline"/>
          <xsd:enumeration value="Myriad Pro fonts – for PC and MAC"/>
          <xsd:enumeration value="PowerPoint Template"/>
          <xsd:enumeration value="UNDP Pull-up Banners"/>
          <xsd:enumeration value="UNDP Editorial Style Manual"/>
          <xsd:enumeration value="UNDP Promotional items"/>
          <xsd:enumeration value="Press Releases and Media Advisories"/>
          <xsd:enumeration value="Fast Facts template"/>
          <xsd:enumeration value="The Development Advocate"/>
          <xsd:enumeration value="UNDP Corporate Brochure 2014 files"/>
          <xsd:enumeration value="UNDP stationery"/>
          <xsd:enumeration value="UNDP boilerplate text"/>
          <xsd:enumeration value="Promotional items"/>
          <xsd:enumeration value="UNDP business cards and e-signature"/>
          <xsd:enumeration value="Font"/>
          <xsd:enumeration value="Policy on logo and tagline use"/>
          <xsd:enumeration value="UN Emblem"/>
          <xsd:enumeration value="UNDP Brand Manual"/>
          <xsd:enumeration value="Photography Guidelines"/>
          <xsd:enumeration value="Corporate Posters"/>
          <xsd:enumeration value="Annual Report 2013"/>
          <xsd:enumeration value="Annual Report 2014"/>
          <xsd:enumeration value="MDG icons"/>
          <xsd:enumeration value="RBAS Bookle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62f0073b-7eff-4593-94c2-d8e359bedc05"/>
    <Language xmlns="62f0073b-7eff-4593-94c2-d8e359bedc05"/>
    <_dlc_DocId xmlns="059678d3-0933-4798-85ce-4e8030ba05bc" xsi:nil="true"/>
    <_dlc_DocIdUrl xmlns="059678d3-0933-4798-85ce-4e8030ba05bc">
      <Url xsi:nil="true"/>
      <Description xsi:nil="true"/>
    </_dlc_DocIdUrl>
  </documentManagement>
</p:properties>
</file>

<file path=customXml/itemProps1.xml><?xml version="1.0" encoding="utf-8"?>
<ds:datastoreItem xmlns:ds="http://schemas.openxmlformats.org/officeDocument/2006/customXml" ds:itemID="{E995BF71-5740-48A1-A40F-2C066643CC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23353F-6DE5-43B7-B0DE-6E5067174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f0073b-7eff-4593-94c2-d8e359bedc05"/>
    <ds:schemaRef ds:uri="059678d3-0933-4798-85ce-4e8030ba05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B760B7-7EF0-4A11-8E70-999823C7191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A9F8D4A-5003-48B2-A25D-256FD3D73991}">
  <ds:schemaRefs>
    <ds:schemaRef ds:uri="62f0073b-7eff-4593-94c2-d8e359bedc0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59678d3-0933-4798-85ce-4e8030ba05b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 Serbia PPT for OPM  230615 final no notes</Template>
  <TotalTime>18230</TotalTime>
  <Words>664</Words>
  <Application>Microsoft Office PowerPoint</Application>
  <PresentationFormat>Projekcija na ekranu (4:3)</PresentationFormat>
  <Paragraphs>109</Paragraphs>
  <Slides>13</Slides>
  <Notes>1</Notes>
  <HiddenSlides>0</HiddenSlides>
  <MMClips>0</MMClips>
  <ScaleCrop>false</ScaleCrop>
  <HeadingPairs>
    <vt:vector size="8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Ugrađeni OLE serveri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22" baseType="lpstr">
      <vt:lpstr>MS PGothic</vt:lpstr>
      <vt:lpstr>MS PGothic</vt:lpstr>
      <vt:lpstr>Arial</vt:lpstr>
      <vt:lpstr>Calibri</vt:lpstr>
      <vt:lpstr>Calibri Light</vt:lpstr>
      <vt:lpstr>Myriad Pro</vt:lpstr>
      <vt:lpstr>Times New Roman</vt:lpstr>
      <vt:lpstr>UNDPpptFormat_E</vt:lpstr>
      <vt:lpstr>Microsoft Word dokument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UNDP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Steliana Nedera</dc:creator>
  <cp:lastModifiedBy>Ana Seke</cp:lastModifiedBy>
  <cp:revision>99</cp:revision>
  <dcterms:created xsi:type="dcterms:W3CDTF">2015-10-21T10:03:15Z</dcterms:created>
  <dcterms:modified xsi:type="dcterms:W3CDTF">2017-10-03T08:00:07Z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0x010100C1228049EB6A0D40A488D2E566DA2343</vt:lpwstr>
  </property>
  <property fmtid="{D5CDD505-2E9C-101B-9397-08002B2CF9AE}" pid="3" name="_dlc_DocIdItemGuid">
    <vt:lpwstr>30e660ce-ece0-45cb-99c7-f53cee92130a</vt:lpwstr>
  </property>
</Properties>
</file>